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740" r:id="rId5"/>
    <p:sldId id="762" r:id="rId6"/>
    <p:sldId id="732" r:id="rId7"/>
    <p:sldId id="840" r:id="rId8"/>
    <p:sldId id="838" r:id="rId9"/>
    <p:sldId id="837" r:id="rId10"/>
    <p:sldId id="777" r:id="rId11"/>
    <p:sldId id="830" r:id="rId12"/>
    <p:sldId id="808" r:id="rId13"/>
    <p:sldId id="807" r:id="rId14"/>
    <p:sldId id="774" r:id="rId15"/>
    <p:sldId id="831" r:id="rId16"/>
    <p:sldId id="645" r:id="rId17"/>
    <p:sldId id="747" r:id="rId18"/>
    <p:sldId id="832" r:id="rId19"/>
    <p:sldId id="769" r:id="rId20"/>
    <p:sldId id="798" r:id="rId21"/>
    <p:sldId id="799" r:id="rId22"/>
    <p:sldId id="823" r:id="rId23"/>
    <p:sldId id="833" r:id="rId24"/>
    <p:sldId id="834" r:id="rId25"/>
    <p:sldId id="814" r:id="rId26"/>
    <p:sldId id="785" r:id="rId27"/>
    <p:sldId id="839" r:id="rId28"/>
    <p:sldId id="820" r:id="rId29"/>
    <p:sldId id="786" r:id="rId30"/>
    <p:sldId id="836" r:id="rId31"/>
    <p:sldId id="817" r:id="rId32"/>
    <p:sldId id="787" r:id="rId33"/>
    <p:sldId id="841" r:id="rId34"/>
    <p:sldId id="733" r:id="rId3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te Harbo" initials="BH" lastIdx="1" clrIdx="0">
    <p:extLst>
      <p:ext uri="{19B8F6BF-5375-455C-9EA6-DF929625EA0E}">
        <p15:presenceInfo xmlns:p15="http://schemas.microsoft.com/office/powerpoint/2012/main" userId="S::bharbo@health.sdu.dk::eda14036-c5e6-4ce3-b83b-a869b99353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77"/>
    <a:srgbClr val="EBF7F7"/>
    <a:srgbClr val="3C8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53153-F461-4294-995D-B05487243170}" v="5" dt="2023-02-13T13:21:37.08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077" autoAdjust="0"/>
  </p:normalViewPr>
  <p:slideViewPr>
    <p:cSldViewPr snapToGrid="0">
      <p:cViewPr varScale="1">
        <p:scale>
          <a:sx n="55" d="100"/>
          <a:sy n="55" d="100"/>
        </p:scale>
        <p:origin x="1305"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710429198675071E-2"/>
          <c:y val="3.2558836761783012E-2"/>
          <c:w val="0.93228730067387067"/>
          <c:h val="0.69181447741213076"/>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tx1"/>
              </a:solidFill>
              <a:ln>
                <a:solidFill>
                  <a:schemeClr val="tx1"/>
                </a:solidFill>
              </a:ln>
              <a:effectLst/>
            </c:spPr>
            <c:extLst>
              <c:ext xmlns:c16="http://schemas.microsoft.com/office/drawing/2014/chart" uri="{C3380CC4-5D6E-409C-BE32-E72D297353CC}">
                <c16:uniqueId val="{00000002-61D8-4564-AD3B-D2A09FC075D6}"/>
              </c:ext>
            </c:extLst>
          </c:dPt>
          <c:dPt>
            <c:idx val="13"/>
            <c:invertIfNegative val="0"/>
            <c:bubble3D val="0"/>
            <c:spPr>
              <a:solidFill>
                <a:srgbClr val="00B050"/>
              </a:solidFill>
              <a:ln>
                <a:noFill/>
              </a:ln>
              <a:effectLst/>
            </c:spPr>
            <c:extLst>
              <c:ext xmlns:c16="http://schemas.microsoft.com/office/drawing/2014/chart" uri="{C3380CC4-5D6E-409C-BE32-E72D297353CC}">
                <c16:uniqueId val="{00000003-61D8-4564-AD3B-D2A09FC075D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'MP 1'!$A$2:$A$15</c:f>
              <c:strCache>
                <c:ptCount val="14"/>
                <c:pt idx="0">
                  <c:v>yder 1</c:v>
                </c:pt>
                <c:pt idx="1">
                  <c:v>yder 2</c:v>
                </c:pt>
                <c:pt idx="2">
                  <c:v>yder 3</c:v>
                </c:pt>
                <c:pt idx="3">
                  <c:v>yder 4</c:v>
                </c:pt>
                <c:pt idx="4">
                  <c:v>yder 5</c:v>
                </c:pt>
                <c:pt idx="5">
                  <c:v>yder 6</c:v>
                </c:pt>
                <c:pt idx="6">
                  <c:v>yder 7</c:v>
                </c:pt>
                <c:pt idx="7">
                  <c:v>yder 8</c:v>
                </c:pt>
                <c:pt idx="8">
                  <c:v>yder 9</c:v>
                </c:pt>
                <c:pt idx="12">
                  <c:v>Nationalt gennemsnit</c:v>
                </c:pt>
                <c:pt idx="13">
                  <c:v>Klynge gennemsnit</c:v>
                </c:pt>
              </c:strCache>
            </c:strRef>
          </c:cat>
          <c:val>
            <c:numRef>
              <c:f>'MP 1'!$B$2:$B$15</c:f>
              <c:numCache>
                <c:formatCode>#,##0</c:formatCode>
                <c:ptCount val="14"/>
                <c:pt idx="0">
                  <c:v>254.31530494821641</c:v>
                </c:pt>
                <c:pt idx="1">
                  <c:v>248.24355971896949</c:v>
                </c:pt>
                <c:pt idx="2">
                  <c:v>198.1424148606811</c:v>
                </c:pt>
                <c:pt idx="3">
                  <c:v>182.30563002680969</c:v>
                </c:pt>
                <c:pt idx="4">
                  <c:v>170.89947089947091</c:v>
                </c:pt>
                <c:pt idx="5">
                  <c:v>137.06896551724139</c:v>
                </c:pt>
                <c:pt idx="6">
                  <c:v>123.3766233766234</c:v>
                </c:pt>
                <c:pt idx="7">
                  <c:v>86.525759577278734</c:v>
                </c:pt>
                <c:pt idx="8">
                  <c:v>81.140350877192986</c:v>
                </c:pt>
                <c:pt idx="12">
                  <c:v>142</c:v>
                </c:pt>
                <c:pt idx="13">
                  <c:v>159</c:v>
                </c:pt>
              </c:numCache>
            </c:numRef>
          </c:val>
          <c:extLst>
            <c:ext xmlns:c16="http://schemas.microsoft.com/office/drawing/2014/chart" uri="{C3380CC4-5D6E-409C-BE32-E72D297353CC}">
              <c16:uniqueId val="{00000000-61D8-4564-AD3B-D2A09FC075D6}"/>
            </c:ext>
          </c:extLst>
        </c:ser>
        <c:dLbls>
          <c:showLegendKey val="0"/>
          <c:showVal val="0"/>
          <c:showCatName val="0"/>
          <c:showSerName val="0"/>
          <c:showPercent val="0"/>
          <c:showBubbleSize val="0"/>
        </c:dLbls>
        <c:gapWidth val="219"/>
        <c:overlap val="-27"/>
        <c:axId val="793439807"/>
        <c:axId val="793440223"/>
      </c:barChart>
      <c:catAx>
        <c:axId val="793439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793440223"/>
        <c:crosses val="autoZero"/>
        <c:auto val="1"/>
        <c:lblAlgn val="ctr"/>
        <c:lblOffset val="100"/>
        <c:noMultiLvlLbl val="0"/>
      </c:catAx>
      <c:valAx>
        <c:axId val="7934402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793439807"/>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'Ark1'!$J$4</c:f>
              <c:strCache>
                <c:ptCount val="1"/>
                <c:pt idx="0">
                  <c:v>Urin v. stix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'Ark1'!$K$3:$P$3</c:f>
              <c:strCache>
                <c:ptCount val="6"/>
                <c:pt idx="0">
                  <c:v>Klinik A</c:v>
                </c:pt>
                <c:pt idx="1">
                  <c:v>Klinik B</c:v>
                </c:pt>
                <c:pt idx="2">
                  <c:v>Klinik C</c:v>
                </c:pt>
                <c:pt idx="3">
                  <c:v>Klinik D</c:v>
                </c:pt>
                <c:pt idx="4">
                  <c:v>Klinik E</c:v>
                </c:pt>
                <c:pt idx="5">
                  <c:v>Klinik F</c:v>
                </c:pt>
              </c:strCache>
            </c:strRef>
          </c:cat>
          <c:val>
            <c:numRef>
              <c:f>'Ark1'!$K$4:$P$4</c:f>
              <c:numCache>
                <c:formatCode>#,##0</c:formatCode>
                <c:ptCount val="6"/>
                <c:pt idx="0">
                  <c:v>265.51514851050513</c:v>
                </c:pt>
                <c:pt idx="1">
                  <c:v>290.34031893444126</c:v>
                </c:pt>
                <c:pt idx="2">
                  <c:v>293.22590904272232</c:v>
                </c:pt>
                <c:pt idx="3">
                  <c:v>261.96591174410463</c:v>
                </c:pt>
                <c:pt idx="4">
                  <c:v>162.16216216216213</c:v>
                </c:pt>
                <c:pt idx="5">
                  <c:v>972.73673257023927</c:v>
                </c:pt>
              </c:numCache>
            </c:numRef>
          </c:val>
          <c:extLst>
            <c:ext xmlns:c16="http://schemas.microsoft.com/office/drawing/2014/chart" uri="{C3380CC4-5D6E-409C-BE32-E72D297353CC}">
              <c16:uniqueId val="{00000000-1719-479F-9AB4-D4F739A3453B}"/>
            </c:ext>
          </c:extLst>
        </c:ser>
        <c:dLbls>
          <c:showLegendKey val="0"/>
          <c:showVal val="0"/>
          <c:showCatName val="0"/>
          <c:showSerName val="0"/>
          <c:showPercent val="0"/>
          <c:showBubbleSize val="0"/>
        </c:dLbls>
        <c:gapWidth val="219"/>
        <c:overlap val="-27"/>
        <c:axId val="556824079"/>
        <c:axId val="556824495"/>
      </c:barChart>
      <c:catAx>
        <c:axId val="556824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556824495"/>
        <c:crosses val="autoZero"/>
        <c:auto val="1"/>
        <c:lblAlgn val="ctr"/>
        <c:lblOffset val="100"/>
        <c:noMultiLvlLbl val="0"/>
      </c:catAx>
      <c:valAx>
        <c:axId val="5568244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556824079"/>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'Ark1'!$J$5</c:f>
              <c:strCache>
                <c:ptCount val="1"/>
                <c:pt idx="0">
                  <c:v>I. Mikro. af urin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'Ark1'!$K$3:$P$3</c:f>
              <c:strCache>
                <c:ptCount val="6"/>
                <c:pt idx="0">
                  <c:v>Klinik A</c:v>
                </c:pt>
                <c:pt idx="1">
                  <c:v>Klinik B</c:v>
                </c:pt>
                <c:pt idx="2">
                  <c:v>Klinik C</c:v>
                </c:pt>
                <c:pt idx="3">
                  <c:v>Klinik D</c:v>
                </c:pt>
                <c:pt idx="4">
                  <c:v>Klinik E</c:v>
                </c:pt>
                <c:pt idx="5">
                  <c:v>Klinik F</c:v>
                </c:pt>
              </c:strCache>
            </c:strRef>
          </c:cat>
          <c:val>
            <c:numRef>
              <c:f>'Ark1'!$K$5:$P$5</c:f>
              <c:numCache>
                <c:formatCode>General</c:formatCode>
                <c:ptCount val="6"/>
                <c:pt idx="0" formatCode="#,##0">
                  <c:v>32.164991142812021</c:v>
                </c:pt>
                <c:pt idx="2" formatCode="#,##0">
                  <c:v>145.65885720343474</c:v>
                </c:pt>
                <c:pt idx="5" formatCode="#,##0">
                  <c:v>494.48491155046827</c:v>
                </c:pt>
              </c:numCache>
            </c:numRef>
          </c:val>
          <c:extLst>
            <c:ext xmlns:c16="http://schemas.microsoft.com/office/drawing/2014/chart" uri="{C3380CC4-5D6E-409C-BE32-E72D297353CC}">
              <c16:uniqueId val="{00000000-F8A1-4EDC-8D61-0FB738A2BC85}"/>
            </c:ext>
          </c:extLst>
        </c:ser>
        <c:dLbls>
          <c:showLegendKey val="0"/>
          <c:showVal val="0"/>
          <c:showCatName val="0"/>
          <c:showSerName val="0"/>
          <c:showPercent val="0"/>
          <c:showBubbleSize val="0"/>
        </c:dLbls>
        <c:gapWidth val="219"/>
        <c:overlap val="-27"/>
        <c:axId val="556824079"/>
        <c:axId val="556824495"/>
      </c:barChart>
      <c:catAx>
        <c:axId val="556824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556824495"/>
        <c:crosses val="autoZero"/>
        <c:auto val="1"/>
        <c:lblAlgn val="ctr"/>
        <c:lblOffset val="100"/>
        <c:noMultiLvlLbl val="0"/>
      </c:catAx>
      <c:valAx>
        <c:axId val="5568244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556824079"/>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'Ark1'!$J$6</c:f>
              <c:strCache>
                <c:ptCount val="1"/>
                <c:pt idx="0">
                  <c:v>Urin Til Resistens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'Ark1'!$K$3:$P$3</c:f>
              <c:strCache>
                <c:ptCount val="6"/>
                <c:pt idx="0">
                  <c:v>Klinik A</c:v>
                </c:pt>
                <c:pt idx="1">
                  <c:v>Klinik B</c:v>
                </c:pt>
                <c:pt idx="2">
                  <c:v>Klinik C</c:v>
                </c:pt>
                <c:pt idx="3">
                  <c:v>Klinik D</c:v>
                </c:pt>
                <c:pt idx="4">
                  <c:v>Klinik E</c:v>
                </c:pt>
                <c:pt idx="5">
                  <c:v>Klinik F</c:v>
                </c:pt>
              </c:strCache>
            </c:strRef>
          </c:cat>
          <c:val>
            <c:numRef>
              <c:f>'Ark1'!$K$6:$P$6</c:f>
              <c:numCache>
                <c:formatCode>#,##0</c:formatCode>
                <c:ptCount val="6"/>
                <c:pt idx="0">
                  <c:v>94.634210476313825</c:v>
                </c:pt>
                <c:pt idx="1">
                  <c:v>118.77558501863506</c:v>
                </c:pt>
                <c:pt idx="2">
                  <c:v>145.02279232481712</c:v>
                </c:pt>
                <c:pt idx="3">
                  <c:v>101.56432407191221</c:v>
                </c:pt>
                <c:pt idx="4">
                  <c:v>89.9666790077749</c:v>
                </c:pt>
              </c:numCache>
            </c:numRef>
          </c:val>
          <c:extLst>
            <c:ext xmlns:c16="http://schemas.microsoft.com/office/drawing/2014/chart" uri="{C3380CC4-5D6E-409C-BE32-E72D297353CC}">
              <c16:uniqueId val="{00000000-5E5F-4F20-8A60-814F1F80956B}"/>
            </c:ext>
          </c:extLst>
        </c:ser>
        <c:dLbls>
          <c:showLegendKey val="0"/>
          <c:showVal val="0"/>
          <c:showCatName val="0"/>
          <c:showSerName val="0"/>
          <c:showPercent val="0"/>
          <c:showBubbleSize val="0"/>
        </c:dLbls>
        <c:gapWidth val="219"/>
        <c:overlap val="-27"/>
        <c:axId val="556824079"/>
        <c:axId val="556824495"/>
      </c:barChart>
      <c:catAx>
        <c:axId val="556824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556824495"/>
        <c:crosses val="autoZero"/>
        <c:auto val="1"/>
        <c:lblAlgn val="ctr"/>
        <c:lblOffset val="100"/>
        <c:noMultiLvlLbl val="0"/>
      </c:catAx>
      <c:valAx>
        <c:axId val="5568244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556824079"/>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3-A6C2-4604-A980-94D427F36419}"/>
              </c:ext>
            </c:extLst>
          </c:dPt>
          <c:dPt>
            <c:idx val="4"/>
            <c:invertIfNegative val="0"/>
            <c:bubble3D val="0"/>
            <c:spPr>
              <a:solidFill>
                <a:srgbClr val="92D050"/>
              </a:solidFill>
              <a:ln>
                <a:noFill/>
              </a:ln>
              <a:effectLst/>
            </c:spPr>
            <c:extLst>
              <c:ext xmlns:c16="http://schemas.microsoft.com/office/drawing/2014/chart" uri="{C3380CC4-5D6E-409C-BE32-E72D297353CC}">
                <c16:uniqueId val="{00000002-A6C2-4604-A980-94D427F3641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'MP5'!$A$3:$A$8</c:f>
              <c:strCache>
                <c:ptCount val="6"/>
                <c:pt idx="0">
                  <c:v>Penicilliner med udvidet spektrum (J01CA)</c:v>
                </c:pt>
                <c:pt idx="1">
                  <c:v>Sulfonamider med kort virkningstid (J01EB)</c:v>
                </c:pt>
                <c:pt idx="2">
                  <c:v>Nitrofuran-derivater (J01XE)</c:v>
                </c:pt>
                <c:pt idx="3">
                  <c:v>Trimethoprim og derivater (J01EA)</c:v>
                </c:pt>
                <c:pt idx="4">
                  <c:v>Fluorochinoloner (J01MA)</c:v>
                </c:pt>
                <c:pt idx="5">
                  <c:v>Komb. af penicilliner, incl. beta-lactamase inhib. (J01CR)</c:v>
                </c:pt>
              </c:strCache>
            </c:strRef>
          </c:cat>
          <c:val>
            <c:numRef>
              <c:f>'MP5'!$B$3:$B$8</c:f>
              <c:numCache>
                <c:formatCode>#,##0</c:formatCode>
                <c:ptCount val="6"/>
                <c:pt idx="0">
                  <c:v>116.2253421005864</c:v>
                </c:pt>
                <c:pt idx="1">
                  <c:v>18.304602807890529</c:v>
                </c:pt>
                <c:pt idx="2">
                  <c:v>16.26088501866003</c:v>
                </c:pt>
                <c:pt idx="3">
                  <c:v>4.4428647591967314</c:v>
                </c:pt>
                <c:pt idx="4">
                  <c:v>3.1988626266216449</c:v>
                </c:pt>
                <c:pt idx="5">
                  <c:v>0.17771459036786921</c:v>
                </c:pt>
              </c:numCache>
            </c:numRef>
          </c:val>
          <c:extLst>
            <c:ext xmlns:c16="http://schemas.microsoft.com/office/drawing/2014/chart" uri="{C3380CC4-5D6E-409C-BE32-E72D297353CC}">
              <c16:uniqueId val="{00000000-A6C2-4604-A980-94D427F36419}"/>
            </c:ext>
          </c:extLst>
        </c:ser>
        <c:dLbls>
          <c:showLegendKey val="0"/>
          <c:showVal val="0"/>
          <c:showCatName val="0"/>
          <c:showSerName val="0"/>
          <c:showPercent val="0"/>
          <c:showBubbleSize val="0"/>
        </c:dLbls>
        <c:gapWidth val="182"/>
        <c:axId val="657190608"/>
        <c:axId val="657191024"/>
      </c:barChart>
      <c:catAx>
        <c:axId val="657190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657191024"/>
        <c:crosses val="autoZero"/>
        <c:auto val="1"/>
        <c:lblAlgn val="ctr"/>
        <c:lblOffset val="100"/>
        <c:noMultiLvlLbl val="0"/>
      </c:catAx>
      <c:valAx>
        <c:axId val="657191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65719060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52612192-F3C5-4BD9-9F72-1FD224D0DABD}"/>
              </a:ext>
            </a:extLst>
          </p:cNvPr>
          <p:cNvSpPr>
            <a:spLocks noGrp="1"/>
          </p:cNvSpPr>
          <p:nvPr>
            <p:ph type="hdr" sz="quarter"/>
          </p:nvPr>
        </p:nvSpPr>
        <p:spPr>
          <a:xfrm>
            <a:off x="0" y="2"/>
            <a:ext cx="2946400" cy="498395"/>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58C132E5-CD1B-40B6-9377-9B02D6B6CA80}"/>
              </a:ext>
            </a:extLst>
          </p:cNvPr>
          <p:cNvSpPr>
            <a:spLocks noGrp="1"/>
          </p:cNvSpPr>
          <p:nvPr>
            <p:ph type="dt" sz="quarter" idx="1"/>
          </p:nvPr>
        </p:nvSpPr>
        <p:spPr>
          <a:xfrm>
            <a:off x="3849688" y="2"/>
            <a:ext cx="2946400" cy="498395"/>
          </a:xfrm>
          <a:prstGeom prst="rect">
            <a:avLst/>
          </a:prstGeom>
        </p:spPr>
        <p:txBody>
          <a:bodyPr vert="horz" lIns="91440" tIns="45720" rIns="91440" bIns="45720" rtlCol="0"/>
          <a:lstStyle>
            <a:lvl1pPr algn="r">
              <a:defRPr sz="1200"/>
            </a:lvl1pPr>
          </a:lstStyle>
          <a:p>
            <a:fld id="{01A977FB-8F92-476A-8439-3FFE612C83C7}" type="datetimeFigureOut">
              <a:rPr lang="da-DK" smtClean="0"/>
              <a:t>13-02-2023</a:t>
            </a:fld>
            <a:endParaRPr lang="da-DK"/>
          </a:p>
        </p:txBody>
      </p:sp>
      <p:sp>
        <p:nvSpPr>
          <p:cNvPr id="4" name="Pladsholder til sidefod 3">
            <a:extLst>
              <a:ext uri="{FF2B5EF4-FFF2-40B4-BE49-F238E27FC236}">
                <a16:creationId xmlns:a16="http://schemas.microsoft.com/office/drawing/2014/main" id="{BEFFC858-788D-48BF-9791-2C8C683C7798}"/>
              </a:ext>
            </a:extLst>
          </p:cNvPr>
          <p:cNvSpPr>
            <a:spLocks noGrp="1"/>
          </p:cNvSpPr>
          <p:nvPr>
            <p:ph type="ftr" sz="quarter" idx="2"/>
          </p:nvPr>
        </p:nvSpPr>
        <p:spPr>
          <a:xfrm>
            <a:off x="0" y="9429831"/>
            <a:ext cx="2946400" cy="49839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1E65B410-9681-42FC-AF1C-5F606A627768}"/>
              </a:ext>
            </a:extLst>
          </p:cNvPr>
          <p:cNvSpPr>
            <a:spLocks noGrp="1"/>
          </p:cNvSpPr>
          <p:nvPr>
            <p:ph type="sldNum" sz="quarter" idx="3"/>
          </p:nvPr>
        </p:nvSpPr>
        <p:spPr>
          <a:xfrm>
            <a:off x="3849688" y="9429831"/>
            <a:ext cx="2946400" cy="498395"/>
          </a:xfrm>
          <a:prstGeom prst="rect">
            <a:avLst/>
          </a:prstGeom>
        </p:spPr>
        <p:txBody>
          <a:bodyPr vert="horz" lIns="91440" tIns="45720" rIns="91440" bIns="45720" rtlCol="0" anchor="b"/>
          <a:lstStyle>
            <a:lvl1pPr algn="r">
              <a:defRPr sz="1200"/>
            </a:lvl1pPr>
          </a:lstStyle>
          <a:p>
            <a:fld id="{001C1ADA-5896-4B2D-A633-0AE83E459B91}" type="slidenum">
              <a:rPr lang="da-DK" smtClean="0"/>
              <a:t>‹nr.›</a:t>
            </a:fld>
            <a:endParaRPr lang="da-DK"/>
          </a:p>
        </p:txBody>
      </p:sp>
    </p:spTree>
    <p:extLst>
      <p:ext uri="{BB962C8B-B14F-4D97-AF65-F5344CB8AC3E}">
        <p14:creationId xmlns:p14="http://schemas.microsoft.com/office/powerpoint/2010/main" val="892632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3" y="2"/>
            <a:ext cx="2945659" cy="49813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6" y="2"/>
            <a:ext cx="2945659" cy="498135"/>
          </a:xfrm>
          <a:prstGeom prst="rect">
            <a:avLst/>
          </a:prstGeom>
        </p:spPr>
        <p:txBody>
          <a:bodyPr vert="horz" lIns="91440" tIns="45720" rIns="91440" bIns="45720" rtlCol="0"/>
          <a:lstStyle>
            <a:lvl1pPr algn="r">
              <a:defRPr sz="1200"/>
            </a:lvl1pPr>
          </a:lstStyle>
          <a:p>
            <a:fld id="{E8786FF4-F6A9-421A-ADA2-D93A91F28A89}" type="datetimeFigureOut">
              <a:rPr lang="da-DK" smtClean="0"/>
              <a:t>13-02-2023</a:t>
            </a:fld>
            <a:endParaRPr lang="da-DK"/>
          </a:p>
        </p:txBody>
      </p:sp>
      <p:sp>
        <p:nvSpPr>
          <p:cNvPr id="4" name="Pladsholder til slidebillede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3" y="9430092"/>
            <a:ext cx="2945659" cy="49813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6" y="9430092"/>
            <a:ext cx="2945659" cy="498134"/>
          </a:xfrm>
          <a:prstGeom prst="rect">
            <a:avLst/>
          </a:prstGeom>
        </p:spPr>
        <p:txBody>
          <a:bodyPr vert="horz" lIns="91440" tIns="45720" rIns="91440" bIns="45720" rtlCol="0" anchor="b"/>
          <a:lstStyle>
            <a:lvl1pPr algn="r">
              <a:defRPr sz="1200"/>
            </a:lvl1pPr>
          </a:lstStyle>
          <a:p>
            <a:fld id="{4D72394A-C10D-42AB-8CF1-29B05F6C07CD}" type="slidenum">
              <a:rPr lang="da-DK" smtClean="0"/>
              <a:t>‹nr.›</a:t>
            </a:fld>
            <a:endParaRPr lang="da-DK"/>
          </a:p>
        </p:txBody>
      </p:sp>
    </p:spTree>
    <p:extLst>
      <p:ext uri="{BB962C8B-B14F-4D97-AF65-F5344CB8AC3E}">
        <p14:creationId xmlns:p14="http://schemas.microsoft.com/office/powerpoint/2010/main" val="3388899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da-DK" b="1" i="0">
                <a:cs typeface="Calibri"/>
              </a:rPr>
              <a:t>HUSK:</a:t>
            </a:r>
          </a:p>
          <a:p>
            <a:pPr>
              <a:defRPr/>
            </a:pPr>
            <a:endParaRPr lang="da-DK" b="0" i="0">
              <a:cs typeface="Calibri"/>
            </a:endParaRPr>
          </a:p>
          <a:p>
            <a:pPr>
              <a:defRPr/>
            </a:pPr>
            <a:r>
              <a:rPr lang="da-DK" b="0" i="0">
                <a:cs typeface="Calibri"/>
              </a:rPr>
              <a:t>Sørg for at mødet foregår i et rum, der er egnet til gruppearbejde. Husk </a:t>
            </a:r>
            <a:r>
              <a:rPr lang="da-DK" b="0" i="0" err="1">
                <a:cs typeface="Calibri"/>
              </a:rPr>
              <a:t>powerpoint</a:t>
            </a:r>
            <a:r>
              <a:rPr lang="da-DK" b="0" i="0">
                <a:cs typeface="Calibri"/>
              </a:rPr>
              <a:t>-projektor og skriveredskaber. </a:t>
            </a:r>
          </a:p>
          <a:p>
            <a:pPr>
              <a:defRPr/>
            </a:pPr>
            <a:endParaRPr lang="da-DK" b="0" i="0">
              <a:cs typeface="Calibri"/>
            </a:endParaRPr>
          </a:p>
          <a:p>
            <a:pPr>
              <a:defRPr/>
            </a:pPr>
            <a:r>
              <a:rPr lang="da-DK" b="0" i="0">
                <a:cs typeface="Calibri"/>
              </a:rPr>
              <a:t>Medbring mødenoter og implementeringsplan og uddelingskopier med praksisdata (vigtigt at sidstnævnte først uddeles efter pausen). </a:t>
            </a:r>
          </a:p>
          <a:p>
            <a:pPr>
              <a:defRPr/>
            </a:pPr>
            <a:endParaRPr lang="da-DK" b="0" i="0">
              <a:cs typeface="Calibri"/>
            </a:endParaRPr>
          </a:p>
          <a:p>
            <a:pPr>
              <a:defRPr/>
            </a:pPr>
            <a:r>
              <a:rPr lang="da-DK" b="0" i="0">
                <a:cs typeface="Calibri"/>
              </a:rPr>
              <a:t>Til mødelederen print evt. en version af </a:t>
            </a:r>
            <a:r>
              <a:rPr lang="da-DK" b="0" i="0" err="1">
                <a:cs typeface="Calibri"/>
              </a:rPr>
              <a:t>powerpointen</a:t>
            </a:r>
            <a:r>
              <a:rPr lang="da-DK" b="0" i="0">
                <a:cs typeface="Calibri"/>
              </a:rPr>
              <a:t> inkl. noter og medbring ”Detaljeret program til mødelederen”. </a:t>
            </a:r>
          </a:p>
          <a:p>
            <a:pPr>
              <a:defRPr/>
            </a:pPr>
            <a:endParaRPr lang="da-DK" b="0" i="0">
              <a:cs typeface="Calibri"/>
            </a:endParaRPr>
          </a:p>
          <a:p>
            <a:pPr>
              <a:defRPr/>
            </a:pPr>
            <a:r>
              <a:rPr lang="da-DK" b="0" i="0">
                <a:cs typeface="Calibri"/>
              </a:rPr>
              <a:t>Deltagerne skal til en start </a:t>
            </a:r>
            <a:r>
              <a:rPr lang="da-DK" b="0" i="0" u="sng">
                <a:cs typeface="Calibri"/>
              </a:rPr>
              <a:t>IKKE</a:t>
            </a:r>
            <a:r>
              <a:rPr lang="da-DK" b="0" i="0">
                <a:cs typeface="Calibri"/>
              </a:rPr>
              <a:t> sidde sammen med kolleger fra egen praksis. </a:t>
            </a:r>
          </a:p>
        </p:txBody>
      </p:sp>
      <p:sp>
        <p:nvSpPr>
          <p:cNvPr id="4" name="Slide Number Placeholder 3"/>
          <p:cNvSpPr>
            <a:spLocks noGrp="1"/>
          </p:cNvSpPr>
          <p:nvPr>
            <p:ph type="sldNum" sz="quarter" idx="10"/>
          </p:nvPr>
        </p:nvSpPr>
        <p:spPr/>
        <p:txBody>
          <a:bodyPr/>
          <a:lstStyle/>
          <a:p>
            <a:fld id="{DEB92672-268D-4DB7-963C-35CDB23F1AD2}" type="slidenum">
              <a:rPr lang="da-DK" smtClean="0"/>
              <a:t>1</a:t>
            </a:fld>
            <a:endParaRPr lang="da-DK"/>
          </a:p>
        </p:txBody>
      </p:sp>
    </p:spTree>
    <p:extLst>
      <p:ext uri="{BB962C8B-B14F-4D97-AF65-F5344CB8AC3E}">
        <p14:creationId xmlns:p14="http://schemas.microsoft.com/office/powerpoint/2010/main" val="241192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91235" lvl="0" indent="0" algn="l" defTabSz="914400" rtl="0" eaLnBrk="1" fontAlgn="auto" latinLnBrk="0" hangingPunct="1">
              <a:lnSpc>
                <a:spcPct val="110000"/>
              </a:lnSpc>
              <a:spcBef>
                <a:spcPts val="0"/>
              </a:spcBef>
              <a:spcAft>
                <a:spcPts val="0"/>
              </a:spcAft>
              <a:buClrTx/>
              <a:buSzTx/>
              <a:buFontTx/>
              <a:buNone/>
              <a:tabLst/>
              <a:defRPr/>
            </a:pPr>
            <a:r>
              <a:rPr lang="da-DK" sz="1200" b="1" i="0" u="none" spc="-15">
                <a:solidFill>
                  <a:srgbClr val="231F20"/>
                </a:solidFill>
                <a:effectLst/>
                <a:latin typeface="Calibri" panose="020F0502020204030204" pitchFamily="34" charset="0"/>
                <a:ea typeface="Calibri" panose="020F0502020204030204" pitchFamily="34" charset="0"/>
              </a:rPr>
              <a:t>Forslag til, hvad du kan sige:</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1" i="0" u="none" spc="-15">
              <a:solidFill>
                <a:srgbClr val="231F20"/>
              </a:solidFill>
              <a:effectLst/>
              <a:latin typeface="Calibri" panose="020F0502020204030204" pitchFamily="34" charset="0"/>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r>
              <a:rPr lang="da-DK" sz="1200" b="0" i="0" u="none" spc="-15">
                <a:solidFill>
                  <a:srgbClr val="231F20"/>
                </a:solidFill>
                <a:effectLst/>
                <a:latin typeface="Calibri" panose="020F0502020204030204" pitchFamily="34" charset="0"/>
                <a:ea typeface="Calibri" panose="020F0502020204030204" pitchFamily="34" charset="0"/>
              </a:rPr>
              <a:t>Få patienter ikke et problem</a:t>
            </a:r>
            <a:r>
              <a:rPr lang="da-DK" sz="1200" b="0" i="0" u="none" spc="-15" baseline="0">
                <a:solidFill>
                  <a:srgbClr val="231F20"/>
                </a:solidFill>
                <a:effectLst/>
                <a:latin typeface="Calibri" panose="020F0502020204030204" pitchFamily="34" charset="0"/>
                <a:ea typeface="Calibri" panose="020F0502020204030204" pitchFamily="34" charset="0"/>
              </a:rPr>
              <a:t> ved UVI-opgørelsen </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baseline="0">
              <a:solidFill>
                <a:srgbClr val="231F20"/>
              </a:solidFill>
              <a:effectLst/>
              <a:latin typeface="Calibri" panose="020F0502020204030204" pitchFamily="34" charset="0"/>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r>
              <a:rPr lang="da-DK" sz="1200" b="0" i="0" u="none" spc="-15" baseline="0">
                <a:solidFill>
                  <a:srgbClr val="231F20"/>
                </a:solidFill>
                <a:effectLst/>
                <a:latin typeface="Calibri" panose="020F0502020204030204" pitchFamily="34" charset="0"/>
                <a:ea typeface="Calibri" panose="020F0502020204030204" pitchFamily="34" charset="0"/>
              </a:rPr>
              <a:t>Forskel i praksispopulation: Overvægt af kvinder i praksis?</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baseline="0">
              <a:solidFill>
                <a:srgbClr val="231F20"/>
              </a:solidFill>
              <a:effectLst/>
              <a:latin typeface="Calibri" panose="020F0502020204030204" pitchFamily="34" charset="0"/>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r>
              <a:rPr lang="da-DK" sz="1200" b="0" i="0" u="none" spc="-15" baseline="0">
                <a:solidFill>
                  <a:srgbClr val="231F20"/>
                </a:solidFill>
                <a:effectLst/>
                <a:latin typeface="Calibri" panose="020F0502020204030204" pitchFamily="34" charset="0"/>
                <a:ea typeface="Calibri" panose="020F0502020204030204" pitchFamily="34" charset="0"/>
              </a:rPr>
              <a:t>Forskel i diagnostik og behandlingsstrategi?</a:t>
            </a:r>
            <a:endParaRPr lang="da-DK" sz="1200" b="0" i="0" u="none" spc="-15">
              <a:solidFill>
                <a:srgbClr val="231F20"/>
              </a:solidFill>
              <a:effectLst/>
              <a:latin typeface="Calibri" panose="020F0502020204030204" pitchFamily="34" charset="0"/>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1" i="0" u="none" spc="-15">
              <a:solidFill>
                <a:srgbClr val="231F20"/>
              </a:solidFill>
              <a:effectLst/>
              <a:latin typeface="Calibri" panose="020F0502020204030204" pitchFamily="34" charset="0"/>
            </a:endParaRP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10</a:t>
            </a:fld>
            <a:endParaRPr lang="da-DK"/>
          </a:p>
        </p:txBody>
      </p:sp>
    </p:spTree>
    <p:extLst>
      <p:ext uri="{BB962C8B-B14F-4D97-AF65-F5344CB8AC3E}">
        <p14:creationId xmlns:p14="http://schemas.microsoft.com/office/powerpoint/2010/main" val="3739432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925830">
              <a:lnSpc>
                <a:spcPct val="105000"/>
              </a:lnSpc>
              <a:spcBef>
                <a:spcPts val="80"/>
              </a:spcBef>
              <a:spcAft>
                <a:spcPts val="0"/>
              </a:spcAft>
            </a:pPr>
            <a:endParaRPr lang="da-DK" sz="1200" i="0" u="none">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11</a:t>
            </a:fld>
            <a:endParaRPr lang="da-DK"/>
          </a:p>
        </p:txBody>
      </p:sp>
    </p:spTree>
    <p:extLst>
      <p:ext uri="{BB962C8B-B14F-4D97-AF65-F5344CB8AC3E}">
        <p14:creationId xmlns:p14="http://schemas.microsoft.com/office/powerpoint/2010/main" val="3011403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Hvad er der blevet talt om ved bordene? </a:t>
            </a:r>
          </a:p>
          <a:p>
            <a:pPr marL="137795" marR="925830">
              <a:lnSpc>
                <a:spcPct val="105000"/>
              </a:lnSpc>
              <a:spcBef>
                <a:spcPts val="80"/>
              </a:spcBef>
              <a:spcAft>
                <a:spcPts val="0"/>
              </a:spcAft>
            </a:pPr>
            <a:endParaRPr lang="da-DK" sz="1200" i="0" u="none"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12</a:t>
            </a:fld>
            <a:endParaRPr lang="da-DK"/>
          </a:p>
        </p:txBody>
      </p:sp>
    </p:spTree>
    <p:extLst>
      <p:ext uri="{BB962C8B-B14F-4D97-AF65-F5344CB8AC3E}">
        <p14:creationId xmlns:p14="http://schemas.microsoft.com/office/powerpoint/2010/main" val="1451777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925830">
              <a:lnSpc>
                <a:spcPct val="105000"/>
              </a:lnSpc>
              <a:spcBef>
                <a:spcPts val="80"/>
              </a:spcBef>
              <a:spcAft>
                <a:spcPts val="0"/>
              </a:spcAft>
            </a:pPr>
            <a:endParaRPr lang="da-DK" sz="1200" i="0" u="none">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13</a:t>
            </a:fld>
            <a:endParaRPr lang="da-DK"/>
          </a:p>
        </p:txBody>
      </p:sp>
    </p:spTree>
    <p:extLst>
      <p:ext uri="{BB962C8B-B14F-4D97-AF65-F5344CB8AC3E}">
        <p14:creationId xmlns:p14="http://schemas.microsoft.com/office/powerpoint/2010/main" val="3565560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Bed </a:t>
            </a:r>
            <a:r>
              <a:rPr lang="da-DK" b="0" dirty="0" err="1"/>
              <a:t>evt</a:t>
            </a:r>
            <a:r>
              <a:rPr lang="da-DK" b="0" dirty="0"/>
              <a:t> deltagerne om at notere de vigtigste pointer i mødenoterne.</a:t>
            </a:r>
          </a:p>
          <a:p>
            <a:endParaRPr lang="da-DK" b="0" dirty="0"/>
          </a:p>
        </p:txBody>
      </p:sp>
      <p:sp>
        <p:nvSpPr>
          <p:cNvPr id="4" name="Slide Number Placeholder 3"/>
          <p:cNvSpPr>
            <a:spLocks noGrp="1"/>
          </p:cNvSpPr>
          <p:nvPr>
            <p:ph type="sldNum" sz="quarter" idx="10"/>
          </p:nvPr>
        </p:nvSpPr>
        <p:spPr/>
        <p:txBody>
          <a:bodyPr/>
          <a:lstStyle/>
          <a:p>
            <a:fld id="{DEB92672-268D-4DB7-963C-35CDB23F1AD2}" type="slidenum">
              <a:rPr lang="da-DK" smtClean="0"/>
              <a:t>14</a:t>
            </a:fld>
            <a:endParaRPr lang="da-DK"/>
          </a:p>
        </p:txBody>
      </p:sp>
    </p:spTree>
    <p:extLst>
      <p:ext uri="{BB962C8B-B14F-4D97-AF65-F5344CB8AC3E}">
        <p14:creationId xmlns:p14="http://schemas.microsoft.com/office/powerpoint/2010/main" val="4124814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b="1" i="0" u="none">
                <a:solidFill>
                  <a:srgbClr val="231F20"/>
                </a:solidFill>
                <a:effectLst/>
                <a:latin typeface="Calibri" panose="020F0502020204030204" pitchFamily="34" charset="0"/>
                <a:ea typeface="Calibri" panose="020F0502020204030204" pitchFamily="34" charset="0"/>
              </a:rPr>
              <a:t>Forklaring til slide: </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a:solidFill>
                  <a:srgbClr val="231F20"/>
                </a:solidFill>
                <a:effectLst/>
                <a:latin typeface="Calibri" panose="020F0502020204030204" pitchFamily="34" charset="0"/>
                <a:ea typeface="Calibri" panose="020F0502020204030204" pitchFamily="34" charset="0"/>
              </a:rPr>
              <a:t>Mødelederen introducer til blok 2 og til det efterfølgende gruppearbejde, der foregår af to omgange:</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a:solidFill>
                  <a:srgbClr val="231F20"/>
                </a:solidFill>
                <a:effectLst/>
                <a:latin typeface="Calibri" panose="020F0502020204030204" pitchFamily="34" charset="0"/>
                <a:ea typeface="Calibri" panose="020F0502020204030204" pitchFamily="34" charset="0"/>
              </a:rPr>
              <a:t>1. Gennemgang af klyngens ydelsesdata (5 min.). </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a:solidFill>
                  <a:srgbClr val="231F20"/>
                </a:solidFill>
                <a:effectLst/>
                <a:latin typeface="Calibri" panose="020F0502020204030204" pitchFamily="34" charset="0"/>
                <a:ea typeface="Calibri" panose="020F0502020204030204" pitchFamily="34" charset="0"/>
              </a:rPr>
              <a:t>2. Derefter er der sidemandsmandssamtale (15 min.). </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a:solidFill>
                  <a:srgbClr val="231F20"/>
                </a:solidFill>
                <a:effectLst/>
                <a:latin typeface="Calibri" panose="020F0502020204030204" pitchFamily="34" charset="0"/>
                <a:ea typeface="Calibri" panose="020F0502020204030204" pitchFamily="34" charset="0"/>
              </a:rPr>
              <a:t>5. Opsamling i plenum (10 min.)</a:t>
            </a:r>
            <a:endParaRPr lang="da-DK" sz="1200" u="none">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a:solidFill>
                  <a:srgbClr val="231F20"/>
                </a:solidFill>
                <a:effectLst/>
                <a:latin typeface="Calibri" panose="020F0502020204030204" pitchFamily="34" charset="0"/>
                <a:ea typeface="Calibri" panose="020F0502020204030204" pitchFamily="34" charset="0"/>
              </a:rPr>
              <a:t>6. Til sidst er der afsat tid til refleksion og til at notere i mødenoter (5 min.). </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a:solidFill>
                  <a:srgbClr val="231F20"/>
                </a:solidFill>
                <a:effectLst/>
                <a:latin typeface="Calibri" panose="020F0502020204030204" pitchFamily="34" charset="0"/>
                <a:ea typeface="Calibri" panose="020F0502020204030204" pitchFamily="34" charset="0"/>
              </a:rPr>
              <a:t>I alt er der afsat 35 min. til blok 2. </a:t>
            </a:r>
            <a:endParaRPr lang="da-DK" sz="1200" i="0" u="none">
              <a:effectLst/>
              <a:latin typeface="Calibri" panose="020F0502020204030204" pitchFamily="34" charset="0"/>
              <a:ea typeface="Calibri" panose="020F0502020204030204" pitchFamily="34" charset="0"/>
            </a:endParaRP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15</a:t>
            </a:fld>
            <a:endParaRPr lang="da-DK"/>
          </a:p>
        </p:txBody>
      </p:sp>
    </p:spTree>
    <p:extLst>
      <p:ext uri="{BB962C8B-B14F-4D97-AF65-F5344CB8AC3E}">
        <p14:creationId xmlns:p14="http://schemas.microsoft.com/office/powerpoint/2010/main" val="665087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i="0" dirty="0">
                <a:solidFill>
                  <a:srgbClr val="231F20"/>
                </a:solidFill>
                <a:effectLst/>
                <a:latin typeface="Calibri" panose="020F0502020204030204" pitchFamily="34" charset="0"/>
                <a:ea typeface="Calibri" panose="020F0502020204030204" pitchFamily="34" charset="0"/>
              </a:rPr>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i="0" dirty="0">
              <a:solidFill>
                <a:srgbClr val="231F2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i="0" dirty="0">
                <a:solidFill>
                  <a:srgbClr val="231F20"/>
                </a:solidFill>
                <a:effectLst/>
                <a:latin typeface="Calibri" panose="020F0502020204030204" pitchFamily="34" charset="0"/>
                <a:ea typeface="Calibri" panose="020F0502020204030204" pitchFamily="34" charset="0"/>
              </a:rPr>
              <a:t>Denne og de næste to slide viser antal ydelser - her ydelse 7101 antal urin </a:t>
            </a:r>
            <a:r>
              <a:rPr lang="da-DK" sz="1400" i="0" dirty="0" err="1">
                <a:solidFill>
                  <a:srgbClr val="231F20"/>
                </a:solidFill>
                <a:effectLst/>
                <a:latin typeface="Calibri" panose="020F0502020204030204" pitchFamily="34" charset="0"/>
                <a:ea typeface="Calibri" panose="020F0502020204030204" pitchFamily="34" charset="0"/>
              </a:rPr>
              <a:t>stix</a:t>
            </a:r>
            <a:r>
              <a:rPr lang="da-DK" sz="1400" i="0" dirty="0">
                <a:solidFill>
                  <a:srgbClr val="231F20"/>
                </a:solidFill>
                <a:effectLst/>
                <a:latin typeface="Calibri" panose="020F0502020204030204" pitchFamily="34" charset="0"/>
                <a:ea typeface="Calibri" panose="020F0502020204030204" pitchFamily="34" charset="0"/>
              </a:rPr>
              <a:t> – for klyngens ydernumre. Variationen mellem ydelserne er udgangspunktet for de spørgsmål, der stilles efterfølgende (slide 19).</a:t>
            </a:r>
          </a:p>
          <a:p>
            <a:endParaRPr lang="da-DK" dirty="0"/>
          </a:p>
        </p:txBody>
      </p:sp>
      <p:sp>
        <p:nvSpPr>
          <p:cNvPr id="4" name="Pladsholder til slidenummer 3"/>
          <p:cNvSpPr>
            <a:spLocks noGrp="1"/>
          </p:cNvSpPr>
          <p:nvPr>
            <p:ph type="sldNum" sz="quarter" idx="5"/>
          </p:nvPr>
        </p:nvSpPr>
        <p:spPr/>
        <p:txBody>
          <a:bodyPr/>
          <a:lstStyle/>
          <a:p>
            <a:fld id="{4D72394A-C10D-42AB-8CF1-29B05F6C07CD}" type="slidenum">
              <a:rPr lang="da-DK" smtClean="0"/>
              <a:t>16</a:t>
            </a:fld>
            <a:endParaRPr lang="da-DK"/>
          </a:p>
        </p:txBody>
      </p:sp>
    </p:spTree>
    <p:extLst>
      <p:ext uri="{BB962C8B-B14F-4D97-AF65-F5344CB8AC3E}">
        <p14:creationId xmlns:p14="http://schemas.microsoft.com/office/powerpoint/2010/main" val="2603534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i="0">
              <a:solidFill>
                <a:srgbClr val="231F20"/>
              </a:solidFill>
              <a:effectLst/>
              <a:latin typeface="Calibri" panose="020F0502020204030204" pitchFamily="34" charset="0"/>
              <a:ea typeface="Calibri" panose="020F0502020204030204" pitchFamily="34" charset="0"/>
            </a:endParaRPr>
          </a:p>
          <a:p>
            <a:r>
              <a:rPr lang="da-DK" b="1"/>
              <a:t>Forklaring til slide:</a:t>
            </a:r>
          </a:p>
          <a:p>
            <a:endParaRPr lang="da-DK" b="1"/>
          </a:p>
          <a:p>
            <a:r>
              <a:rPr lang="da-DK"/>
              <a:t>Her ses variationen i klyngen for ydelse 7122 – fasekontrast </a:t>
            </a:r>
            <a:r>
              <a:rPr lang="da-DK" err="1"/>
              <a:t>urinmikroskopier</a:t>
            </a:r>
            <a:endParaRPr lang="da-DK"/>
          </a:p>
        </p:txBody>
      </p:sp>
      <p:sp>
        <p:nvSpPr>
          <p:cNvPr id="4" name="Pladsholder til slidenummer 3"/>
          <p:cNvSpPr>
            <a:spLocks noGrp="1"/>
          </p:cNvSpPr>
          <p:nvPr>
            <p:ph type="sldNum" sz="quarter" idx="5"/>
          </p:nvPr>
        </p:nvSpPr>
        <p:spPr/>
        <p:txBody>
          <a:bodyPr/>
          <a:lstStyle/>
          <a:p>
            <a:fld id="{4D72394A-C10D-42AB-8CF1-29B05F6C07CD}" type="slidenum">
              <a:rPr lang="da-DK" smtClean="0"/>
              <a:t>17</a:t>
            </a:fld>
            <a:endParaRPr lang="da-DK"/>
          </a:p>
        </p:txBody>
      </p:sp>
    </p:spTree>
    <p:extLst>
      <p:ext uri="{BB962C8B-B14F-4D97-AF65-F5344CB8AC3E}">
        <p14:creationId xmlns:p14="http://schemas.microsoft.com/office/powerpoint/2010/main" val="4294241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i="0">
                <a:solidFill>
                  <a:srgbClr val="231F20"/>
                </a:solidFill>
                <a:effectLst/>
                <a:latin typeface="Calibri" panose="020F0502020204030204" pitchFamily="34" charset="0"/>
                <a:ea typeface="Calibri" panose="020F0502020204030204" pitchFamily="34" charset="0"/>
              </a:rPr>
              <a:t>Forklaring til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i="0">
              <a:solidFill>
                <a:srgbClr val="231F2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a:t>Her ses variationen i klyngen for ydelse 7189 –</a:t>
            </a:r>
            <a:r>
              <a:rPr lang="da-DK" err="1"/>
              <a:t>urindyrkninger</a:t>
            </a:r>
            <a:r>
              <a:rPr lang="da-DK"/>
              <a:t> i eget laboratorium</a:t>
            </a:r>
          </a:p>
          <a:p>
            <a:endParaRPr lang="da-DK"/>
          </a:p>
        </p:txBody>
      </p:sp>
      <p:sp>
        <p:nvSpPr>
          <p:cNvPr id="4" name="Pladsholder til slidenummer 3"/>
          <p:cNvSpPr>
            <a:spLocks noGrp="1"/>
          </p:cNvSpPr>
          <p:nvPr>
            <p:ph type="sldNum" sz="quarter" idx="5"/>
          </p:nvPr>
        </p:nvSpPr>
        <p:spPr/>
        <p:txBody>
          <a:bodyPr/>
          <a:lstStyle/>
          <a:p>
            <a:fld id="{4D72394A-C10D-42AB-8CF1-29B05F6C07CD}" type="slidenum">
              <a:rPr lang="da-DK" smtClean="0"/>
              <a:t>18</a:t>
            </a:fld>
            <a:endParaRPr lang="da-DK"/>
          </a:p>
        </p:txBody>
      </p:sp>
    </p:spTree>
    <p:extLst>
      <p:ext uri="{BB962C8B-B14F-4D97-AF65-F5344CB8AC3E}">
        <p14:creationId xmlns:p14="http://schemas.microsoft.com/office/powerpoint/2010/main" val="1788044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Sæt gang i samtalerne</a:t>
            </a:r>
          </a:p>
          <a:p>
            <a:pPr marL="137795" marR="925830">
              <a:lnSpc>
                <a:spcPct val="105000"/>
              </a:lnSpc>
              <a:spcBef>
                <a:spcPts val="80"/>
              </a:spcBef>
              <a:spcAft>
                <a:spcPts val="0"/>
              </a:spcAft>
            </a:pPr>
            <a:endParaRPr lang="da-DK" sz="1200" i="0" u="none"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19</a:t>
            </a:fld>
            <a:endParaRPr lang="da-DK"/>
          </a:p>
        </p:txBody>
      </p:sp>
    </p:spTree>
    <p:extLst>
      <p:ext uri="{BB962C8B-B14F-4D97-AF65-F5344CB8AC3E}">
        <p14:creationId xmlns:p14="http://schemas.microsoft.com/office/powerpoint/2010/main" val="292245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hvad du kan sige:</a:t>
            </a:r>
            <a:endPar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dag skal beskæftige vi os med diagnostik og behandling af urinvejsinfektioner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da-DK" sz="1200" i="0" kern="1200" dirty="0">
                <a:solidFill>
                  <a:schemeClr val="tx1"/>
                </a:solidFill>
                <a:effectLst/>
                <a:latin typeface="Calibri" panose="020F0502020204030204" pitchFamily="34" charset="0"/>
                <a:cs typeface="Times New Roman" panose="02020603050405020304" pitchFamily="18" charset="0"/>
              </a:rPr>
              <a:t>Vi skal sammen, på baggrund af vores egne data, drøfte vores rutiner og arbejdsgange, dele vores erfaringer og udveksle gode ideer. Det er ikke undervisning i håndtering af urinvejsinfektioner – men kvalitetsudvikling.</a:t>
            </a:r>
          </a:p>
          <a:p>
            <a:pPr>
              <a:defRPr/>
            </a:pPr>
            <a:endParaRPr lang="da-DK" sz="1200" i="0" kern="1200" dirty="0">
              <a:solidFill>
                <a:schemeClr val="tx1"/>
              </a:solidFill>
              <a:effectLst/>
              <a:latin typeface="Calibri" panose="020F0502020204030204" pitchFamily="34" charset="0"/>
              <a:cs typeface="Times New Roman" panose="02020603050405020304" pitchFamily="18" charset="0"/>
            </a:endParaRPr>
          </a:p>
          <a:p>
            <a:pPr>
              <a:defRPr/>
            </a:pPr>
            <a:r>
              <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Formålet med mødet er, med udgangspunkt i fem målepunkter, at give os mulighed for at reflektere over klinisk praksis i forhold til behandling af urinvejsinfektioner, og sammen med gode kolleger overveje, om der er behov for forandringer, og hvordan de i givet fald kan indføres. </a:t>
            </a:r>
          </a:p>
          <a:p>
            <a:pPr>
              <a:defRPr/>
            </a:pPr>
            <a:r>
              <a:rPr lang="da-DK" sz="1800" b="0" i="0" dirty="0">
                <a:solidFill>
                  <a:srgbClr val="231F20"/>
                </a:solidFill>
                <a:effectLst/>
                <a:latin typeface="Calibri" panose="020F0502020204030204" pitchFamily="34" charset="0"/>
              </a:rPr>
              <a:t>  </a:t>
            </a:r>
            <a:endParaRPr lang="da-DK" sz="1200" i="0" kern="1200" dirty="0">
              <a:solidFill>
                <a:schemeClr val="tx1"/>
              </a:solidFill>
              <a:effectLst/>
              <a:latin typeface="Calibri" panose="020F0502020204030204" pitchFamily="34" charset="0"/>
              <a:cs typeface="Times New Roman" panose="02020603050405020304" pitchFamily="18" charset="0"/>
            </a:endParaRPr>
          </a:p>
          <a:p>
            <a:r>
              <a:rPr lang="da-DK" sz="1200" i="0" kern="1200" dirty="0">
                <a:solidFill>
                  <a:schemeClr val="tx1"/>
                </a:solidFill>
                <a:effectLst/>
                <a:latin typeface="Calibri" panose="020F0502020204030204" pitchFamily="34" charset="0"/>
                <a:cs typeface="Times New Roman" panose="02020603050405020304" pitchFamily="18" charset="0"/>
              </a:rPr>
              <a:t>På mødet i dag kommer vi konkret ind på: </a:t>
            </a:r>
          </a:p>
          <a:p>
            <a:pPr marL="628650" lvl="1" indent="-171450">
              <a:buFontTx/>
              <a:buChar char="-"/>
            </a:pPr>
            <a:r>
              <a:rPr lang="da-DK" sz="1200" i="0" kern="1200" dirty="0">
                <a:solidFill>
                  <a:schemeClr val="tx1"/>
                </a:solidFill>
                <a:effectLst/>
                <a:latin typeface="Calibri" panose="020F0502020204030204" pitchFamily="34" charset="0"/>
                <a:cs typeface="Times New Roman" panose="02020603050405020304" pitchFamily="18" charset="0"/>
              </a:rPr>
              <a:t>Hvordan udskrivning af medicin mod urinvejsinfektioner ser ud.</a:t>
            </a:r>
          </a:p>
          <a:p>
            <a:pPr marL="628650" lvl="1" indent="-171450">
              <a:buFontTx/>
              <a:buChar char="-"/>
            </a:pPr>
            <a:r>
              <a:rPr lang="da-DK" sz="1200" i="0" kern="1200" dirty="0">
                <a:solidFill>
                  <a:schemeClr val="tx1"/>
                </a:solidFill>
                <a:effectLst/>
                <a:latin typeface="Calibri" panose="020F0502020204030204" pitchFamily="34" charset="0"/>
                <a:cs typeface="Times New Roman" panose="02020603050405020304" pitchFamily="18" charset="0"/>
              </a:rPr>
              <a:t>Hvordan antallet af ydelser, der belyser diagnostikken, ser ud. </a:t>
            </a:r>
          </a:p>
          <a:p>
            <a:pPr marL="628650" lvl="1" indent="-171450">
              <a:buFontTx/>
              <a:buChar char="-"/>
            </a:pPr>
            <a:r>
              <a:rPr lang="da-DK" sz="1200" i="0" kern="1200" dirty="0">
                <a:solidFill>
                  <a:schemeClr val="tx1"/>
                </a:solidFill>
                <a:effectLst/>
                <a:latin typeface="Calibri" panose="020F0502020204030204" pitchFamily="34" charset="0"/>
                <a:cs typeface="Times New Roman" panose="02020603050405020304" pitchFamily="18" charset="0"/>
              </a:rPr>
              <a:t>Er der forskelle i måden, vi behandler på og i så fald hvorfor?</a:t>
            </a:r>
          </a:p>
          <a:p>
            <a:pPr marL="628650" lvl="1" indent="-171450">
              <a:buFontTx/>
              <a:buChar char="-"/>
            </a:pPr>
            <a:r>
              <a:rPr lang="da-DK" sz="1200" dirty="0"/>
              <a:t>Overveje om vi vil lave om på noget – og hvordan det evt. kan ske?</a:t>
            </a:r>
            <a:endParaRPr lang="da-DK" sz="1200" b="0" i="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a:t>
            </a:fld>
            <a:endParaRPr lang="da-DK"/>
          </a:p>
        </p:txBody>
      </p:sp>
    </p:spTree>
    <p:extLst>
      <p:ext uri="{BB962C8B-B14F-4D97-AF65-F5344CB8AC3E}">
        <p14:creationId xmlns:p14="http://schemas.microsoft.com/office/powerpoint/2010/main" val="3119093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Gennemgå i plenum hvad der er blevet talt om </a:t>
            </a:r>
          </a:p>
          <a:p>
            <a:pPr marL="137795" marR="925830">
              <a:lnSpc>
                <a:spcPct val="105000"/>
              </a:lnSpc>
              <a:spcBef>
                <a:spcPts val="80"/>
              </a:spcBef>
              <a:spcAft>
                <a:spcPts val="0"/>
              </a:spcAft>
            </a:pPr>
            <a:endParaRPr lang="da-DK" sz="1200" i="0" u="none"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20</a:t>
            </a:fld>
            <a:endParaRPr lang="da-DK"/>
          </a:p>
        </p:txBody>
      </p:sp>
    </p:spTree>
    <p:extLst>
      <p:ext uri="{BB962C8B-B14F-4D97-AF65-F5344CB8AC3E}">
        <p14:creationId xmlns:p14="http://schemas.microsoft.com/office/powerpoint/2010/main" val="3448949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21</a:t>
            </a:fld>
            <a:endParaRPr lang="da-DK"/>
          </a:p>
        </p:txBody>
      </p:sp>
    </p:spTree>
    <p:extLst>
      <p:ext uri="{BB962C8B-B14F-4D97-AF65-F5344CB8AC3E}">
        <p14:creationId xmlns:p14="http://schemas.microsoft.com/office/powerpoint/2010/main" val="894239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Bed deltagerne om at sætte sig sammen med kolleger fra egen praksis , når de kommer tilbage efter pausen.</a:t>
            </a:r>
          </a:p>
          <a:p>
            <a:endParaRPr lang="da-D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734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i="0" u="none">
                <a:solidFill>
                  <a:srgbClr val="231F20"/>
                </a:solidFill>
                <a:effectLst/>
                <a:latin typeface="Calibri" panose="020F0502020204030204" pitchFamily="34" charset="0"/>
                <a:ea typeface="Calibri" panose="020F0502020204030204" pitchFamily="34" charset="0"/>
              </a:rPr>
              <a:t>Forklaring til slide:</a:t>
            </a:r>
          </a:p>
          <a:p>
            <a:endParaRPr lang="da-DK" sz="1200" i="0" u="none">
              <a:solidFill>
                <a:srgbClr val="231F2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u="none">
                <a:solidFill>
                  <a:srgbClr val="231F20"/>
                </a:solidFill>
                <a:effectLst/>
                <a:latin typeface="Calibri" panose="020F0502020204030204" pitchFamily="34" charset="0"/>
                <a:ea typeface="Calibri" panose="020F0502020204030204" pitchFamily="34" charset="0"/>
              </a:rPr>
              <a:t>Mødelederen introducer formålet med blok 3: </a:t>
            </a:r>
            <a:r>
              <a:rPr lang="da-DK"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Deltagerne skal nu, med udgangspunkt i blok 1 og 2 samt data opgjort for egen praksis, drøfte, om der er behov for ændringer i egen praksis.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Kolleger fra samme praksis sidder sammen, og sololæger sidder sammen.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a:solidFill>
                <a:srgbClr val="231F2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u="sng">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Uddelingskopier med data på praksisniveau udleveres sammen med implementeringsplanen. </a:t>
            </a:r>
            <a:endParaRPr lang="da-DK" sz="1200" i="0" u="sng">
              <a:solidFill>
                <a:srgbClr val="231F20"/>
              </a:solidFill>
              <a:effectLst/>
              <a:latin typeface="Calibri" panose="020F0502020204030204" pitchFamily="34" charset="0"/>
              <a:ea typeface="Calibri" panose="020F0502020204030204" pitchFamily="34" charset="0"/>
            </a:endParaRPr>
          </a:p>
          <a:p>
            <a:pPr marL="0" indent="0">
              <a:buNone/>
            </a:pPr>
            <a:endParaRPr lang="da-DK" sz="1200" i="0" u="none">
              <a:solidFill>
                <a:srgbClr val="231F20"/>
              </a:solidFill>
              <a:effectLst/>
              <a:latin typeface="Calibri" panose="020F0502020204030204" pitchFamily="34" charset="0"/>
              <a:ea typeface="Calibri" panose="020F0502020204030204" pitchFamily="34" charset="0"/>
            </a:endParaRPr>
          </a:p>
          <a:p>
            <a:pPr marL="0" indent="0">
              <a:buNone/>
            </a:pPr>
            <a:r>
              <a:rPr lang="da-DK" sz="1200" i="0" u="none">
                <a:solidFill>
                  <a:srgbClr val="231F20"/>
                </a:solidFill>
                <a:effectLst/>
                <a:latin typeface="Calibri" panose="020F0502020204030204" pitchFamily="34" charset="0"/>
                <a:ea typeface="Calibri" panose="020F0502020204030204" pitchFamily="34" charset="0"/>
              </a:rPr>
              <a:t>1. Deltagerne sætter sig sammen med kolleger fra egen praksis/sololæger sidder sammen (5 min.)</a:t>
            </a:r>
          </a:p>
          <a:p>
            <a:pPr marL="0" indent="0">
              <a:buNone/>
            </a:pPr>
            <a:r>
              <a:rPr lang="da-DK" sz="1200" i="0" u="none">
                <a:solidFill>
                  <a:srgbClr val="231F20"/>
                </a:solidFill>
                <a:effectLst/>
                <a:latin typeface="Calibri" panose="020F0502020204030204" pitchFamily="34" charset="0"/>
                <a:ea typeface="Calibri" panose="020F0502020204030204" pitchFamily="34" charset="0"/>
              </a:rPr>
              <a:t>2. Introduktionsvideo om behandling af UVI (5 min.)</a:t>
            </a:r>
          </a:p>
          <a:p>
            <a:pPr marL="0" indent="0">
              <a:buNone/>
            </a:pPr>
            <a:r>
              <a:rPr lang="da-DK" sz="1200" i="0" u="none">
                <a:solidFill>
                  <a:srgbClr val="231F20"/>
                </a:solidFill>
                <a:effectLst/>
                <a:latin typeface="Calibri" panose="020F0502020204030204" pitchFamily="34" charset="0"/>
                <a:ea typeface="Calibri" panose="020F0502020204030204" pitchFamily="34" charset="0"/>
              </a:rPr>
              <a:t>3. Gruppearbejde, hvor deltagerne drøfter valg af præparat til behandling af UVI (10 min.)</a:t>
            </a:r>
          </a:p>
          <a:p>
            <a:pPr marL="0" indent="0">
              <a:buNone/>
            </a:pPr>
            <a:r>
              <a:rPr lang="da-DK" sz="1200" i="0" u="none">
                <a:solidFill>
                  <a:srgbClr val="231F20"/>
                </a:solidFill>
                <a:effectLst/>
                <a:latin typeface="Calibri" panose="020F0502020204030204" pitchFamily="34" charset="0"/>
                <a:ea typeface="Calibri" panose="020F0502020204030204" pitchFamily="34" charset="0"/>
              </a:rPr>
              <a:t>3. </a:t>
            </a:r>
            <a:r>
              <a:rPr lang="da-DK" sz="1800">
                <a:solidFill>
                  <a:srgbClr val="231F20"/>
                </a:solidFill>
                <a:effectLst/>
                <a:latin typeface="Calibri" panose="020F0502020204030204" pitchFamily="34" charset="0"/>
                <a:ea typeface="Times New Roman" panose="02020603050405020304" pitchFamily="18" charset="0"/>
              </a:rPr>
              <a:t>Deltagerne introduceres for implementeringsplanen og bliver bedt om at udfylde den (20 min.)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i="0" u="none">
                <a:solidFill>
                  <a:srgbClr val="231F20"/>
                </a:solidFill>
                <a:effectLst/>
                <a:latin typeface="Calibri" panose="020F0502020204030204" pitchFamily="34" charset="0"/>
                <a:ea typeface="Calibri" panose="020F0502020204030204" pitchFamily="34" charset="0"/>
              </a:rPr>
              <a:t>4. </a:t>
            </a:r>
            <a:r>
              <a:rPr lang="da-DK" sz="1200" i="0" u="none">
                <a:solidFill>
                  <a:srgbClr val="231F20"/>
                </a:solidFill>
                <a:effectLst/>
                <a:latin typeface="Calibri" panose="020F0502020204030204" pitchFamily="34" charset="0"/>
                <a:ea typeface="Calibri" panose="020F0502020204030204" pitchFamily="34" charset="0"/>
              </a:rPr>
              <a:t>Opsamling i plenum (15 min.)</a:t>
            </a:r>
            <a:endParaRPr lang="da-DK" sz="1200" u="none">
              <a:effectLst/>
              <a:latin typeface="Calibri" panose="020F0502020204030204" pitchFamily="34" charset="0"/>
              <a:ea typeface="Calibri" panose="020F0502020204030204" pitchFamily="34" charset="0"/>
            </a:endParaRPr>
          </a:p>
          <a:p>
            <a:pPr marL="0" indent="0">
              <a:buNone/>
            </a:pPr>
            <a:r>
              <a:rPr lang="da-DK" sz="1200" i="0" u="none">
                <a:solidFill>
                  <a:srgbClr val="231F20"/>
                </a:solidFill>
                <a:effectLst/>
                <a:latin typeface="Calibri" panose="020F0502020204030204" pitchFamily="34" charset="0"/>
                <a:ea typeface="Calibri" panose="020F0502020204030204" pitchFamily="34" charset="0"/>
              </a:rPr>
              <a:t>5. Afslutningsvist </a:t>
            </a:r>
            <a:r>
              <a:rPr lang="da-DK" sz="1800">
                <a:solidFill>
                  <a:srgbClr val="231F20"/>
                </a:solidFill>
                <a:effectLst/>
                <a:latin typeface="Calibri" panose="020F0502020204030204" pitchFamily="34" charset="0"/>
                <a:ea typeface="Times New Roman" panose="02020603050405020304" pitchFamily="18" charset="0"/>
              </a:rPr>
              <a:t>træffes beslutning om, hvordan der skal følges op på emnet </a:t>
            </a:r>
            <a:r>
              <a:rPr lang="da-DK" sz="1200" i="0" u="none">
                <a:solidFill>
                  <a:srgbClr val="231F20"/>
                </a:solidFill>
                <a:effectLst/>
                <a:latin typeface="Calibri" panose="020F0502020204030204" pitchFamily="34" charset="0"/>
                <a:ea typeface="Calibri" panose="020F0502020204030204" pitchFamily="34" charset="0"/>
              </a:rPr>
              <a:t>(5 min.). </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b="0" i="0" u="none" kern="1200">
              <a:solidFill>
                <a:srgbClr val="231F20"/>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a:solidFill>
                  <a:schemeClr val="tx1"/>
                </a:solidFill>
                <a:effectLst/>
                <a:latin typeface="Arial" panose="020B0604020202020204" pitchFamily="34" charset="0"/>
                <a:ea typeface="+mn-ea"/>
                <a:cs typeface="+mn-cs"/>
              </a:rPr>
              <a:t>I alt er der afsat 60 min. til blok 3. </a:t>
            </a:r>
            <a:endParaRPr lang="da-DK" sz="1200" b="0" i="1">
              <a:effectLst/>
              <a:latin typeface="Calibri" panose="020F0502020204030204" pitchFamily="34" charset="0"/>
            </a:endParaRP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23</a:t>
            </a:fld>
            <a:endParaRPr lang="da-DK"/>
          </a:p>
        </p:txBody>
      </p:sp>
    </p:spTree>
    <p:extLst>
      <p:ext uri="{BB962C8B-B14F-4D97-AF65-F5344CB8AC3E}">
        <p14:creationId xmlns:p14="http://schemas.microsoft.com/office/powerpoint/2010/main" val="3682243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i="0" dirty="0"/>
              <a:t>Forklaring til slide:</a:t>
            </a:r>
          </a:p>
          <a:p>
            <a:endParaRPr lang="da-DK" i="0" dirty="0"/>
          </a:p>
          <a:p>
            <a:pPr>
              <a:defRPr/>
            </a:pPr>
            <a:r>
              <a:rPr lang="da-DK" i="0" dirty="0"/>
              <a:t>Ved opstart af blok 3 vises en v</a:t>
            </a:r>
            <a:r>
              <a:rPr lang="da-DK" sz="1200" i="0" u="none" dirty="0">
                <a:latin typeface="Calibri"/>
                <a:ea typeface="+mn-ea"/>
                <a:cs typeface="Calibri"/>
              </a:rPr>
              <a:t>ideoen der introducerer til valg af præparat.</a:t>
            </a:r>
            <a:endParaRPr lang="da-DK" sz="1200" i="0" u="none" dirty="0">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24</a:t>
            </a:fld>
            <a:endParaRPr lang="da-DK"/>
          </a:p>
        </p:txBody>
      </p:sp>
    </p:spTree>
    <p:extLst>
      <p:ext uri="{BB962C8B-B14F-4D97-AF65-F5344CB8AC3E}">
        <p14:creationId xmlns:p14="http://schemas.microsoft.com/office/powerpoint/2010/main" val="3287463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i="0"/>
              <a:t>Forklaring til slide:</a:t>
            </a:r>
          </a:p>
          <a:p>
            <a:endParaRPr lang="da-DK" sz="1400" i="0">
              <a:solidFill>
                <a:srgbClr val="231F20"/>
              </a:solidFill>
              <a:effectLst/>
              <a:latin typeface="Calibri" panose="020F0502020204030204" pitchFamily="34" charset="0"/>
              <a:ea typeface="Calibri" panose="020F0502020204030204" pitchFamily="34" charset="0"/>
            </a:endParaRPr>
          </a:p>
          <a:p>
            <a:r>
              <a:rPr lang="da-DK" sz="1400" i="0">
                <a:solidFill>
                  <a:srgbClr val="231F20"/>
                </a:solidFill>
                <a:effectLst/>
                <a:latin typeface="Calibri" panose="020F0502020204030204" pitchFamily="34" charset="0"/>
                <a:ea typeface="Calibri" panose="020F0502020204030204" pitchFamily="34" charset="0"/>
              </a:rPr>
              <a:t>Søjlediagrammet viser det samlede antal indløste recepter mod urinvejsinfektion – fordelt på lægemiddelgrupper. Den grønne søjle fra målepunkt 1 (klyngens gennemsnit) er her opdelt i lægemiddelgrupper.</a:t>
            </a:r>
          </a:p>
          <a:p>
            <a:endParaRPr lang="da-DK" sz="1400" i="0">
              <a:solidFill>
                <a:srgbClr val="231F20"/>
              </a:solidFill>
              <a:effectLst/>
              <a:latin typeface="Calibri" panose="020F0502020204030204" pitchFamily="34" charset="0"/>
              <a:ea typeface="Calibri" panose="020F0502020204030204" pitchFamily="34" charset="0"/>
            </a:endParaRPr>
          </a:p>
          <a:p>
            <a:r>
              <a:rPr lang="da-DK" sz="1400" i="0">
                <a:solidFill>
                  <a:srgbClr val="231F20"/>
                </a:solidFill>
                <a:effectLst/>
                <a:latin typeface="Calibri" panose="020F0502020204030204" pitchFamily="34" charset="0"/>
                <a:ea typeface="Calibri" panose="020F0502020204030204" pitchFamily="34" charset="0"/>
              </a:rPr>
              <a:t>Den grønne farve viser penicilliner med udvidet spektrum (bredspektret), mens de blå viser smalspektret præparater. I uddelingskopierne kan alle deltagerne se denne opdeling i lægemiddelgruppe for eget ydernummer – og dermed sammenligne deres valg af lægemidler med den samlede fordeling for hele klyngen – som ses i dette søjlediagram. </a:t>
            </a:r>
          </a:p>
          <a:p>
            <a:endParaRPr lang="da-DK"/>
          </a:p>
          <a:p>
            <a:pPr marL="0" marR="991235" lvl="0" indent="0" algn="l" defTabSz="914400" rtl="0" eaLnBrk="1" fontAlgn="auto" latinLnBrk="0" hangingPunct="1">
              <a:lnSpc>
                <a:spcPct val="110000"/>
              </a:lnSpc>
              <a:spcBef>
                <a:spcPts val="0"/>
              </a:spcBef>
              <a:spcAft>
                <a:spcPts val="0"/>
              </a:spcAft>
              <a:buClrTx/>
              <a:buSzTx/>
              <a:buFontTx/>
              <a:buNone/>
              <a:tabLst/>
              <a:defRPr/>
            </a:pPr>
            <a:r>
              <a:rPr lang="da-DK" sz="1200" b="0" i="0" u="none" spc="-15">
                <a:solidFill>
                  <a:srgbClr val="231F20"/>
                </a:solidFill>
                <a:effectLst/>
                <a:latin typeface="Calibri" panose="020F0502020204030204" pitchFamily="34" charset="0"/>
                <a:ea typeface="Calibri" panose="020F0502020204030204" pitchFamily="34" charset="0"/>
              </a:rPr>
              <a:t>Tallene er opgjort pr. 1.000 sikrede kvinder, der er 18 år og derover. Dermed kan der sammenlignes mellem praksis uafhængigt af patientpopulationens størrelse. </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a:solidFill>
                <a:srgbClr val="231F20"/>
              </a:solidFill>
              <a:effectLst/>
              <a:latin typeface="Calibri" panose="020F0502020204030204" pitchFamily="34" charset="0"/>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r>
              <a:rPr lang="da-DK" sz="1200" b="0" i="0" u="none" spc="-15">
                <a:solidFill>
                  <a:srgbClr val="231F20"/>
                </a:solidFill>
                <a:effectLst/>
                <a:latin typeface="Calibri" panose="020F0502020204030204" pitchFamily="34" charset="0"/>
                <a:ea typeface="Calibri" panose="020F0502020204030204" pitchFamily="34" charset="0"/>
              </a:rPr>
              <a:t>Der er anvendt to indikationer for at sikre, at det kun er antibiotika udskrevet mod urinvejsinfektioner: ”Mod blærebetændelse” og ”Mod urinvejsinfektion”. </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a:solidFill>
                <a:srgbClr val="231F20"/>
              </a:solidFill>
              <a:effectLst/>
              <a:latin typeface="Calibri" panose="020F0502020204030204" pitchFamily="34" charset="0"/>
              <a:ea typeface="Calibri" panose="020F0502020204030204" pitchFamily="34" charset="0"/>
            </a:endParaRPr>
          </a:p>
          <a:p>
            <a:endParaRPr lang="da-DK"/>
          </a:p>
        </p:txBody>
      </p:sp>
      <p:sp>
        <p:nvSpPr>
          <p:cNvPr id="4" name="Pladsholder til slidenummer 3"/>
          <p:cNvSpPr>
            <a:spLocks noGrp="1"/>
          </p:cNvSpPr>
          <p:nvPr>
            <p:ph type="sldNum" sz="quarter" idx="5"/>
          </p:nvPr>
        </p:nvSpPr>
        <p:spPr/>
        <p:txBody>
          <a:bodyPr/>
          <a:lstStyle/>
          <a:p>
            <a:fld id="{4D72394A-C10D-42AB-8CF1-29B05F6C07CD}" type="slidenum">
              <a:rPr lang="da-DK" smtClean="0"/>
              <a:t>25</a:t>
            </a:fld>
            <a:endParaRPr lang="da-DK"/>
          </a:p>
        </p:txBody>
      </p:sp>
    </p:spTree>
    <p:extLst>
      <p:ext uri="{BB962C8B-B14F-4D97-AF65-F5344CB8AC3E}">
        <p14:creationId xmlns:p14="http://schemas.microsoft.com/office/powerpoint/2010/main" val="2956749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baseline="0"/>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a:t>Først skal I få lov til at se data opgjort for egen praksis. Data med ordinationsmønster </a:t>
            </a:r>
            <a:r>
              <a:rPr lang="da-DK" sz="1200" kern="1200">
                <a:solidFill>
                  <a:schemeClr val="tx1"/>
                </a:solidFill>
                <a:effectLst/>
                <a:latin typeface="+mn-lt"/>
                <a:ea typeface="+mn-ea"/>
                <a:cs typeface="+mn-cs"/>
              </a:rPr>
              <a:t>for eget ydernummer findes i uddelingskopierne.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a:solidFill>
                  <a:schemeClr val="tx1"/>
                </a:solidFill>
                <a:effectLst/>
                <a:latin typeface="+mn-lt"/>
                <a:ea typeface="+mn-ea"/>
                <a:cs typeface="+mn-cs"/>
              </a:rPr>
              <a:t>I har 10 min. til gruppearbejdet, der foregår med kolleger i egen klinik/sololæger sidder sammen. </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a:solidFill>
                <a:schemeClr val="tx1"/>
              </a:solidFill>
              <a:effectLst/>
              <a:latin typeface="+mn-lt"/>
              <a:ea typeface="+mn-ea"/>
              <a:cs typeface="+mn-cs"/>
            </a:endParaRPr>
          </a:p>
          <a:p>
            <a:endParaRPr lang="da-DK" baseline="0"/>
          </a:p>
        </p:txBody>
      </p:sp>
      <p:sp>
        <p:nvSpPr>
          <p:cNvPr id="4" name="Slide Number Placeholder 3"/>
          <p:cNvSpPr>
            <a:spLocks noGrp="1"/>
          </p:cNvSpPr>
          <p:nvPr>
            <p:ph type="sldNum" sz="quarter" idx="10"/>
          </p:nvPr>
        </p:nvSpPr>
        <p:spPr/>
        <p:txBody>
          <a:bodyPr/>
          <a:lstStyle/>
          <a:p>
            <a:fld id="{DEB92672-268D-4DB7-963C-35CDB23F1AD2}" type="slidenum">
              <a:rPr lang="da-DK" smtClean="0"/>
              <a:t>26</a:t>
            </a:fld>
            <a:endParaRPr lang="da-DK"/>
          </a:p>
        </p:txBody>
      </p:sp>
    </p:spTree>
    <p:extLst>
      <p:ext uri="{BB962C8B-B14F-4D97-AF65-F5344CB8AC3E}">
        <p14:creationId xmlns:p14="http://schemas.microsoft.com/office/powerpoint/2010/main" val="2082693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a:solidFill>
                  <a:schemeClr val="tx1"/>
                </a:solidFill>
                <a:effectLst/>
                <a:latin typeface="+mn-lt"/>
                <a:ea typeface="+mn-ea"/>
                <a:cs typeface="+mn-cs"/>
              </a:rPr>
              <a:t>Forslag til, hvad du kan sige: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a:solidFill>
                  <a:schemeClr val="tx1"/>
                </a:solidFill>
                <a:effectLst/>
                <a:latin typeface="+mn-lt"/>
                <a:ea typeface="+mn-ea"/>
                <a:cs typeface="+mn-cs"/>
              </a:rPr>
              <a:t>De næste 20 min. skal I udfylde implementeringsplanen på baggrund af det, I har hørt og drøftet i blok 1, 2 og i senest, da I så jeres egne praksisdata.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a:solidFill>
                  <a:schemeClr val="tx1"/>
                </a:solidFill>
                <a:effectLst/>
                <a:latin typeface="+mn-lt"/>
                <a:ea typeface="+mn-ea"/>
                <a:cs typeface="+mn-cs"/>
              </a:rPr>
              <a:t>Beskriv hvordan, hvem og hvornår forandringerne skal ske. </a:t>
            </a:r>
          </a:p>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27</a:t>
            </a:fld>
            <a:endParaRPr lang="da-DK"/>
          </a:p>
        </p:txBody>
      </p:sp>
    </p:spTree>
    <p:extLst>
      <p:ext uri="{BB962C8B-B14F-4D97-AF65-F5344CB8AC3E}">
        <p14:creationId xmlns:p14="http://schemas.microsoft.com/office/powerpoint/2010/main" val="3575041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a:solidFill>
                  <a:srgbClr val="231F20"/>
                </a:solidFill>
                <a:effectLst/>
                <a:latin typeface="Calibri" panose="020F0502020204030204" pitchFamily="34" charset="0"/>
                <a:ea typeface="Calibri" panose="020F0502020204030204" pitchFamily="34" charset="0"/>
              </a:rPr>
              <a:t>Forklaring til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a:solidFill>
                <a:srgbClr val="231F2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a:solidFill>
                  <a:srgbClr val="231F20"/>
                </a:solidFill>
                <a:effectLst/>
                <a:latin typeface="Calibri" panose="020F0502020204030204" pitchFamily="34" charset="0"/>
                <a:ea typeface="Calibri" panose="020F0502020204030204" pitchFamily="34" charset="0"/>
              </a:rPr>
              <a:t>De næste 15 min. af mødet bruges i plenum på at høre, hvad grupperne har talt om. </a:t>
            </a:r>
            <a:endParaRPr lang="da-DK"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a:solidFill>
                  <a:schemeClr val="tx1"/>
                </a:solidFill>
                <a:effectLst/>
                <a:latin typeface="+mn-lt"/>
                <a:ea typeface="+mn-ea"/>
                <a:cs typeface="+mn-cs"/>
              </a:rPr>
              <a:t>Bed et par af grupperne/praksis fortælle, hvad de har svaret til de 3 spørgsmål: Hvad har de talt om, og hvordan de vil tage dagens pointer med hjem, og hvad der kan ændres i deres praksis?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u="none" kern="1200">
              <a:solidFill>
                <a:srgbClr val="231F20"/>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kern="1200">
                <a:solidFill>
                  <a:schemeClr val="tx1"/>
                </a:solidFill>
                <a:effectLst/>
                <a:latin typeface="+mn-lt"/>
                <a:ea typeface="+mn-ea"/>
                <a:cs typeface="+mn-cs"/>
              </a:rPr>
              <a:t>Den udfyldte plan tages med hjem i praksis, kan hænges op og introduceres til personalet fx på et personalemøde. </a:t>
            </a:r>
            <a:endParaRPr lang="da-DK" sz="1200" i="0">
              <a:solidFill>
                <a:srgbClr val="231F20"/>
              </a:solidFill>
              <a:effectLst/>
              <a:latin typeface="Calibri" panose="020F0502020204030204" pitchFamily="34" charset="0"/>
              <a:ea typeface="Calibri" panose="020F0502020204030204" pitchFamily="34" charset="0"/>
            </a:endParaRPr>
          </a:p>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28</a:t>
            </a:fld>
            <a:endParaRPr lang="da-DK"/>
          </a:p>
        </p:txBody>
      </p:sp>
    </p:spTree>
    <p:extLst>
      <p:ext uri="{BB962C8B-B14F-4D97-AF65-F5344CB8AC3E}">
        <p14:creationId xmlns:p14="http://schemas.microsoft.com/office/powerpoint/2010/main" val="598335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a:t>Forklaring til slide:</a:t>
            </a:r>
          </a:p>
          <a:p>
            <a:endParaRPr lang="da-DK" sz="1200" b="1"/>
          </a:p>
          <a:p>
            <a:r>
              <a:rPr lang="da-DK" sz="1200"/>
              <a:t>En vigtigt del af klyngearbejdet er, at der følges op på de emner, I har gennemgået i klyngen. Derfor er det oplagt, at der er et fast punkt på mødet, hvor der følges op på om der er sket en ændring siden, I sidst havde emnet på dagsordenen. </a:t>
            </a:r>
          </a:p>
          <a:p>
            <a:endParaRPr lang="da-DK" sz="1200"/>
          </a:p>
          <a:p>
            <a:r>
              <a:rPr lang="da-DK" sz="1200"/>
              <a:t>At skabe forandringer vil tage tid – og det varierer fra emne til emne, hvornår opfølgningen er relevant. </a:t>
            </a:r>
            <a:r>
              <a:rPr lang="da-DK" sz="1200" err="1"/>
              <a:t>KiAP</a:t>
            </a:r>
            <a:r>
              <a:rPr lang="da-DK" sz="1200"/>
              <a:t> anbefaler for denne pakke, at der følges op efter 6 til 12 måneder. </a:t>
            </a:r>
          </a:p>
          <a:p>
            <a:endParaRPr lang="da-DK" sz="1200"/>
          </a:p>
          <a:p>
            <a:r>
              <a:rPr lang="da-DK" sz="1200"/>
              <a:t>Afslutningsvist på mødet kan I </a:t>
            </a:r>
            <a:r>
              <a:rPr lang="da-DK" sz="1200" err="1"/>
              <a:t>i</a:t>
            </a:r>
            <a:r>
              <a:rPr lang="da-DK" sz="1200"/>
              <a:t> fællesskab beslutte, hvordan I vil følge op på emnet – fx ved at få foretaget et nyt datatræk, der sammenlignes med det fra mødet i dag. Måske er der bestemte pointer fra dagens emne, som, klyngen vurderer, det er vigtigere at arbejde med end andre?</a:t>
            </a: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29</a:t>
            </a:fld>
            <a:endParaRPr lang="da-DK"/>
          </a:p>
        </p:txBody>
      </p:sp>
    </p:spTree>
    <p:extLst>
      <p:ext uri="{BB962C8B-B14F-4D97-AF65-F5344CB8AC3E}">
        <p14:creationId xmlns:p14="http://schemas.microsoft.com/office/powerpoint/2010/main" val="4248204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a:t>Forklaring til slide: </a:t>
            </a:r>
          </a:p>
          <a:p>
            <a:pPr marL="0" algn="l" defTabSz="914400" rtl="0" eaLnBrk="1" latinLnBrk="0" hangingPunct="1">
              <a:defRPr/>
            </a:pPr>
            <a:endParaRPr lang="da-DK" sz="1200" i="0" kern="1200">
              <a:solidFill>
                <a:schemeClr val="tx1"/>
              </a:solidFill>
              <a:effectLst/>
              <a:latin typeface="Calibri" panose="020F0502020204030204" pitchFamily="34" charset="0"/>
              <a:ea typeface="+mn-ea"/>
              <a:cs typeface="Times New Roman" panose="02020603050405020304" pitchFamily="18" charset="0"/>
            </a:endParaRPr>
          </a:p>
          <a:p>
            <a:pPr marL="0" algn="l" defTabSz="914400" rtl="0" eaLnBrk="1" latinLnBrk="0" hangingPunct="1">
              <a:defRPr/>
            </a:pPr>
            <a:r>
              <a:rPr lang="da-DK" sz="1200" i="0" kern="1200">
                <a:solidFill>
                  <a:schemeClr val="tx1"/>
                </a:solidFill>
                <a:effectLst/>
                <a:latin typeface="Calibri" panose="020F0502020204030204" pitchFamily="34" charset="0"/>
                <a:ea typeface="+mn-ea"/>
                <a:cs typeface="Times New Roman" panose="02020603050405020304" pitchFamily="18" charset="0"/>
              </a:rPr>
              <a:t>Hele mødet varer 2,5 time. </a:t>
            </a:r>
          </a:p>
          <a:p>
            <a:pPr marL="0" algn="l" defTabSz="914400" rtl="0" eaLnBrk="1" latinLnBrk="0" hangingPunct="1">
              <a:defRPr/>
            </a:pPr>
            <a:endParaRPr lang="da-DK" sz="1200" i="0" kern="1200">
              <a:solidFill>
                <a:schemeClr val="tx1"/>
              </a:solidFill>
              <a:effectLst/>
              <a:latin typeface="Calibri" panose="020F0502020204030204" pitchFamily="34" charset="0"/>
              <a:ea typeface="+mn-ea"/>
              <a:cs typeface="Times New Roman" panose="02020603050405020304" pitchFamily="18" charset="0"/>
            </a:endParaRPr>
          </a:p>
          <a:p>
            <a:pPr marL="0" algn="l" defTabSz="914400" rtl="0" eaLnBrk="1" latinLnBrk="0" hangingPunct="1">
              <a:defRPr/>
            </a:pPr>
            <a:r>
              <a:rPr lang="da-DK" sz="1200" i="0" kern="1200">
                <a:solidFill>
                  <a:schemeClr val="tx1"/>
                </a:solidFill>
                <a:effectLst/>
                <a:latin typeface="Calibri" panose="020F0502020204030204" pitchFamily="34" charset="0"/>
                <a:ea typeface="+mn-ea"/>
                <a:cs typeface="Times New Roman" panose="02020603050405020304" pitchFamily="18" charset="0"/>
              </a:rPr>
              <a:t>Mødet er inddelt i 3 hovedblokke med en pause efter blok 2.</a:t>
            </a:r>
          </a:p>
          <a:p>
            <a:pPr marL="0" algn="l" defTabSz="914400" rtl="0" eaLnBrk="1" latinLnBrk="0" hangingPunct="1">
              <a:defRPr/>
            </a:pPr>
            <a:endParaRPr lang="da-DK" sz="1200" i="0" kern="1200">
              <a:solidFill>
                <a:schemeClr val="tx1"/>
              </a:solidFill>
              <a:effectLst/>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de første 2 blokke gennemgås data på klyngeniveau.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Efter pausen sidder klyngens medlemmer sammen med kolleger fra egen praksis og ser på data på ydernummerniveau. Her skal deltagerne, med udgangspunkt i blok 1 og 2 samt data på ydernummerniveau, drøfte, om der er behov for ændringer i egen praksis. </a:t>
            </a:r>
          </a:p>
          <a:p>
            <a:pPr marL="0" algn="l" defTabSz="914400" rtl="0" eaLnBrk="1" latinLnBrk="0" hangingPunct="1">
              <a:defRPr/>
            </a:pPr>
            <a:endParaRPr lang="da-DK" sz="1200"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a:t>
            </a:fld>
            <a:endParaRPr lang="da-DK"/>
          </a:p>
        </p:txBody>
      </p:sp>
    </p:spTree>
    <p:extLst>
      <p:ext uri="{BB962C8B-B14F-4D97-AF65-F5344CB8AC3E}">
        <p14:creationId xmlns:p14="http://schemas.microsoft.com/office/powerpoint/2010/main" val="2731201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t>Forklaring til slide:</a:t>
            </a:r>
          </a:p>
          <a:p>
            <a:r>
              <a:rPr lang="da-DK" sz="1200" b="0" dirty="0"/>
              <a:t>PLO-E har to KGE-moduler, der giver klyngens medlemmer mulighed for at arbejde videre med emnet urinvejsinfektioner. Du kan henvise til disse, for at give deltagerne mulighed for at arbejde yderligere med emnet og sikre implementeringen af pointer fra </a:t>
            </a:r>
            <a:r>
              <a:rPr lang="da-DK" sz="1200" b="0"/>
              <a:t>dagens møde. </a:t>
            </a:r>
            <a:endParaRPr lang="da-DK" sz="1200" b="0" dirty="0"/>
          </a:p>
        </p:txBody>
      </p:sp>
      <p:sp>
        <p:nvSpPr>
          <p:cNvPr id="4" name="Slide Number Placeholder 3"/>
          <p:cNvSpPr>
            <a:spLocks noGrp="1"/>
          </p:cNvSpPr>
          <p:nvPr>
            <p:ph type="sldNum" sz="quarter" idx="10"/>
          </p:nvPr>
        </p:nvSpPr>
        <p:spPr/>
        <p:txBody>
          <a:bodyPr/>
          <a:lstStyle/>
          <a:p>
            <a:fld id="{DEB92672-268D-4DB7-963C-35CDB23F1AD2}" type="slidenum">
              <a:rPr lang="da-DK" smtClean="0"/>
              <a:t>30</a:t>
            </a:fld>
            <a:endParaRPr lang="da-DK"/>
          </a:p>
        </p:txBody>
      </p:sp>
    </p:spTree>
    <p:extLst>
      <p:ext uri="{BB962C8B-B14F-4D97-AF65-F5344CB8AC3E}">
        <p14:creationId xmlns:p14="http://schemas.microsoft.com/office/powerpoint/2010/main" val="1120583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5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hvad du kan sige:</a:t>
            </a:r>
          </a:p>
          <a:p>
            <a:endParaRPr lang="da-DK" sz="1200" b="1" u="none" kern="1200">
              <a:solidFill>
                <a:schemeClr val="tx1"/>
              </a:solidFill>
              <a:effectLst/>
              <a:latin typeface="+mn-lt"/>
              <a:ea typeface="+mn-ea"/>
              <a:cs typeface="+mn-cs"/>
            </a:endParaRPr>
          </a:p>
          <a:p>
            <a:pPr marL="0" algn="l" defTabSz="914400" rtl="0" eaLnBrk="1" latinLnBrk="0" hangingPunct="1"/>
            <a:r>
              <a:rPr lang="da-DK" sz="1200" u="none" kern="1200">
                <a:solidFill>
                  <a:schemeClr val="tx1"/>
                </a:solidFill>
                <a:effectLst/>
                <a:latin typeface="+mn-lt"/>
                <a:ea typeface="+mn-ea"/>
                <a:cs typeface="+mn-cs"/>
              </a:rPr>
              <a:t>I har alle modtaget klyngepakken inden mødet – eller måske I har læst den på KiAP’s hjemmeside. I klyngepakken kan i bl.a. se de fire målepunkter, som vi skal beskæftige os med i dag. </a:t>
            </a:r>
          </a:p>
          <a:p>
            <a:pPr marL="0" indent="0" algn="l" defTabSz="914400" rtl="0" eaLnBrk="1" latinLnBrk="0" hangingPunct="1">
              <a:buNone/>
            </a:pPr>
            <a:endParaRPr lang="da-DK" sz="1200" u="none" kern="1200">
              <a:solidFill>
                <a:schemeClr val="tx1"/>
              </a:solidFill>
              <a:effectLst/>
              <a:latin typeface="+mn-lt"/>
              <a:ea typeface="+mn-ea"/>
              <a:cs typeface="+mn-cs"/>
            </a:endParaRPr>
          </a:p>
          <a:p>
            <a:pPr marL="0" indent="0" algn="l" defTabSz="914400" rtl="0" eaLnBrk="1" latinLnBrk="0" hangingPunct="1">
              <a:buNone/>
            </a:pPr>
            <a:r>
              <a:rPr lang="da-DK" sz="1200" u="none" kern="1200">
                <a:solidFill>
                  <a:schemeClr val="tx1"/>
                </a:solidFill>
                <a:effectLst/>
                <a:latin typeface="+mn-lt"/>
                <a:ea typeface="+mn-ea"/>
                <a:cs typeface="+mn-cs"/>
              </a:rPr>
              <a:t>I får nu udleveret et ark til mødenoter, hvor I kan notere hovedpointer fra mødet. Da vi skal gennemgå forskellige datatræk og spørgsmål, er det vigtigt at få noteret hovedpointer løbende. </a:t>
            </a:r>
          </a:p>
          <a:p>
            <a:pPr marL="0" indent="0" algn="l" defTabSz="914400" rtl="0" eaLnBrk="1" latinLnBrk="0" hangingPunct="1">
              <a:buNone/>
            </a:pPr>
            <a:endParaRPr lang="da-DK" sz="1200" u="non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kern="1200">
                <a:solidFill>
                  <a:schemeClr val="tx1"/>
                </a:solidFill>
                <a:effectLst/>
                <a:latin typeface="+mn-lt"/>
                <a:ea typeface="+mn-ea"/>
                <a:cs typeface="+mn-cs"/>
              </a:rPr>
              <a:t>Mødenoterne skal I desuden bruge efter pausen, hvor I skal udfylde en implementeringsplan. Den udfyldte plan tages med hjem i praksis, kan hænges op og introduceres til personalet fx på et personalemøde.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kern="1200">
                <a:solidFill>
                  <a:schemeClr val="tx1"/>
                </a:solidFill>
                <a:effectLst/>
                <a:latin typeface="+mn-lt"/>
                <a:ea typeface="+mn-ea"/>
                <a:cs typeface="+mn-cs"/>
              </a:rPr>
              <a:t>Efter pausen får I også udleveret udtræk fra </a:t>
            </a:r>
            <a:r>
              <a:rPr lang="da-DK" sz="1200" u="none" kern="1200" err="1">
                <a:solidFill>
                  <a:schemeClr val="tx1"/>
                </a:solidFill>
                <a:effectLst/>
                <a:latin typeface="+mn-lt"/>
                <a:ea typeface="+mn-ea"/>
                <a:cs typeface="+mn-cs"/>
              </a:rPr>
              <a:t>ordiprax</a:t>
            </a:r>
            <a:r>
              <a:rPr lang="da-DK" sz="1200" u="none" kern="1200">
                <a:solidFill>
                  <a:schemeClr val="tx1"/>
                </a:solidFill>
                <a:effectLst/>
                <a:latin typeface="+mn-lt"/>
                <a:ea typeface="+mn-ea"/>
                <a:cs typeface="+mn-cs"/>
              </a:rPr>
              <a:t> med data fra jeres egen praksis omkring ordination af antibiotika (det er derfor, jeres ydernummer står for forsiden af materialet). </a:t>
            </a:r>
          </a:p>
        </p:txBody>
      </p:sp>
      <p:sp>
        <p:nvSpPr>
          <p:cNvPr id="4" name="Slide Number Placeholder 3"/>
          <p:cNvSpPr>
            <a:spLocks noGrp="1"/>
          </p:cNvSpPr>
          <p:nvPr>
            <p:ph type="sldNum" sz="quarter" idx="10"/>
          </p:nvPr>
        </p:nvSpPr>
        <p:spPr/>
        <p:txBody>
          <a:bodyPr/>
          <a:lstStyle/>
          <a:p>
            <a:fld id="{DEB92672-268D-4DB7-963C-35CDB23F1AD2}" type="slidenum">
              <a:rPr lang="da-DK" smtClean="0"/>
              <a:t>4</a:t>
            </a:fld>
            <a:endParaRPr lang="da-DK"/>
          </a:p>
        </p:txBody>
      </p:sp>
    </p:spTree>
    <p:extLst>
      <p:ext uri="{BB962C8B-B14F-4D97-AF65-F5344CB8AC3E}">
        <p14:creationId xmlns:p14="http://schemas.microsoft.com/office/powerpoint/2010/main" val="112613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a:t>Forslag til, hvad du kan sige: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kern="1200">
                <a:solidFill>
                  <a:schemeClr val="tx1"/>
                </a:solidFill>
                <a:effectLst/>
                <a:latin typeface="+mn-lt"/>
                <a:ea typeface="+mn-ea"/>
                <a:cs typeface="+mn-cs"/>
              </a:rPr>
              <a:t>De data, vi beskæftiger os med i dag, kommer fra </a:t>
            </a:r>
            <a:r>
              <a:rPr lang="da-DK" sz="1200" u="none" kern="1200" err="1">
                <a:solidFill>
                  <a:schemeClr val="tx1"/>
                </a:solidFill>
                <a:effectLst/>
                <a:latin typeface="+mn-lt"/>
                <a:ea typeface="+mn-ea"/>
                <a:cs typeface="+mn-cs"/>
              </a:rPr>
              <a:t>ordiprax</a:t>
            </a:r>
            <a:r>
              <a:rPr lang="da-DK" sz="1200" u="none"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kern="1200">
                <a:solidFill>
                  <a:schemeClr val="tx1"/>
                </a:solidFill>
                <a:effectLst/>
                <a:latin typeface="+mn-lt"/>
                <a:ea typeface="+mn-ea"/>
                <a:cs typeface="+mn-cs"/>
              </a:rPr>
              <a:t>Måske har I også været inde på </a:t>
            </a:r>
            <a:r>
              <a:rPr lang="da-DK" sz="1200" u="none" kern="1200" err="1">
                <a:solidFill>
                  <a:schemeClr val="tx1"/>
                </a:solidFill>
                <a:effectLst/>
                <a:latin typeface="+mn-lt"/>
                <a:ea typeface="+mn-ea"/>
                <a:cs typeface="+mn-cs"/>
              </a:rPr>
              <a:t>ordiprax</a:t>
            </a:r>
            <a:r>
              <a:rPr lang="da-DK" sz="1200" u="none" kern="1200">
                <a:solidFill>
                  <a:schemeClr val="tx1"/>
                </a:solidFill>
                <a:effectLst/>
                <a:latin typeface="+mn-lt"/>
                <a:ea typeface="+mn-ea"/>
                <a:cs typeface="+mn-cs"/>
              </a:rPr>
              <a:t>+ og orientere jer her – ellers vil jeg anbefale, at I kigger ind her, da der er mange interessante oplysninger om jeres </a:t>
            </a:r>
            <a:r>
              <a:rPr lang="da-DK" b="0" i="0">
                <a:solidFill>
                  <a:srgbClr val="222222"/>
                </a:solidFill>
                <a:effectLst/>
                <a:latin typeface="TitilliumWeb-Regular"/>
              </a:rPr>
              <a:t>ordinationer inden for antibiotika, psykofarmaka og smertestillende lægemidler</a:t>
            </a:r>
            <a:r>
              <a:rPr lang="da-DK" sz="1200" u="none"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kern="1200">
                <a:solidFill>
                  <a:schemeClr val="tx1"/>
                </a:solidFill>
                <a:effectLst/>
                <a:latin typeface="+mn-lt"/>
                <a:ea typeface="+mn-ea"/>
                <a:cs typeface="+mn-cs"/>
              </a:rPr>
              <a:t>På kiap.dk kan du finde vejledninger til, hvordan du logger på og anvender </a:t>
            </a:r>
            <a:r>
              <a:rPr lang="da-DK" sz="1200" u="none" kern="1200" err="1">
                <a:solidFill>
                  <a:schemeClr val="tx1"/>
                </a:solidFill>
                <a:effectLst/>
                <a:latin typeface="+mn-lt"/>
                <a:ea typeface="+mn-ea"/>
                <a:cs typeface="+mn-cs"/>
              </a:rPr>
              <a:t>ordiprax</a:t>
            </a:r>
            <a:r>
              <a:rPr lang="da-DK" sz="1200" u="none"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a:solidFill>
                <a:schemeClr val="tx1"/>
              </a:solidFill>
              <a:effectLst/>
              <a:latin typeface="+mn-lt"/>
              <a:ea typeface="+mn-ea"/>
              <a:cs typeface="+mn-cs"/>
            </a:endParaRPr>
          </a:p>
          <a:p>
            <a:pPr>
              <a:lnSpc>
                <a:spcPct val="107000"/>
              </a:lnSpc>
              <a:spcAft>
                <a:spcPts val="800"/>
              </a:spcAft>
            </a:pPr>
            <a:r>
              <a:rPr lang="da-DK" sz="1200" b="1">
                <a:effectLst/>
                <a:latin typeface="Calibri" panose="020F0502020204030204" pitchFamily="34" charset="0"/>
                <a:ea typeface="Calibri" panose="020F0502020204030204" pitchFamily="34" charset="0"/>
                <a:cs typeface="Times New Roman" panose="02020603050405020304" pitchFamily="18" charset="0"/>
              </a:rPr>
              <a:t>Uddybende omkring valg af data i klyngepakken</a:t>
            </a:r>
          </a:p>
          <a:p>
            <a:pPr>
              <a:lnSpc>
                <a:spcPct val="107000"/>
              </a:lnSpc>
              <a:spcAft>
                <a:spcPts val="800"/>
              </a:spcAft>
            </a:pPr>
            <a:endParaRPr lang="da-DK"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a:effectLst/>
                <a:latin typeface="Calibri" panose="020F0502020204030204" pitchFamily="34" charset="0"/>
                <a:ea typeface="Calibri" panose="020F0502020204030204" pitchFamily="34" charset="0"/>
                <a:cs typeface="Times New Roman" panose="02020603050405020304" pitchFamily="18" charset="0"/>
              </a:rPr>
              <a:t>I denne klyngepakke er der udvalgt en række indikationer som specifikation for datatrækket, da antibiotika gives til en lang række af tilstande. Indikationerne er: </a:t>
            </a:r>
          </a:p>
          <a:p>
            <a:pPr>
              <a:lnSpc>
                <a:spcPct val="107000"/>
              </a:lnSpc>
              <a:spcAft>
                <a:spcPts val="800"/>
              </a:spcAft>
            </a:pPr>
            <a:endParaRPr lang="da-DK" sz="1200">
              <a:effectLst/>
              <a:latin typeface="Calibri" panose="020F0502020204030204" pitchFamily="34" charset="0"/>
              <a:cs typeface="Times New Roman" panose="02020603050405020304" pitchFamily="18" charset="0"/>
            </a:endParaRPr>
          </a:p>
          <a:p>
            <a:pPr marL="171450" indent="-171450">
              <a:lnSpc>
                <a:spcPct val="107000"/>
              </a:lnSpc>
              <a:spcAft>
                <a:spcPts val="800"/>
              </a:spcAft>
              <a:buFontTx/>
              <a:buChar char="-"/>
            </a:pPr>
            <a:r>
              <a:rPr lang="da-DK"/>
              <a:t>‘Mod urinvejsinfektion’ og ‘Mod blærebetændelse’</a:t>
            </a:r>
          </a:p>
          <a:p>
            <a:pPr marL="171450" indent="-171450">
              <a:lnSpc>
                <a:spcPct val="107000"/>
              </a:lnSpc>
              <a:spcAft>
                <a:spcPts val="800"/>
              </a:spcAft>
              <a:buFontTx/>
              <a:buChar char="-"/>
            </a:pPr>
            <a:r>
              <a:rPr lang="da-DK"/>
              <a:t>‘Mod forebyggelse af urinvejsinfektioner’. </a:t>
            </a:r>
          </a:p>
          <a:p>
            <a:pPr>
              <a:lnSpc>
                <a:spcPct val="107000"/>
              </a:lnSpc>
              <a:spcAft>
                <a:spcPts val="800"/>
              </a:spcAft>
            </a:pPr>
            <a:endParaRPr lang="da-DK" sz="1200" u="sng">
              <a:solidFill>
                <a:srgbClr val="221F1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a:effectLst/>
                <a:latin typeface="Calibri" panose="020F0502020204030204" pitchFamily="34" charset="0"/>
                <a:ea typeface="Calibri" panose="020F0502020204030204" pitchFamily="34" charset="0"/>
                <a:cs typeface="Times New Roman" panose="02020603050405020304" pitchFamily="18" charset="0"/>
              </a:rPr>
              <a:t>Formålet med brug af indikationer er at sikre patientsikkerheden. Data, der vises på klyngemødet, vil være påvirket af brugen af indikationer i klyngens klinikker. Hvis der fx er en udbredt brug af generelle indikationer fremfor mere retvisende, vil tallene derfor afspejle dette. Det er derfor oplagt også at tale om brugen af indikationer på klyngemødet. </a:t>
            </a:r>
          </a:p>
          <a:p>
            <a:endParaRPr lang="da-DK" sz="12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5</a:t>
            </a:fld>
            <a:endParaRPr lang="da-DK"/>
          </a:p>
        </p:txBody>
      </p:sp>
    </p:spTree>
    <p:extLst>
      <p:ext uri="{BB962C8B-B14F-4D97-AF65-F5344CB8AC3E}">
        <p14:creationId xmlns:p14="http://schemas.microsoft.com/office/powerpoint/2010/main" val="3984181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91235" lvl="0" indent="0" algn="l" defTabSz="914400" rtl="0" eaLnBrk="1" fontAlgn="auto" latinLnBrk="0" hangingPunct="1">
              <a:lnSpc>
                <a:spcPct val="110000"/>
              </a:lnSpc>
              <a:spcBef>
                <a:spcPts val="0"/>
              </a:spcBef>
              <a:spcAft>
                <a:spcPts val="0"/>
              </a:spcAft>
              <a:buClrTx/>
              <a:buSzTx/>
              <a:buFontTx/>
              <a:buNone/>
              <a:tabLst/>
              <a:defRPr/>
            </a:pPr>
            <a:r>
              <a:rPr lang="da-DK" sz="1200" b="1" i="0" u="none" spc="-15" dirty="0">
                <a:solidFill>
                  <a:srgbClr val="231F20"/>
                </a:solidFill>
                <a:effectLst/>
                <a:latin typeface="Calibri" panose="020F0502020204030204" pitchFamily="34" charset="0"/>
                <a:ea typeface="Calibri" panose="020F0502020204030204" pitchFamily="34" charset="0"/>
              </a:rPr>
              <a:t>Forslag til, hvad du kan sige:</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1" i="0" u="none" spc="-15" dirty="0">
              <a:solidFill>
                <a:srgbClr val="231F20"/>
              </a:solidFill>
              <a:effectLst/>
              <a:latin typeface="Calibri" panose="020F0502020204030204" pitchFamily="34" charset="0"/>
            </a:endParaRPr>
          </a:p>
          <a:p>
            <a:r>
              <a:rPr lang="da-DK" sz="1200" i="0" baseline="0" dirty="0"/>
              <a:t>Vi skal nu se en video (7 min.), hvor praktiserende læge og adjunkt ved Københavns Universitet Anne Holm, introducerer til det overordnede emne om antibiotikaforbrug samt anbefalingerne til diagnostik af urinvejsinfektioner.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6</a:t>
            </a:fld>
            <a:endParaRPr lang="da-DK"/>
          </a:p>
        </p:txBody>
      </p:sp>
    </p:spTree>
    <p:extLst>
      <p:ext uri="{BB962C8B-B14F-4D97-AF65-F5344CB8AC3E}">
        <p14:creationId xmlns:p14="http://schemas.microsoft.com/office/powerpoint/2010/main" val="2172889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da-DK" sz="1200" b="1" i="0" kern="1200">
                <a:solidFill>
                  <a:schemeClr val="tx1"/>
                </a:solidFill>
                <a:effectLst/>
                <a:latin typeface="+mn-lt"/>
                <a:ea typeface="+mn-ea"/>
                <a:cs typeface="+mn-cs"/>
              </a:rPr>
              <a:t>Forklaring til slide:</a:t>
            </a:r>
          </a:p>
          <a:p>
            <a:pPr rtl="0" fontAlgn="base"/>
            <a:endParaRPr lang="da-DK" sz="1200" b="0" i="0" kern="1200">
              <a:solidFill>
                <a:schemeClr val="tx1"/>
              </a:solidFill>
              <a:effectLst/>
              <a:latin typeface="+mn-lt"/>
              <a:ea typeface="+mn-ea"/>
              <a:cs typeface="+mn-cs"/>
            </a:endParaRPr>
          </a:p>
          <a:p>
            <a:r>
              <a:rPr lang="da-DK"/>
              <a:t>På denne slide opsummeres de pointer, som X fremlagde i videoen. Du kan evt. gennemgå dem igen, inden du viser de første datatræk for pneumoni. Ellers springer du dem bare over. </a:t>
            </a:r>
            <a:endParaRPr lang="da-DK" i="0"/>
          </a:p>
        </p:txBody>
      </p:sp>
      <p:sp>
        <p:nvSpPr>
          <p:cNvPr id="4" name="Slide Number Placeholder 3"/>
          <p:cNvSpPr>
            <a:spLocks noGrp="1"/>
          </p:cNvSpPr>
          <p:nvPr>
            <p:ph type="sldNum" sz="quarter" idx="10"/>
          </p:nvPr>
        </p:nvSpPr>
        <p:spPr/>
        <p:txBody>
          <a:bodyPr/>
          <a:lstStyle/>
          <a:p>
            <a:fld id="{DEB92672-268D-4DB7-963C-35CDB23F1AD2}" type="slidenum">
              <a:rPr lang="da-DK" smtClean="0"/>
              <a:t>7</a:t>
            </a:fld>
            <a:endParaRPr lang="da-DK"/>
          </a:p>
        </p:txBody>
      </p:sp>
    </p:spTree>
    <p:extLst>
      <p:ext uri="{BB962C8B-B14F-4D97-AF65-F5344CB8AC3E}">
        <p14:creationId xmlns:p14="http://schemas.microsoft.com/office/powerpoint/2010/main" val="4294146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b="1" i="0" u="none">
                <a:solidFill>
                  <a:srgbClr val="231F20"/>
                </a:solidFill>
                <a:effectLst/>
                <a:latin typeface="Calibri" panose="020F0502020204030204" pitchFamily="34" charset="0"/>
                <a:ea typeface="Calibri" panose="020F0502020204030204" pitchFamily="34" charset="0"/>
              </a:rPr>
              <a:t>Forklaring til slide: </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a:solidFill>
                  <a:srgbClr val="231F20"/>
                </a:solidFill>
                <a:effectLst/>
                <a:latin typeface="Calibri" panose="020F0502020204030204" pitchFamily="34" charset="0"/>
                <a:ea typeface="Calibri" panose="020F0502020204030204" pitchFamily="34" charset="0"/>
              </a:rPr>
              <a:t>Mødelederen introducer til blok 1 og til det efterfølgende gruppearbejde, der foregår af to omgange:</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a:solidFill>
                  <a:srgbClr val="231F20"/>
                </a:solidFill>
                <a:effectLst/>
                <a:latin typeface="Calibri" panose="020F0502020204030204" pitchFamily="34" charset="0"/>
                <a:ea typeface="Calibri" panose="020F0502020204030204" pitchFamily="34" charset="0"/>
              </a:rPr>
              <a:t>1. Gennemgang af klyngens data for brug af antibiotika til UVI (5 min.). </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a:solidFill>
                  <a:srgbClr val="231F20"/>
                </a:solidFill>
                <a:effectLst/>
                <a:latin typeface="Calibri" panose="020F0502020204030204" pitchFamily="34" charset="0"/>
                <a:ea typeface="Calibri" panose="020F0502020204030204" pitchFamily="34" charset="0"/>
              </a:rPr>
              <a:t>2. Derefter er der sidemandsmandssamtale om de tilfælde, hvor hhv. patienten og plejepersonalet kontakter praksis om UVI (15 min.). OBS der er spørgsmål til begge forhold fordelt på 2 slides. </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a:solidFill>
                  <a:srgbClr val="231F20"/>
                </a:solidFill>
                <a:effectLst/>
                <a:latin typeface="Calibri" panose="020F0502020204030204" pitchFamily="34" charset="0"/>
                <a:ea typeface="Calibri" panose="020F0502020204030204" pitchFamily="34" charset="0"/>
              </a:rPr>
              <a:t>5. Opsamling i plenum (10 min.)</a:t>
            </a:r>
            <a:endParaRPr lang="da-DK" sz="1200" u="none">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a:solidFill>
                  <a:srgbClr val="231F20"/>
                </a:solidFill>
                <a:effectLst/>
                <a:latin typeface="Calibri" panose="020F0502020204030204" pitchFamily="34" charset="0"/>
                <a:ea typeface="Calibri" panose="020F0502020204030204" pitchFamily="34" charset="0"/>
              </a:rPr>
              <a:t>6. Til sidst er der afsat tid til refleksion og til at notere i mødenoter (5 min.). </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a:solidFill>
                  <a:srgbClr val="231F20"/>
                </a:solidFill>
                <a:effectLst/>
                <a:latin typeface="Calibri" panose="020F0502020204030204" pitchFamily="34" charset="0"/>
                <a:ea typeface="Calibri" panose="020F0502020204030204" pitchFamily="34" charset="0"/>
              </a:rPr>
              <a:t>I alt er der afsat 35 min. til blok 1. </a:t>
            </a:r>
            <a:endParaRPr lang="da-DK" sz="1200" i="0" u="none">
              <a:effectLst/>
              <a:latin typeface="Calibri" panose="020F0502020204030204" pitchFamily="34" charset="0"/>
              <a:ea typeface="Calibri" panose="020F0502020204030204" pitchFamily="34" charset="0"/>
            </a:endParaRPr>
          </a:p>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8</a:t>
            </a:fld>
            <a:endParaRPr lang="da-DK"/>
          </a:p>
        </p:txBody>
      </p:sp>
    </p:spTree>
    <p:extLst>
      <p:ext uri="{BB962C8B-B14F-4D97-AF65-F5344CB8AC3E}">
        <p14:creationId xmlns:p14="http://schemas.microsoft.com/office/powerpoint/2010/main" val="1872792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a:t>Forklaring til slide:</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1" i="0" u="none" spc="-15">
              <a:solidFill>
                <a:srgbClr val="231F20"/>
              </a:solidFill>
              <a:effectLst/>
              <a:latin typeface="Calibri" panose="020F0502020204030204" pitchFamily="34" charset="0"/>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r>
              <a:rPr lang="da-DK" sz="1200" b="0" i="0" u="none" spc="-15">
                <a:solidFill>
                  <a:srgbClr val="231F20"/>
                </a:solidFill>
                <a:effectLst/>
                <a:latin typeface="Calibri" panose="020F0502020204030204" pitchFamily="34" charset="0"/>
                <a:ea typeface="Calibri" panose="020F0502020204030204" pitchFamily="34" charset="0"/>
              </a:rPr>
              <a:t>Søjlediagrammet viser klyngens ydere opgjort for antal indløste recepter mod urinvejsinfektion. Tallene er opgjort pr. 1.000 sikrede kvinder der er 18 år og derover. Dermed kan der sammenlignes mellem praksis uafhængigt af patientpopulationens størrelse. </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a:solidFill>
                <a:srgbClr val="231F20"/>
              </a:solidFill>
              <a:effectLst/>
              <a:latin typeface="Calibri" panose="020F0502020204030204" pitchFamily="34" charset="0"/>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r>
              <a:rPr lang="da-DK" sz="1200" b="0" i="0" u="none" spc="-15">
                <a:solidFill>
                  <a:srgbClr val="231F20"/>
                </a:solidFill>
                <a:effectLst/>
                <a:latin typeface="Calibri" panose="020F0502020204030204" pitchFamily="34" charset="0"/>
                <a:ea typeface="Calibri" panose="020F0502020204030204" pitchFamily="34" charset="0"/>
              </a:rPr>
              <a:t>Der er anvendt to indikationer for at sikre, at det kun er antibiotika udskrevet mod urinvejsinfektioner, der inddrages i opgørelsen: ”Mod blærebetændelse” og ”Mod urinvejsinfektion”. </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a:solidFill>
                <a:srgbClr val="231F20"/>
              </a:solidFill>
              <a:effectLst/>
              <a:latin typeface="Calibri" panose="020F0502020204030204" pitchFamily="34" charset="0"/>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r>
              <a:rPr lang="da-DK" sz="1200" b="0" i="0" u="none" spc="-15">
                <a:solidFill>
                  <a:srgbClr val="231F20"/>
                </a:solidFill>
                <a:effectLst/>
                <a:latin typeface="Calibri" panose="020F0502020204030204" pitchFamily="34" charset="0"/>
                <a:ea typeface="Calibri" panose="020F0502020204030204" pitchFamily="34" charset="0"/>
              </a:rPr>
              <a:t>Søjlediagrammet viser variationen mellem klyngens ydernumre – sammenlignet med gennemsnittet for klyngen og gennemsnittet for alle landets ydernumre. </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a:solidFill>
                <a:srgbClr val="231F20"/>
              </a:solidFill>
              <a:effectLst/>
              <a:latin typeface="Calibri" panose="020F0502020204030204" pitchFamily="34" charset="0"/>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r>
              <a:rPr lang="da-DK" sz="1200" b="0" i="0" u="none" spc="-15">
                <a:solidFill>
                  <a:srgbClr val="231F20"/>
                </a:solidFill>
                <a:effectLst/>
                <a:latin typeface="Calibri" panose="020F0502020204030204" pitchFamily="34" charset="0"/>
                <a:ea typeface="Calibri" panose="020F0502020204030204" pitchFamily="34" charset="0"/>
              </a:rPr>
              <a:t>I første omgang skal klyngens medlemmer diskutere denne variation – til sidst på mødet ser de egne data, der viser, hvem de hver især er i søjlediagrammet. I den senere samtale kan data, og de samtaler der har været i løbet af mødet føre til en snak om der er noget der skal ændres i egen praksis – og i givet fald hvad og hvordan.</a:t>
            </a:r>
          </a:p>
          <a:p>
            <a:pPr marL="0" marR="991235" lvl="0" indent="0" algn="l" defTabSz="914400" rtl="0" eaLnBrk="1" fontAlgn="auto" latinLnBrk="0" hangingPunct="1">
              <a:lnSpc>
                <a:spcPct val="110000"/>
              </a:lnSpc>
              <a:spcBef>
                <a:spcPts val="0"/>
              </a:spcBef>
              <a:spcAft>
                <a:spcPts val="0"/>
              </a:spcAft>
              <a:buClrTx/>
              <a:buSzTx/>
              <a:buFontTx/>
              <a:buNone/>
              <a:tabLst/>
              <a:defRPr/>
            </a:pPr>
            <a:endParaRPr lang="da-DK" sz="1200" b="0" i="0" u="none" spc="-15">
              <a:solidFill>
                <a:srgbClr val="231F20"/>
              </a:solidFill>
              <a:effectLst/>
              <a:latin typeface="Calibri" panose="020F0502020204030204" pitchFamily="34" charset="0"/>
              <a:ea typeface="Calibri" panose="020F0502020204030204" pitchFamily="34" charset="0"/>
            </a:endParaRPr>
          </a:p>
          <a:p>
            <a:pPr marL="0" marR="991235" lvl="0" indent="0" algn="l" defTabSz="914400" rtl="0" eaLnBrk="1" fontAlgn="auto" latinLnBrk="0" hangingPunct="1">
              <a:lnSpc>
                <a:spcPct val="110000"/>
              </a:lnSpc>
              <a:spcBef>
                <a:spcPts val="0"/>
              </a:spcBef>
              <a:spcAft>
                <a:spcPts val="0"/>
              </a:spcAft>
              <a:buClrTx/>
              <a:buSzTx/>
              <a:buFontTx/>
              <a:buNone/>
              <a:tabLst/>
              <a:defRPr/>
            </a:pPr>
            <a:r>
              <a:rPr lang="da-DK" sz="1200" b="0" i="0" u="none" spc="-15">
                <a:solidFill>
                  <a:srgbClr val="231F20"/>
                </a:solidFill>
                <a:effectLst/>
                <a:latin typeface="Calibri" panose="020F0502020204030204" pitchFamily="34" charset="0"/>
                <a:ea typeface="Calibri" panose="020F0502020204030204" pitchFamily="34" charset="0"/>
              </a:rPr>
              <a:t>I målepunkt 5 (slide 25) vises hvilke lægemiddelgrupper, der indløses recept for. Det er den grønne søjle for klyngens gennemsnit, der opdeles i lægemiddelgrupper. Opdelingen i lægemiddelgrupper for hver enkelt ydernummer vises i det ydernummerspecifikke uddelingskopier. </a:t>
            </a:r>
          </a:p>
        </p:txBody>
      </p:sp>
      <p:sp>
        <p:nvSpPr>
          <p:cNvPr id="4" name="Slide Number Placeholder 3"/>
          <p:cNvSpPr>
            <a:spLocks noGrp="1"/>
          </p:cNvSpPr>
          <p:nvPr>
            <p:ph type="sldNum" sz="quarter" idx="10"/>
          </p:nvPr>
        </p:nvSpPr>
        <p:spPr/>
        <p:txBody>
          <a:bodyPr/>
          <a:lstStyle/>
          <a:p>
            <a:fld id="{DEB92672-268D-4DB7-963C-35CDB23F1AD2}" type="slidenum">
              <a:rPr lang="da-DK" smtClean="0"/>
              <a:t>9</a:t>
            </a:fld>
            <a:endParaRPr lang="da-DK"/>
          </a:p>
        </p:txBody>
      </p:sp>
    </p:spTree>
    <p:extLst>
      <p:ext uri="{BB962C8B-B14F-4D97-AF65-F5344CB8AC3E}">
        <p14:creationId xmlns:p14="http://schemas.microsoft.com/office/powerpoint/2010/main" val="471685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4A272B-8791-A640-A356-3BCB6A152CED}"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166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92252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2663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og indholdsobjekt">
    <p:spTree>
      <p:nvGrpSpPr>
        <p:cNvPr id="1" name=""/>
        <p:cNvGrpSpPr/>
        <p:nvPr/>
      </p:nvGrpSpPr>
      <p:grpSpPr>
        <a:xfrm>
          <a:off x="0" y="0"/>
          <a:ext cx="0" cy="0"/>
          <a:chOff x="0" y="0"/>
          <a:chExt cx="0" cy="0"/>
        </a:xfrm>
      </p:grpSpPr>
      <p:sp>
        <p:nvSpPr>
          <p:cNvPr id="21" name="Titeltekst"/>
          <p:cNvSpPr txBox="1">
            <a:spLocks noGrp="1"/>
          </p:cNvSpPr>
          <p:nvPr>
            <p:ph type="title"/>
          </p:nvPr>
        </p:nvSpPr>
        <p:spPr>
          <a:prstGeom prst="rect">
            <a:avLst/>
          </a:prstGeom>
        </p:spPr>
        <p:txBody>
          <a:bodyPr/>
          <a:lstStyle/>
          <a:p>
            <a:r>
              <a:t>Titeltekst</a:t>
            </a:r>
          </a:p>
        </p:txBody>
      </p:sp>
      <p:sp>
        <p:nvSpPr>
          <p:cNvPr id="22" name="Brødtekst, niveau et…"/>
          <p:cNvSpPr txBox="1">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23" name="Lysbilled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0695861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71540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A272B-8791-A640-A356-3BCB6A152CED}"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212763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4A272B-8791-A640-A356-3BCB6A152CED}"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46890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4A272B-8791-A640-A356-3BCB6A152CED}" type="datetimeFigureOut">
              <a:rPr lang="en-US" smtClean="0"/>
              <a:t>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39113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A272B-8791-A640-A356-3BCB6A152CED}" type="datetimeFigureOut">
              <a:rPr lang="en-US" smtClean="0"/>
              <a:t>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36569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A272B-8791-A640-A356-3BCB6A152CED}" type="datetimeFigureOut">
              <a:rPr lang="en-US" smtClean="0"/>
              <a:t>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3647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20579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40044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A272B-8791-A640-A356-3BCB6A152CED}" type="datetimeFigureOut">
              <a:rPr lang="en-US" smtClean="0"/>
              <a:t>2/13/2023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F8A42-9DCC-3944-B9C0-C82F1CB994DF}" type="slidenum">
              <a:rPr lang="en-US" smtClean="0"/>
              <a:t>‹nr.›</a:t>
            </a:fld>
            <a:endParaRPr lang="en-US"/>
          </a:p>
        </p:txBody>
      </p:sp>
    </p:spTree>
    <p:extLst>
      <p:ext uri="{BB962C8B-B14F-4D97-AF65-F5344CB8AC3E}">
        <p14:creationId xmlns:p14="http://schemas.microsoft.com/office/powerpoint/2010/main" val="35865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Uta8efHDomQ?feature=oembed" TargetMode="External"/><Relationship Id="rId5" Type="http://schemas.openxmlformats.org/officeDocument/2006/relationships/image" Target="../media/image8.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dN913lb92As?feature=oembed"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CB63EF7-24DA-4747-83D7-F28845D9803B}"/>
              </a:ext>
            </a:extLst>
          </p:cNvPr>
          <p:cNvSpPr/>
          <p:nvPr/>
        </p:nvSpPr>
        <p:spPr>
          <a:xfrm>
            <a:off x="0" y="0"/>
            <a:ext cx="10565704"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descr="Et billede, der indeholder personer, mødelokale&#10;&#10;Automatisk genereret beskrivelse">
            <a:extLst>
              <a:ext uri="{FF2B5EF4-FFF2-40B4-BE49-F238E27FC236}">
                <a16:creationId xmlns:a16="http://schemas.microsoft.com/office/drawing/2014/main" id="{D00ACFD8-BF27-4C98-A188-ECF6CF4ECD56}"/>
              </a:ext>
            </a:extLst>
          </p:cNvPr>
          <p:cNvPicPr>
            <a:picLocks noChangeAspect="1"/>
          </p:cNvPicPr>
          <p:nvPr/>
        </p:nvPicPr>
        <p:blipFill rotWithShape="1">
          <a:blip r:embed="rId3">
            <a:alphaModFix amt="21000"/>
          </a:blip>
          <a:srcRect l="17715" t="-1" r="37025" b="197"/>
          <a:stretch/>
        </p:blipFill>
        <p:spPr>
          <a:xfrm>
            <a:off x="0" y="0"/>
            <a:ext cx="10565703" cy="6857999"/>
          </a:xfrm>
          <a:prstGeom prst="rect">
            <a:avLst/>
          </a:prstGeom>
        </p:spPr>
      </p:pic>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7223" y="1561513"/>
            <a:ext cx="9503042" cy="4009293"/>
          </a:xfrm>
        </p:spPr>
        <p:txBody>
          <a:bodyPr/>
          <a:lstStyle/>
          <a:p>
            <a:r>
              <a:rPr lang="da-DK" sz="3200" b="1">
                <a:solidFill>
                  <a:schemeClr val="bg1"/>
                </a:solidFill>
                <a:latin typeface="+mn-lt"/>
              </a:rPr>
              <a:t>KLYNGENAVN</a:t>
            </a:r>
            <a:br>
              <a:rPr lang="da-DK" sz="3200" b="1">
                <a:solidFill>
                  <a:schemeClr val="bg1"/>
                </a:solidFill>
                <a:latin typeface="+mn-lt"/>
              </a:rPr>
            </a:br>
            <a:br>
              <a:rPr lang="da-DK" sz="3200" b="1">
                <a:solidFill>
                  <a:schemeClr val="bg1"/>
                </a:solidFill>
                <a:latin typeface="+mn-lt"/>
              </a:rPr>
            </a:br>
            <a:br>
              <a:rPr lang="da-DK" b="1">
                <a:solidFill>
                  <a:srgbClr val="3C8CFA"/>
                </a:solidFill>
                <a:latin typeface="+mn-lt"/>
              </a:rPr>
            </a:br>
            <a:r>
              <a:rPr lang="da-DK" sz="2400" b="1">
                <a:solidFill>
                  <a:schemeClr val="bg1"/>
                </a:solidFill>
                <a:latin typeface="+mn-lt"/>
              </a:rPr>
              <a:t>Diagnostik og behandling af</a:t>
            </a:r>
            <a:br>
              <a:rPr lang="da-DK" b="1">
                <a:solidFill>
                  <a:srgbClr val="3C8CFA"/>
                </a:solidFill>
                <a:latin typeface="+mn-lt"/>
              </a:rPr>
            </a:br>
            <a:r>
              <a:rPr lang="da-DK" b="1">
                <a:solidFill>
                  <a:schemeClr val="bg1"/>
                </a:solidFill>
                <a:latin typeface="+mn-lt"/>
              </a:rPr>
              <a:t>Urinsvejsinfektioner</a:t>
            </a:r>
            <a:br>
              <a:rPr lang="da-DK" b="1">
                <a:solidFill>
                  <a:schemeClr val="bg1"/>
                </a:solidFill>
                <a:latin typeface="+mn-lt"/>
              </a:rPr>
            </a:br>
            <a:br>
              <a:rPr lang="da-DK" b="1">
                <a:solidFill>
                  <a:srgbClr val="3C8CFA"/>
                </a:solidFill>
                <a:latin typeface="+mn-lt"/>
              </a:rPr>
            </a:br>
            <a:r>
              <a:rPr lang="da-DK" sz="2000">
                <a:solidFill>
                  <a:schemeClr val="bg1"/>
                </a:solidFill>
                <a:latin typeface="+mn-lt"/>
              </a:rPr>
              <a:t>Dato for klyngemødet     </a:t>
            </a:r>
            <a:endParaRPr lang="da-DK">
              <a:solidFill>
                <a:schemeClr val="bg1"/>
              </a:solidFill>
              <a:latin typeface="+mn-lt"/>
            </a:endParaRPr>
          </a:p>
        </p:txBody>
      </p:sp>
      <p:sp>
        <p:nvSpPr>
          <p:cNvPr id="4" name="Slide Number Placeholder 3">
            <a:extLst>
              <a:ext uri="{FF2B5EF4-FFF2-40B4-BE49-F238E27FC236}">
                <a16:creationId xmlns:a16="http://schemas.microsoft.com/office/drawing/2014/main" id="{5F2BDFC1-6FA3-4385-A591-8E18F20D0D52}"/>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1</a:t>
            </a:fld>
            <a:endParaRPr lang="da-DK" altLang="en-US">
              <a:solidFill>
                <a:schemeClr val="bg1">
                  <a:lumMod val="75000"/>
                </a:schemeClr>
              </a:solidFill>
            </a:endParaRPr>
          </a:p>
        </p:txBody>
      </p:sp>
      <p:pic>
        <p:nvPicPr>
          <p:cNvPr id="3" name="Billede 2">
            <a:extLst>
              <a:ext uri="{FF2B5EF4-FFF2-40B4-BE49-F238E27FC236}">
                <a16:creationId xmlns:a16="http://schemas.microsoft.com/office/drawing/2014/main" id="{074BCA77-ABCE-484E-B07E-B598D7C111D4}"/>
              </a:ext>
            </a:extLst>
          </p:cNvPr>
          <p:cNvPicPr>
            <a:picLocks noChangeAspect="1"/>
          </p:cNvPicPr>
          <p:nvPr/>
        </p:nvPicPr>
        <p:blipFill>
          <a:blip r:embed="rId4"/>
          <a:stretch>
            <a:fillRect/>
          </a:stretch>
        </p:blipFill>
        <p:spPr>
          <a:xfrm>
            <a:off x="10887415" y="5181664"/>
            <a:ext cx="932769" cy="951058"/>
          </a:xfrm>
          <a:prstGeom prst="rect">
            <a:avLst/>
          </a:prstGeom>
        </p:spPr>
      </p:pic>
    </p:spTree>
    <p:extLst>
      <p:ext uri="{BB962C8B-B14F-4D97-AF65-F5344CB8AC3E}">
        <p14:creationId xmlns:p14="http://schemas.microsoft.com/office/powerpoint/2010/main" val="796209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0103" y="174991"/>
            <a:ext cx="10515600" cy="1132935"/>
          </a:xfrm>
        </p:spPr>
        <p:txBody>
          <a:bodyPr>
            <a:normAutofit/>
          </a:bodyPr>
          <a:lstStyle/>
          <a:p>
            <a:r>
              <a:rPr lang="da-DK" sz="4200" b="1">
                <a:solidFill>
                  <a:srgbClr val="297A77"/>
                </a:solidFill>
                <a:latin typeface="+mn-lt"/>
              </a:rPr>
              <a:t>   Forklaringer af variation</a:t>
            </a:r>
            <a:endParaRPr lang="da-DK" sz="2700"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10</a:t>
            </a:fld>
            <a:endParaRPr lang="da-DK" altLang="en-US">
              <a:solidFill>
                <a:schemeClr val="bg1"/>
              </a:solidFill>
            </a:endParaRPr>
          </a:p>
        </p:txBody>
      </p:sp>
      <p:sp>
        <p:nvSpPr>
          <p:cNvPr id="8" name="Pladsholder til indhold 6">
            <a:extLst>
              <a:ext uri="{FF2B5EF4-FFF2-40B4-BE49-F238E27FC236}">
                <a16:creationId xmlns:a16="http://schemas.microsoft.com/office/drawing/2014/main" id="{C4CDD54D-6372-4264-8890-BA733D069679}"/>
              </a:ext>
            </a:extLst>
          </p:cNvPr>
          <p:cNvSpPr>
            <a:spLocks noGrp="1"/>
          </p:cNvSpPr>
          <p:nvPr>
            <p:ph idx="1"/>
          </p:nvPr>
        </p:nvSpPr>
        <p:spPr>
          <a:xfrm>
            <a:off x="249383" y="1187865"/>
            <a:ext cx="10414702" cy="5305010"/>
          </a:xfrm>
        </p:spPr>
        <p:txBody>
          <a:bodyPr vert="horz" lIns="91440" tIns="45720" rIns="91440" bIns="45720" rtlCol="0" anchor="t">
            <a:normAutofit/>
          </a:bodyPr>
          <a:lstStyle/>
          <a:p>
            <a:pPr marL="0" indent="0">
              <a:lnSpc>
                <a:spcPct val="115000"/>
              </a:lnSpc>
              <a:buNone/>
            </a:pPr>
            <a:r>
              <a:rPr lang="da-DK" sz="3200">
                <a:latin typeface="Calibri"/>
                <a:ea typeface="Calibri" panose="020F0502020204030204" pitchFamily="34" charset="0"/>
                <a:cs typeface="Times New Roman"/>
              </a:rPr>
              <a:t>- Få patienter? (= stor usikkerhed)  </a:t>
            </a:r>
            <a:endParaRPr lang="da-DK" sz="3200">
              <a:latin typeface="Calibri"/>
              <a:ea typeface="Calibri" panose="020F0502020204030204" pitchFamily="34" charset="0"/>
              <a:cs typeface="Times New Roman" panose="02020603050405020304" pitchFamily="18" charset="0"/>
            </a:endParaRPr>
          </a:p>
          <a:p>
            <a:pPr marL="0" indent="0">
              <a:lnSpc>
                <a:spcPct val="115000"/>
              </a:lnSpc>
              <a:buNone/>
            </a:pPr>
            <a:r>
              <a:rPr lang="da-DK" sz="3200">
                <a:latin typeface="Calibri"/>
                <a:ea typeface="Calibri" panose="020F0502020204030204" pitchFamily="34" charset="0"/>
                <a:cs typeface="Times New Roman"/>
              </a:rPr>
              <a:t>- Forskel i praksispopulation? (alderssammensætning?) </a:t>
            </a:r>
            <a:endParaRPr lang="da-DK" sz="3200">
              <a:latin typeface="Calibri"/>
              <a:ea typeface="Calibri" panose="020F0502020204030204" pitchFamily="34" charset="0"/>
              <a:cs typeface="Times New Roman" panose="02020603050405020304" pitchFamily="18" charset="0"/>
            </a:endParaRPr>
          </a:p>
          <a:p>
            <a:pPr marL="0" indent="0">
              <a:lnSpc>
                <a:spcPct val="115000"/>
              </a:lnSpc>
              <a:buNone/>
            </a:pPr>
            <a:r>
              <a:rPr lang="da-DK" sz="3200">
                <a:latin typeface="Calibri"/>
                <a:ea typeface="Calibri" panose="020F0502020204030204" pitchFamily="34" charset="0"/>
                <a:cs typeface="Times New Roman"/>
              </a:rPr>
              <a:t>- Forskel i diagnostik og behandlingsstrategi?</a:t>
            </a:r>
          </a:p>
          <a:p>
            <a:pPr marL="0" indent="0">
              <a:lnSpc>
                <a:spcPct val="114999"/>
              </a:lnSpc>
              <a:buNone/>
            </a:pPr>
            <a:endParaRPr lang="da-DK" sz="3200">
              <a:latin typeface="Calibri"/>
              <a:ea typeface="Calibri" panose="020F0502020204030204" pitchFamily="34" charset="0"/>
              <a:cs typeface="Times New Roman"/>
            </a:endParaRPr>
          </a:p>
          <a:p>
            <a:pPr marL="0" indent="0">
              <a:lnSpc>
                <a:spcPct val="114999"/>
              </a:lnSpc>
              <a:buNone/>
            </a:pPr>
            <a:endParaRPr lang="da-DK" sz="3200">
              <a:latin typeface="Calibri"/>
              <a:ea typeface="Calibri" panose="020F0502020204030204" pitchFamily="34" charset="0"/>
              <a:cs typeface="Times New Roman"/>
            </a:endParaRPr>
          </a:p>
          <a:p>
            <a:pPr marL="0" indent="0" fontAlgn="base">
              <a:buNone/>
            </a:pPr>
            <a:endParaRPr lang="en-US" sz="2800"/>
          </a:p>
        </p:txBody>
      </p:sp>
    </p:spTree>
    <p:extLst>
      <p:ext uri="{BB962C8B-B14F-4D97-AF65-F5344CB8AC3E}">
        <p14:creationId xmlns:p14="http://schemas.microsoft.com/office/powerpoint/2010/main" val="90349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3882" y="532470"/>
            <a:ext cx="10829917" cy="638501"/>
          </a:xfrm>
        </p:spPr>
        <p:txBody>
          <a:bodyPr>
            <a:normAutofit fontScale="90000"/>
          </a:bodyPr>
          <a:lstStyle/>
          <a:p>
            <a:r>
              <a:rPr lang="da-DK" b="1">
                <a:solidFill>
                  <a:srgbClr val="297A77"/>
                </a:solidFill>
                <a:latin typeface="+mn-lt"/>
              </a:rPr>
              <a:t>Når patienten kontakter praksis</a:t>
            </a:r>
            <a:br>
              <a:rPr lang="da-DK" b="1">
                <a:solidFill>
                  <a:srgbClr val="297A77"/>
                </a:solidFill>
                <a:latin typeface="+mn-lt"/>
              </a:rPr>
            </a:br>
            <a:r>
              <a:rPr lang="da-DK" sz="3100" b="1">
                <a:solidFill>
                  <a:srgbClr val="297A77"/>
                </a:solidFill>
                <a:latin typeface="+mn-lt"/>
              </a:rPr>
              <a:t>Diagnostik af UVI</a:t>
            </a:r>
            <a:endParaRPr lang="da-DK" b="1">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48934" y="1342204"/>
            <a:ext cx="9396731" cy="4664075"/>
          </a:xfrm>
        </p:spPr>
        <p:txBody>
          <a:bodyPr vert="horz" lIns="91440" tIns="45720" rIns="91440" bIns="45720" rtlCol="0" anchor="t">
            <a:normAutofit/>
          </a:bodyPr>
          <a:lstStyle/>
          <a:p>
            <a:pPr marL="0" indent="0">
              <a:buNone/>
            </a:pPr>
            <a:endParaRPr lang="da-DK" sz="2400" b="1">
              <a:solidFill>
                <a:srgbClr val="297A77"/>
              </a:solidFill>
              <a:ea typeface="+mj-ea"/>
              <a:cs typeface="+mj-cs"/>
            </a:endParaRPr>
          </a:p>
          <a:p>
            <a:pPr marL="0" indent="0">
              <a:buNone/>
            </a:pPr>
            <a:r>
              <a:rPr lang="da-DK" sz="2400" b="1">
                <a:solidFill>
                  <a:srgbClr val="297A77"/>
                </a:solidFill>
                <a:ea typeface="+mj-ea"/>
                <a:cs typeface="+mj-cs"/>
              </a:rPr>
              <a:t>Tal sammen to og to (7½ min.)</a:t>
            </a:r>
          </a:p>
          <a:p>
            <a:r>
              <a:rPr lang="da-DK" sz="2400"/>
              <a:t>Hvad siger personalet til patienter, der ringer med UVI symptomer? Har I en instruks/fraser?</a:t>
            </a:r>
          </a:p>
          <a:p>
            <a:r>
              <a:rPr lang="da-DK" sz="2400"/>
              <a:t>Hvordan håndterer din praksis et ønske over telefon eller mail om en recept på antibiotika for UVI?</a:t>
            </a:r>
          </a:p>
          <a:p>
            <a:r>
              <a:rPr lang="da-DK" sz="2400"/>
              <a:t>Hvornår giver I/du (alligevel) antibiotika over telefonen?</a:t>
            </a:r>
          </a:p>
          <a:p>
            <a:r>
              <a:rPr lang="da-DK" sz="2400"/>
              <a:t>Fraser, procedurer, nye ideer til hvordan telefonordinationer minimeres?</a:t>
            </a:r>
          </a:p>
          <a:p>
            <a:pPr marL="0" indent="0">
              <a:buNone/>
            </a:pPr>
            <a:endParaRPr lang="da-DK" sz="2800" i="1" u="sng"/>
          </a:p>
          <a:p>
            <a:pPr marL="0" indent="0">
              <a:buNone/>
            </a:pPr>
            <a:endParaRPr lang="da-DK" sz="2800" i="1" u="sng"/>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11</a:t>
            </a:fld>
            <a:endParaRPr lang="da-DK" altLang="en-US">
              <a:solidFill>
                <a:schemeClr val="bg1"/>
              </a:solidFill>
            </a:endParaRPr>
          </a:p>
        </p:txBody>
      </p:sp>
      <p:grpSp>
        <p:nvGrpSpPr>
          <p:cNvPr id="11" name="Gruppe 10">
            <a:extLst>
              <a:ext uri="{FF2B5EF4-FFF2-40B4-BE49-F238E27FC236}">
                <a16:creationId xmlns:a16="http://schemas.microsoft.com/office/drawing/2014/main" id="{A988633D-C53B-4638-99C0-05FB327FF106}"/>
              </a:ext>
            </a:extLst>
          </p:cNvPr>
          <p:cNvGrpSpPr/>
          <p:nvPr/>
        </p:nvGrpSpPr>
        <p:grpSpPr>
          <a:xfrm>
            <a:off x="519715" y="5571283"/>
            <a:ext cx="4561575" cy="1041248"/>
            <a:chOff x="740775" y="5184942"/>
            <a:chExt cx="4561575" cy="1041248"/>
          </a:xfrm>
        </p:grpSpPr>
        <p:sp>
          <p:nvSpPr>
            <p:cNvPr id="12" name="Tekstfelt 20">
              <a:extLst>
                <a:ext uri="{FF2B5EF4-FFF2-40B4-BE49-F238E27FC236}">
                  <a16:creationId xmlns:a16="http://schemas.microsoft.com/office/drawing/2014/main" id="{05D64ACB-A83C-49FF-A64C-48F2A074C03B}"/>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3" name="Ellipse 12">
              <a:extLst>
                <a:ext uri="{FF2B5EF4-FFF2-40B4-BE49-F238E27FC236}">
                  <a16:creationId xmlns:a16="http://schemas.microsoft.com/office/drawing/2014/main" id="{D0FE7E04-2096-4DFB-8601-09C9F8B6B4F6}"/>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4" name="Billede 13" descr="Et billede, der indeholder papirclips&#10;&#10;Automatisk genereret beskrivelse">
              <a:extLst>
                <a:ext uri="{FF2B5EF4-FFF2-40B4-BE49-F238E27FC236}">
                  <a16:creationId xmlns:a16="http://schemas.microsoft.com/office/drawing/2014/main" id="{EE6E474B-7B2A-4117-8F77-9DB4F0CFB8D8}"/>
                </a:ext>
              </a:extLst>
            </p:cNvPr>
            <p:cNvPicPr>
              <a:picLocks noChangeAspect="1"/>
            </p:cNvPicPr>
            <p:nvPr/>
          </p:nvPicPr>
          <p:blipFill>
            <a:blip r:embed="rId3"/>
            <a:stretch>
              <a:fillRect/>
            </a:stretch>
          </p:blipFill>
          <p:spPr>
            <a:xfrm>
              <a:off x="960887" y="5405054"/>
              <a:ext cx="429769" cy="429769"/>
            </a:xfrm>
            <a:prstGeom prst="rect">
              <a:avLst/>
            </a:prstGeom>
          </p:spPr>
        </p:pic>
      </p:grpSp>
      <p:pic>
        <p:nvPicPr>
          <p:cNvPr id="17" name="Billede 16">
            <a:extLst>
              <a:ext uri="{FF2B5EF4-FFF2-40B4-BE49-F238E27FC236}">
                <a16:creationId xmlns:a16="http://schemas.microsoft.com/office/drawing/2014/main" id="{AD2A842F-B8C4-46D0-8F18-F89C94A6A1DA}"/>
              </a:ext>
            </a:extLst>
          </p:cNvPr>
          <p:cNvPicPr>
            <a:picLocks noChangeAspect="1"/>
          </p:cNvPicPr>
          <p:nvPr/>
        </p:nvPicPr>
        <p:blipFill>
          <a:blip r:embed="rId4"/>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3949020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3882" y="532470"/>
            <a:ext cx="10829917" cy="638501"/>
          </a:xfrm>
        </p:spPr>
        <p:txBody>
          <a:bodyPr>
            <a:normAutofit fontScale="90000"/>
          </a:bodyPr>
          <a:lstStyle/>
          <a:p>
            <a:br>
              <a:rPr lang="da-DK" sz="4400" b="1">
                <a:solidFill>
                  <a:srgbClr val="297A77"/>
                </a:solidFill>
                <a:latin typeface="+mn-lt"/>
              </a:rPr>
            </a:br>
            <a:r>
              <a:rPr lang="da-DK" sz="4400" b="1">
                <a:solidFill>
                  <a:srgbClr val="297A77"/>
                </a:solidFill>
                <a:latin typeface="+mn-lt"/>
              </a:rPr>
              <a:t>Når plejepersonale kontakter praksis om en plejehjemsbeboer </a:t>
            </a:r>
            <a:br>
              <a:rPr lang="da-DK" b="1">
                <a:solidFill>
                  <a:srgbClr val="297A77"/>
                </a:solidFill>
                <a:latin typeface="+mn-lt"/>
              </a:rPr>
            </a:br>
            <a:r>
              <a:rPr lang="da-DK" sz="3100" b="1">
                <a:solidFill>
                  <a:srgbClr val="297A77"/>
                </a:solidFill>
                <a:latin typeface="+mn-lt"/>
              </a:rPr>
              <a:t>Diagnostik af UVI</a:t>
            </a:r>
            <a:endParaRPr lang="da-DK" b="1">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48934" y="1342204"/>
            <a:ext cx="9396731" cy="4664075"/>
          </a:xfrm>
        </p:spPr>
        <p:txBody>
          <a:bodyPr vert="horz" lIns="91440" tIns="45720" rIns="91440" bIns="45720" rtlCol="0" anchor="t">
            <a:normAutofit/>
          </a:bodyPr>
          <a:lstStyle/>
          <a:p>
            <a:pPr marL="0" indent="0">
              <a:buNone/>
            </a:pPr>
            <a:endParaRPr lang="da-DK" sz="2400" b="1">
              <a:solidFill>
                <a:srgbClr val="297A77"/>
              </a:solidFill>
              <a:ea typeface="+mj-ea"/>
              <a:cs typeface="+mj-cs"/>
            </a:endParaRPr>
          </a:p>
          <a:p>
            <a:pPr marL="0" indent="0">
              <a:buNone/>
            </a:pPr>
            <a:endParaRPr lang="da-DK" sz="2400" b="1">
              <a:solidFill>
                <a:srgbClr val="297A77"/>
              </a:solidFill>
              <a:ea typeface="+mj-ea"/>
              <a:cs typeface="+mj-cs"/>
            </a:endParaRPr>
          </a:p>
          <a:p>
            <a:pPr marL="0" indent="0">
              <a:buNone/>
            </a:pPr>
            <a:r>
              <a:rPr lang="da-DK" sz="2400" b="1">
                <a:solidFill>
                  <a:srgbClr val="297A77"/>
                </a:solidFill>
                <a:ea typeface="+mj-ea"/>
                <a:cs typeface="+mj-cs"/>
              </a:rPr>
              <a:t>Tal sammen to og to (7½ min.)</a:t>
            </a:r>
          </a:p>
          <a:p>
            <a:r>
              <a:rPr lang="da-DK" sz="2400"/>
              <a:t>I hvilke kliniske situationer opstår mistanken om UVI hos personalet? Hos dig?</a:t>
            </a:r>
          </a:p>
          <a:p>
            <a:r>
              <a:rPr lang="da-DK" sz="2400"/>
              <a:t>Hvordan stilles diagnosen? </a:t>
            </a:r>
          </a:p>
          <a:p>
            <a:r>
              <a:rPr lang="da-DK" sz="2400"/>
              <a:t>Hvilke muligheder er der for at forbedre diagnostikken af UVI hos plejehjemsbeboere?</a:t>
            </a:r>
          </a:p>
          <a:p>
            <a:r>
              <a:rPr lang="da-DK" sz="2400"/>
              <a:t>Fraser, procedurer, nye ideer? </a:t>
            </a:r>
          </a:p>
          <a:p>
            <a:pPr marL="0" indent="0">
              <a:buNone/>
            </a:pPr>
            <a:endParaRPr lang="da-DK" sz="2800" i="1" u="sng"/>
          </a:p>
          <a:p>
            <a:pPr marL="0" indent="0">
              <a:buNone/>
            </a:pPr>
            <a:endParaRPr lang="da-DK" sz="2800" i="1" u="sng"/>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12</a:t>
            </a:fld>
            <a:endParaRPr lang="da-DK" altLang="en-US">
              <a:solidFill>
                <a:schemeClr val="bg1"/>
              </a:solidFill>
            </a:endParaRPr>
          </a:p>
        </p:txBody>
      </p:sp>
      <p:grpSp>
        <p:nvGrpSpPr>
          <p:cNvPr id="11" name="Gruppe 10">
            <a:extLst>
              <a:ext uri="{FF2B5EF4-FFF2-40B4-BE49-F238E27FC236}">
                <a16:creationId xmlns:a16="http://schemas.microsoft.com/office/drawing/2014/main" id="{A988633D-C53B-4638-99C0-05FB327FF106}"/>
              </a:ext>
            </a:extLst>
          </p:cNvPr>
          <p:cNvGrpSpPr/>
          <p:nvPr/>
        </p:nvGrpSpPr>
        <p:grpSpPr>
          <a:xfrm>
            <a:off x="548934" y="5705566"/>
            <a:ext cx="4561575" cy="1041248"/>
            <a:chOff x="740775" y="5184942"/>
            <a:chExt cx="4561575" cy="1041248"/>
          </a:xfrm>
        </p:grpSpPr>
        <p:sp>
          <p:nvSpPr>
            <p:cNvPr id="12" name="Tekstfelt 20">
              <a:extLst>
                <a:ext uri="{FF2B5EF4-FFF2-40B4-BE49-F238E27FC236}">
                  <a16:creationId xmlns:a16="http://schemas.microsoft.com/office/drawing/2014/main" id="{05D64ACB-A83C-49FF-A64C-48F2A074C03B}"/>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3" name="Ellipse 12">
              <a:extLst>
                <a:ext uri="{FF2B5EF4-FFF2-40B4-BE49-F238E27FC236}">
                  <a16:creationId xmlns:a16="http://schemas.microsoft.com/office/drawing/2014/main" id="{D0FE7E04-2096-4DFB-8601-09C9F8B6B4F6}"/>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4" name="Billede 13" descr="Et billede, der indeholder papirclips&#10;&#10;Automatisk genereret beskrivelse">
              <a:extLst>
                <a:ext uri="{FF2B5EF4-FFF2-40B4-BE49-F238E27FC236}">
                  <a16:creationId xmlns:a16="http://schemas.microsoft.com/office/drawing/2014/main" id="{EE6E474B-7B2A-4117-8F77-9DB4F0CFB8D8}"/>
                </a:ext>
              </a:extLst>
            </p:cNvPr>
            <p:cNvPicPr>
              <a:picLocks noChangeAspect="1"/>
            </p:cNvPicPr>
            <p:nvPr/>
          </p:nvPicPr>
          <p:blipFill>
            <a:blip r:embed="rId3"/>
            <a:stretch>
              <a:fillRect/>
            </a:stretch>
          </p:blipFill>
          <p:spPr>
            <a:xfrm>
              <a:off x="960887" y="5405054"/>
              <a:ext cx="429769" cy="429769"/>
            </a:xfrm>
            <a:prstGeom prst="rect">
              <a:avLst/>
            </a:prstGeom>
          </p:spPr>
        </p:pic>
      </p:grpSp>
      <p:pic>
        <p:nvPicPr>
          <p:cNvPr id="17" name="Billede 16">
            <a:extLst>
              <a:ext uri="{FF2B5EF4-FFF2-40B4-BE49-F238E27FC236}">
                <a16:creationId xmlns:a16="http://schemas.microsoft.com/office/drawing/2014/main" id="{AD2A842F-B8C4-46D0-8F18-F89C94A6A1DA}"/>
              </a:ext>
            </a:extLst>
          </p:cNvPr>
          <p:cNvPicPr>
            <a:picLocks noChangeAspect="1"/>
          </p:cNvPicPr>
          <p:nvPr/>
        </p:nvPicPr>
        <p:blipFill>
          <a:blip r:embed="rId4"/>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397828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3883" y="365125"/>
            <a:ext cx="10829917" cy="638501"/>
          </a:xfrm>
        </p:spPr>
        <p:txBody>
          <a:bodyPr>
            <a:normAutofit fontScale="90000"/>
          </a:bodyPr>
          <a:lstStyle/>
          <a:p>
            <a:r>
              <a:rPr lang="da-DK" b="1">
                <a:solidFill>
                  <a:srgbClr val="297A77"/>
                </a:solidFill>
                <a:latin typeface="+mn-lt"/>
              </a:rPr>
              <a:t>Gennemgang i plenum (10 min.)</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23883" y="1187865"/>
            <a:ext cx="9396731" cy="5305010"/>
          </a:xfrm>
        </p:spPr>
        <p:txBody>
          <a:bodyPr vert="horz" lIns="91440" tIns="45720" rIns="91440" bIns="45720" rtlCol="0" anchor="t">
            <a:normAutofit/>
          </a:bodyPr>
          <a:lstStyle/>
          <a:p>
            <a:r>
              <a:rPr lang="da-DK" sz="3200"/>
              <a:t>Patienter, der ringer. Udfordringer og gode ideer?</a:t>
            </a:r>
          </a:p>
          <a:p>
            <a:r>
              <a:rPr lang="da-DK" sz="3200"/>
              <a:t>Personale om svækkede patienter: Udfordringer og gode ideer?</a:t>
            </a:r>
          </a:p>
          <a:p>
            <a:pPr marL="0" indent="0" fontAlgn="base">
              <a:buNone/>
            </a:pPr>
            <a:endParaRPr lang="en-US" sz="3100">
              <a:solidFill>
                <a:srgbClr val="297A77"/>
              </a:solidFill>
            </a:endParaRPr>
          </a:p>
          <a:p>
            <a:pPr marL="0" indent="0" fontAlgn="base">
              <a:buNone/>
            </a:pPr>
            <a:endParaRPr lang="en-US" sz="2800"/>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EBA7224-83ED-4ECA-BBD4-6560BED8437A}"/>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13</a:t>
            </a:fld>
            <a:endParaRPr lang="da-DK" altLang="en-US">
              <a:solidFill>
                <a:schemeClr val="bg1"/>
              </a:solidFill>
            </a:endParaRPr>
          </a:p>
        </p:txBody>
      </p:sp>
    </p:spTree>
    <p:extLst>
      <p:ext uri="{BB962C8B-B14F-4D97-AF65-F5344CB8AC3E}">
        <p14:creationId xmlns:p14="http://schemas.microsoft.com/office/powerpoint/2010/main" val="2066516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270536"/>
            <a:ext cx="9129149" cy="1325563"/>
          </a:xfrm>
        </p:spPr>
        <p:txBody>
          <a:bodyPr>
            <a:normAutofit/>
          </a:bodyPr>
          <a:lstStyle/>
          <a:p>
            <a:r>
              <a:rPr lang="da-DK" b="1">
                <a:solidFill>
                  <a:srgbClr val="297A77"/>
                </a:solidFill>
                <a:latin typeface="+mn-lt"/>
              </a:rPr>
              <a:t>Notér i mødenoter (5 min.)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7471" y="1546210"/>
            <a:ext cx="9864948" cy="4679980"/>
          </a:xfrm>
        </p:spPr>
        <p:txBody>
          <a:bodyPr>
            <a:normAutofit/>
          </a:bodyPr>
          <a:lstStyle/>
          <a:p>
            <a:pPr>
              <a:buClr>
                <a:srgbClr val="297A77"/>
              </a:buClr>
              <a:buSzPct val="105000"/>
            </a:pPr>
            <a:r>
              <a:rPr lang="da-DK" sz="3200"/>
              <a:t>Stille refleksion og notér de vigtigste pointer i mødenoter.</a:t>
            </a:r>
            <a:endParaRPr lang="da-DK" sz="4400"/>
          </a:p>
          <a:p>
            <a:pPr marL="0" indent="0">
              <a:lnSpc>
                <a:spcPct val="100000"/>
              </a:lnSpc>
              <a:buNone/>
            </a:pPr>
            <a:r>
              <a:rPr lang="da-DK" b="1">
                <a:solidFill>
                  <a:srgbClr val="297A77"/>
                </a:solidFill>
                <a:ea typeface="+mj-ea"/>
                <a:cs typeface="+mj-cs"/>
              </a:rPr>
              <a:t>           </a:t>
            </a:r>
            <a:endParaRPr lang="da-DK" sz="5100" b="1">
              <a:solidFill>
                <a:srgbClr val="297A77"/>
              </a:solidFill>
              <a:ea typeface="+mj-ea"/>
              <a:cs typeface="+mj-cs"/>
            </a:endParaRPr>
          </a:p>
          <a:p>
            <a:pPr marL="0" indent="0">
              <a:lnSpc>
                <a:spcPct val="100000"/>
              </a:lnSpc>
              <a:buNone/>
            </a:pPr>
            <a:r>
              <a:rPr lang="da-DK" sz="3900" b="1">
                <a:solidFill>
                  <a:srgbClr val="297A77"/>
                </a:solidFill>
                <a:ea typeface="+mj-ea"/>
                <a:cs typeface="+mj-cs"/>
              </a:rPr>
              <a:t>	</a:t>
            </a: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14</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spTree>
    <p:extLst>
      <p:ext uri="{BB962C8B-B14F-4D97-AF65-F5344CB8AC3E}">
        <p14:creationId xmlns:p14="http://schemas.microsoft.com/office/powerpoint/2010/main" val="1981865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15</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757838" y="626814"/>
            <a:ext cx="909637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da-DK" sz="3600" b="1" dirty="0">
                <a:cs typeface="Calibri"/>
              </a:rPr>
              <a:t>Blok 2: Diagnostik</a:t>
            </a:r>
          </a:p>
          <a:p>
            <a:pPr marL="457200" lvl="1" indent="0">
              <a:buNone/>
            </a:pPr>
            <a:endParaRPr lang="da-DK" sz="2000" b="1" dirty="0">
              <a:cs typeface="Calibri"/>
            </a:endParaRPr>
          </a:p>
          <a:p>
            <a:pPr marL="457200" lvl="1" indent="0">
              <a:buNone/>
            </a:pPr>
            <a:r>
              <a:rPr lang="da-DK" sz="2000" b="1" dirty="0">
                <a:cs typeface="Calibri"/>
              </a:rPr>
              <a:t>Målepunkt 2: Antal </a:t>
            </a:r>
            <a:r>
              <a:rPr lang="da-DK" sz="2000" b="1" dirty="0" err="1">
                <a:cs typeface="Calibri"/>
              </a:rPr>
              <a:t>stix</a:t>
            </a:r>
            <a:r>
              <a:rPr lang="da-DK" sz="2000" b="1" dirty="0">
                <a:cs typeface="Calibri"/>
              </a:rPr>
              <a:t> undersøgelser pr. 1.000 kvinder over 18.</a:t>
            </a:r>
          </a:p>
          <a:p>
            <a:pPr marL="457200" lvl="1" indent="0">
              <a:buNone/>
            </a:pPr>
            <a:r>
              <a:rPr lang="da-DK" sz="2000" b="1" dirty="0">
                <a:cs typeface="Calibri"/>
              </a:rPr>
              <a:t>Målepunkt 3: Antal fasekontrast </a:t>
            </a:r>
            <a:r>
              <a:rPr lang="da-DK" sz="2000" b="1" dirty="0" err="1">
                <a:cs typeface="Calibri"/>
              </a:rPr>
              <a:t>urinmikroskopier</a:t>
            </a:r>
            <a:r>
              <a:rPr lang="da-DK" sz="2000" b="1" dirty="0">
                <a:cs typeface="Calibri"/>
              </a:rPr>
              <a:t> pr. 1.000 kvinder over 18.</a:t>
            </a:r>
          </a:p>
          <a:p>
            <a:pPr marL="457200" lvl="1" indent="0">
              <a:buNone/>
            </a:pPr>
            <a:r>
              <a:rPr lang="da-DK" sz="2000" b="1" dirty="0">
                <a:cs typeface="Calibri"/>
              </a:rPr>
              <a:t>Målepunkt 4: Antal </a:t>
            </a:r>
            <a:r>
              <a:rPr lang="da-DK" sz="2000" b="1" dirty="0" err="1">
                <a:cs typeface="Calibri"/>
              </a:rPr>
              <a:t>urindyrkninger</a:t>
            </a:r>
            <a:r>
              <a:rPr lang="da-DK" sz="2000" b="1" dirty="0">
                <a:cs typeface="Calibri"/>
              </a:rPr>
              <a:t> i eget laboratorium pr. 1.000 kvinder over 18.</a:t>
            </a:r>
          </a:p>
          <a:p>
            <a:pPr marL="457200" lvl="1" indent="0">
              <a:buNone/>
            </a:pPr>
            <a:endParaRPr lang="da-DK" sz="2000" b="1" dirty="0">
              <a:cs typeface="Calibri"/>
            </a:endParaRPr>
          </a:p>
          <a:p>
            <a:pPr marL="457200" lvl="1" indent="0">
              <a:buNone/>
            </a:pPr>
            <a:endParaRPr lang="da-DK" sz="2000" b="1" dirty="0">
              <a:solidFill>
                <a:schemeClr val="bg1"/>
              </a:solidFill>
              <a:cs typeface="Calibri"/>
            </a:endParaRPr>
          </a:p>
          <a:p>
            <a:pPr marL="0" indent="0">
              <a:buNone/>
            </a:pPr>
            <a:r>
              <a:rPr lang="da-DK" sz="2400" b="1" dirty="0">
                <a:cs typeface="Calibri"/>
              </a:rPr>
              <a:t>Samlet tid: 35 min. herunder</a:t>
            </a:r>
          </a:p>
          <a:p>
            <a:pPr marL="0" indent="0">
              <a:buNone/>
            </a:pPr>
            <a:r>
              <a:rPr lang="da-DK" sz="2000" b="1" dirty="0">
                <a:cs typeface="Calibri"/>
              </a:rPr>
              <a:t>Samtale med sidemanden 15 min.</a:t>
            </a:r>
          </a:p>
          <a:p>
            <a:pPr marL="0" indent="0">
              <a:buNone/>
            </a:pPr>
            <a:endParaRPr lang="da-DK" sz="3600" b="1" dirty="0">
              <a:cs typeface="Calibri"/>
            </a:endParaRPr>
          </a:p>
          <a:p>
            <a:pPr marL="0" indent="0">
              <a:buNone/>
            </a:pPr>
            <a:r>
              <a:rPr lang="da-DK" sz="2000" b="1" dirty="0">
                <a:cs typeface="Calibri"/>
              </a:rPr>
              <a:t>Her skal I </a:t>
            </a:r>
            <a:r>
              <a:rPr lang="da-DK" sz="2000" b="1" u="sng" dirty="0">
                <a:cs typeface="Calibri"/>
              </a:rPr>
              <a:t>ikke</a:t>
            </a:r>
            <a:r>
              <a:rPr lang="da-DK" sz="2000" b="1" dirty="0">
                <a:cs typeface="Calibri"/>
              </a:rPr>
              <a:t> sidde sammen med kolleger fra egen praksis</a:t>
            </a:r>
          </a:p>
        </p:txBody>
      </p:sp>
    </p:spTree>
    <p:extLst>
      <p:ext uri="{BB962C8B-B14F-4D97-AF65-F5344CB8AC3E}">
        <p14:creationId xmlns:p14="http://schemas.microsoft.com/office/powerpoint/2010/main" val="393674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A690F-5881-43D4-9FD7-D941A8E629CB}"/>
              </a:ext>
            </a:extLst>
          </p:cNvPr>
          <p:cNvSpPr>
            <a:spLocks noGrp="1"/>
          </p:cNvSpPr>
          <p:nvPr>
            <p:ph type="title"/>
          </p:nvPr>
        </p:nvSpPr>
        <p:spPr>
          <a:xfrm>
            <a:off x="368062" y="95003"/>
            <a:ext cx="11591926" cy="922017"/>
          </a:xfrm>
        </p:spPr>
        <p:txBody>
          <a:bodyPr>
            <a:noAutofit/>
          </a:bodyPr>
          <a:lstStyle/>
          <a:p>
            <a:r>
              <a:rPr lang="da-DK" sz="3200" b="1" dirty="0">
                <a:solidFill>
                  <a:srgbClr val="297A77"/>
                </a:solidFill>
                <a:latin typeface="+mn-lt"/>
              </a:rPr>
              <a:t>Målepunkt 2: Antal </a:t>
            </a:r>
            <a:r>
              <a:rPr lang="da-DK" sz="3200" b="1" dirty="0" err="1">
                <a:solidFill>
                  <a:srgbClr val="297A77"/>
                </a:solidFill>
                <a:latin typeface="+mn-lt"/>
              </a:rPr>
              <a:t>stix</a:t>
            </a:r>
            <a:r>
              <a:rPr lang="da-DK" sz="3200" b="1" dirty="0">
                <a:solidFill>
                  <a:srgbClr val="297A77"/>
                </a:solidFill>
                <a:latin typeface="+mn-lt"/>
              </a:rPr>
              <a:t> undersøgelser (ydelse:7101) </a:t>
            </a:r>
            <a:br>
              <a:rPr lang="da-DK" sz="3200" b="1" dirty="0">
                <a:solidFill>
                  <a:srgbClr val="297A77"/>
                </a:solidFill>
                <a:latin typeface="+mn-lt"/>
              </a:rPr>
            </a:br>
            <a:r>
              <a:rPr lang="da-DK" sz="2000" b="1" dirty="0">
                <a:solidFill>
                  <a:srgbClr val="297A77"/>
                </a:solidFill>
                <a:latin typeface="+mn-lt"/>
              </a:rPr>
              <a:t>Ydelse pr. 1000 sikrede, kvinder 18+ år.</a:t>
            </a:r>
            <a:endParaRPr lang="da-DK" sz="3200" b="1" dirty="0">
              <a:solidFill>
                <a:srgbClr val="297A77"/>
              </a:solidFill>
              <a:latin typeface="+mn-lt"/>
            </a:endParaRPr>
          </a:p>
        </p:txBody>
      </p:sp>
      <p:graphicFrame>
        <p:nvGraphicFramePr>
          <p:cNvPr id="3" name="Diagram 2">
            <a:extLst>
              <a:ext uri="{FF2B5EF4-FFF2-40B4-BE49-F238E27FC236}">
                <a16:creationId xmlns:a16="http://schemas.microsoft.com/office/drawing/2014/main" id="{0197064A-FC40-436E-8771-CD8A432124EE}"/>
              </a:ext>
            </a:extLst>
          </p:cNvPr>
          <p:cNvGraphicFramePr>
            <a:graphicFrameLocks/>
          </p:cNvGraphicFramePr>
          <p:nvPr>
            <p:extLst>
              <p:ext uri="{D42A27DB-BD31-4B8C-83A1-F6EECF244321}">
                <p14:modId xmlns:p14="http://schemas.microsoft.com/office/powerpoint/2010/main" val="3703598637"/>
              </p:ext>
            </p:extLst>
          </p:nvPr>
        </p:nvGraphicFramePr>
        <p:xfrm>
          <a:off x="624114" y="1110343"/>
          <a:ext cx="10617200" cy="52178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206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A690F-5881-43D4-9FD7-D941A8E629CB}"/>
              </a:ext>
            </a:extLst>
          </p:cNvPr>
          <p:cNvSpPr>
            <a:spLocks noGrp="1"/>
          </p:cNvSpPr>
          <p:nvPr>
            <p:ph type="title"/>
          </p:nvPr>
        </p:nvSpPr>
        <p:spPr>
          <a:xfrm>
            <a:off x="177422" y="921224"/>
            <a:ext cx="11866728" cy="436728"/>
          </a:xfrm>
        </p:spPr>
        <p:txBody>
          <a:bodyPr>
            <a:noAutofit/>
          </a:bodyPr>
          <a:lstStyle/>
          <a:p>
            <a:r>
              <a:rPr lang="da-DK" sz="3200" b="1">
                <a:solidFill>
                  <a:srgbClr val="297A77"/>
                </a:solidFill>
                <a:latin typeface="+mn-lt"/>
              </a:rPr>
              <a:t>Målepunkt 3: Antal fasekontrast </a:t>
            </a:r>
            <a:r>
              <a:rPr lang="da-DK" sz="3200" b="1" err="1">
                <a:solidFill>
                  <a:srgbClr val="297A77"/>
                </a:solidFill>
                <a:latin typeface="+mn-lt"/>
              </a:rPr>
              <a:t>urinmikroskopier</a:t>
            </a:r>
            <a:r>
              <a:rPr lang="da-DK" sz="3200" b="1">
                <a:solidFill>
                  <a:srgbClr val="297A77"/>
                </a:solidFill>
                <a:latin typeface="+mn-lt"/>
              </a:rPr>
              <a:t> (ydelse: 7122) </a:t>
            </a:r>
            <a:br>
              <a:rPr lang="da-DK" sz="3200" b="1">
                <a:solidFill>
                  <a:srgbClr val="297A77"/>
                </a:solidFill>
                <a:latin typeface="+mn-lt"/>
              </a:rPr>
            </a:br>
            <a:r>
              <a:rPr lang="da-DK" sz="2000" b="1">
                <a:solidFill>
                  <a:srgbClr val="297A77"/>
                </a:solidFill>
                <a:latin typeface="+mn-lt"/>
              </a:rPr>
              <a:t>Ydelse pr. 1000 sikrede, kvinder 18+ år.</a:t>
            </a:r>
            <a:br>
              <a:rPr lang="da-DK" sz="3200" b="1">
                <a:solidFill>
                  <a:srgbClr val="297A77"/>
                </a:solidFill>
                <a:latin typeface="+mn-lt"/>
              </a:rPr>
            </a:br>
            <a:br>
              <a:rPr lang="da-DK" sz="3200" b="1">
                <a:solidFill>
                  <a:srgbClr val="297A77"/>
                </a:solidFill>
                <a:latin typeface="+mn-lt"/>
              </a:rPr>
            </a:br>
            <a:endParaRPr lang="da-DK" sz="3200" b="1">
              <a:solidFill>
                <a:srgbClr val="297A77"/>
              </a:solidFill>
              <a:latin typeface="+mn-lt"/>
            </a:endParaRPr>
          </a:p>
        </p:txBody>
      </p:sp>
      <p:graphicFrame>
        <p:nvGraphicFramePr>
          <p:cNvPr id="3" name="Diagram 2">
            <a:extLst>
              <a:ext uri="{FF2B5EF4-FFF2-40B4-BE49-F238E27FC236}">
                <a16:creationId xmlns:a16="http://schemas.microsoft.com/office/drawing/2014/main" id="{30FAAEBC-2E31-4205-9D6F-C880F4D22B35}"/>
              </a:ext>
            </a:extLst>
          </p:cNvPr>
          <p:cNvGraphicFramePr>
            <a:graphicFrameLocks/>
          </p:cNvGraphicFramePr>
          <p:nvPr>
            <p:extLst>
              <p:ext uri="{D42A27DB-BD31-4B8C-83A1-F6EECF244321}">
                <p14:modId xmlns:p14="http://schemas.microsoft.com/office/powerpoint/2010/main" val="906331180"/>
              </p:ext>
            </p:extLst>
          </p:nvPr>
        </p:nvGraphicFramePr>
        <p:xfrm>
          <a:off x="870857" y="1248229"/>
          <a:ext cx="10130972" cy="49493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5091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A690F-5881-43D4-9FD7-D941A8E629CB}"/>
              </a:ext>
            </a:extLst>
          </p:cNvPr>
          <p:cNvSpPr>
            <a:spLocks noGrp="1"/>
          </p:cNvSpPr>
          <p:nvPr>
            <p:ph type="title"/>
          </p:nvPr>
        </p:nvSpPr>
        <p:spPr>
          <a:xfrm>
            <a:off x="207379" y="384131"/>
            <a:ext cx="11794330" cy="732155"/>
          </a:xfrm>
        </p:spPr>
        <p:txBody>
          <a:bodyPr>
            <a:noAutofit/>
          </a:bodyPr>
          <a:lstStyle/>
          <a:p>
            <a:r>
              <a:rPr lang="da-DK" sz="3200" b="1">
                <a:solidFill>
                  <a:srgbClr val="297A77"/>
                </a:solidFill>
                <a:latin typeface="+mn-lt"/>
              </a:rPr>
              <a:t>Målepunkt 4: Antal </a:t>
            </a:r>
            <a:r>
              <a:rPr lang="da-DK" sz="3200" b="1" err="1">
                <a:solidFill>
                  <a:srgbClr val="297A77"/>
                </a:solidFill>
                <a:latin typeface="+mn-lt"/>
              </a:rPr>
              <a:t>urindyrkninger</a:t>
            </a:r>
            <a:r>
              <a:rPr lang="da-DK" sz="3200" b="1">
                <a:solidFill>
                  <a:srgbClr val="297A77"/>
                </a:solidFill>
                <a:latin typeface="+mn-lt"/>
              </a:rPr>
              <a:t> i eget laboratorium (ydelse 7189)</a:t>
            </a:r>
            <a:br>
              <a:rPr lang="da-DK" sz="3200" b="1">
                <a:solidFill>
                  <a:srgbClr val="297A77"/>
                </a:solidFill>
                <a:latin typeface="+mn-lt"/>
              </a:rPr>
            </a:br>
            <a:r>
              <a:rPr lang="da-DK" sz="2000" b="1">
                <a:solidFill>
                  <a:srgbClr val="297A77"/>
                </a:solidFill>
                <a:latin typeface="+mn-lt"/>
              </a:rPr>
              <a:t>Ydelse pr. 1000 sikrede, kvinder 18+ år.</a:t>
            </a:r>
            <a:br>
              <a:rPr lang="da-DK" sz="3200" b="1">
                <a:solidFill>
                  <a:srgbClr val="297A77"/>
                </a:solidFill>
                <a:latin typeface="+mn-lt"/>
              </a:rPr>
            </a:br>
            <a:endParaRPr lang="da-DK" sz="3200" b="1">
              <a:solidFill>
                <a:srgbClr val="297A77"/>
              </a:solidFill>
              <a:latin typeface="+mn-lt"/>
            </a:endParaRPr>
          </a:p>
        </p:txBody>
      </p:sp>
      <p:graphicFrame>
        <p:nvGraphicFramePr>
          <p:cNvPr id="3" name="Diagram 2">
            <a:extLst>
              <a:ext uri="{FF2B5EF4-FFF2-40B4-BE49-F238E27FC236}">
                <a16:creationId xmlns:a16="http://schemas.microsoft.com/office/drawing/2014/main" id="{95749AE3-6C5A-4929-A54C-A97A837C252E}"/>
              </a:ext>
            </a:extLst>
          </p:cNvPr>
          <p:cNvGraphicFramePr>
            <a:graphicFrameLocks/>
          </p:cNvGraphicFramePr>
          <p:nvPr>
            <p:extLst>
              <p:ext uri="{D42A27DB-BD31-4B8C-83A1-F6EECF244321}">
                <p14:modId xmlns:p14="http://schemas.microsoft.com/office/powerpoint/2010/main" val="2221827807"/>
              </p:ext>
            </p:extLst>
          </p:nvPr>
        </p:nvGraphicFramePr>
        <p:xfrm>
          <a:off x="464344" y="1116287"/>
          <a:ext cx="10960973" cy="5136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8926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73363" y="430590"/>
            <a:ext cx="10829917" cy="638501"/>
          </a:xfrm>
        </p:spPr>
        <p:txBody>
          <a:bodyPr>
            <a:normAutofit fontScale="90000"/>
          </a:bodyPr>
          <a:lstStyle/>
          <a:p>
            <a:br>
              <a:rPr lang="da-DK" sz="4000" b="1">
                <a:solidFill>
                  <a:srgbClr val="297A77"/>
                </a:solidFill>
                <a:latin typeface="+mn-lt"/>
              </a:rPr>
            </a:br>
            <a:r>
              <a:rPr lang="da-DK" sz="3100" b="1">
                <a:solidFill>
                  <a:srgbClr val="297A77"/>
                </a:solidFill>
                <a:latin typeface="+mn-lt"/>
              </a:rPr>
              <a:t>Spørgsmål til målepunkt 2 – 4: Klyngens brug af diagnostiske ydelser</a:t>
            </a:r>
            <a:br>
              <a:rPr lang="da-DK" sz="4000" b="1">
                <a:solidFill>
                  <a:srgbClr val="297A77"/>
                </a:solidFill>
                <a:latin typeface="+mn-lt"/>
              </a:rPr>
            </a:br>
            <a:endParaRPr lang="da-DK" sz="4000" b="1">
              <a:solidFill>
                <a:srgbClr val="297A77"/>
              </a:solidFill>
              <a:latin typeface="+mn-lt"/>
            </a:endParaRPr>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EBA7224-83ED-4ECA-BBD4-6560BED8437A}"/>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19</a:t>
            </a:fld>
            <a:endParaRPr lang="da-DK" altLang="en-US">
              <a:solidFill>
                <a:schemeClr val="bg1"/>
              </a:solidFill>
            </a:endParaRPr>
          </a:p>
        </p:txBody>
      </p:sp>
      <p:sp>
        <p:nvSpPr>
          <p:cNvPr id="11" name="Pladsholder til indhold 4">
            <a:extLst>
              <a:ext uri="{FF2B5EF4-FFF2-40B4-BE49-F238E27FC236}">
                <a16:creationId xmlns:a16="http://schemas.microsoft.com/office/drawing/2014/main" id="{D05AC2D8-5535-4CEB-9273-D93525A3768B}"/>
              </a:ext>
            </a:extLst>
          </p:cNvPr>
          <p:cNvSpPr>
            <a:spLocks noGrp="1"/>
          </p:cNvSpPr>
          <p:nvPr>
            <p:ph idx="1"/>
          </p:nvPr>
        </p:nvSpPr>
        <p:spPr>
          <a:xfrm>
            <a:off x="322356" y="1069091"/>
            <a:ext cx="9112634" cy="4095910"/>
          </a:xfrm>
        </p:spPr>
        <p:txBody>
          <a:bodyPr>
            <a:normAutofit/>
          </a:bodyPr>
          <a:lstStyle/>
          <a:p>
            <a:pPr marL="0" indent="0">
              <a:buNone/>
            </a:pPr>
            <a:endParaRPr lang="da-DK" sz="2400" b="1">
              <a:solidFill>
                <a:srgbClr val="297A77"/>
              </a:solidFill>
              <a:ea typeface="+mj-ea"/>
              <a:cs typeface="+mj-cs"/>
            </a:endParaRPr>
          </a:p>
          <a:p>
            <a:pPr marL="0" indent="0">
              <a:buNone/>
            </a:pPr>
            <a:endParaRPr lang="da-DK" sz="2400" b="1">
              <a:solidFill>
                <a:srgbClr val="297A77"/>
              </a:solidFill>
              <a:ea typeface="+mj-ea"/>
              <a:cs typeface="+mj-cs"/>
            </a:endParaRPr>
          </a:p>
          <a:p>
            <a:pPr marL="0" indent="0">
              <a:buNone/>
            </a:pPr>
            <a:r>
              <a:rPr lang="da-DK" sz="2400" b="1">
                <a:solidFill>
                  <a:srgbClr val="297A77"/>
                </a:solidFill>
                <a:ea typeface="+mj-ea"/>
                <a:cs typeface="+mj-cs"/>
              </a:rPr>
              <a:t>Tal sammen to og to (10 minutter)</a:t>
            </a:r>
          </a:p>
          <a:p>
            <a:r>
              <a:rPr lang="da-DK" sz="2400"/>
              <a:t>Hvordan håndterer I patienter (eller budbringer), der lige kommer forbi med en urin til undersøgelse?</a:t>
            </a:r>
          </a:p>
          <a:p>
            <a:r>
              <a:rPr lang="da-DK" sz="2400"/>
              <a:t>Hvordan indgår </a:t>
            </a:r>
            <a:r>
              <a:rPr lang="da-DK" sz="2400" err="1"/>
              <a:t>stix</a:t>
            </a:r>
            <a:r>
              <a:rPr lang="da-DK" sz="2400"/>
              <a:t>, mikroskopi og D+R i undersøgelsesprogrammet?  </a:t>
            </a:r>
          </a:p>
          <a:p>
            <a:r>
              <a:rPr lang="da-DK" sz="2400"/>
              <a:t>Hvilke kriterier har i din praksis for at stille diagnosen UVI?</a:t>
            </a:r>
          </a:p>
          <a:p>
            <a:r>
              <a:rPr lang="da-DK" sz="2400"/>
              <a:t>Hvilken rolle har personale og læge i diagnostik?</a:t>
            </a:r>
          </a:p>
          <a:p>
            <a:endParaRPr lang="da-DK"/>
          </a:p>
          <a:p>
            <a:endParaRPr lang="da-DK"/>
          </a:p>
          <a:p>
            <a:endParaRPr lang="da-DK"/>
          </a:p>
        </p:txBody>
      </p:sp>
      <p:grpSp>
        <p:nvGrpSpPr>
          <p:cNvPr id="12" name="Gruppe 11">
            <a:extLst>
              <a:ext uri="{FF2B5EF4-FFF2-40B4-BE49-F238E27FC236}">
                <a16:creationId xmlns:a16="http://schemas.microsoft.com/office/drawing/2014/main" id="{91BCBE94-1BA6-4324-B784-5B6F7475EA8A}"/>
              </a:ext>
            </a:extLst>
          </p:cNvPr>
          <p:cNvGrpSpPr/>
          <p:nvPr/>
        </p:nvGrpSpPr>
        <p:grpSpPr>
          <a:xfrm>
            <a:off x="528060" y="5604670"/>
            <a:ext cx="4561575" cy="1041248"/>
            <a:chOff x="740775" y="5184942"/>
            <a:chExt cx="4561575" cy="1041248"/>
          </a:xfrm>
        </p:grpSpPr>
        <p:sp>
          <p:nvSpPr>
            <p:cNvPr id="13" name="Tekstfelt 20">
              <a:extLst>
                <a:ext uri="{FF2B5EF4-FFF2-40B4-BE49-F238E27FC236}">
                  <a16:creationId xmlns:a16="http://schemas.microsoft.com/office/drawing/2014/main" id="{775F39C8-5298-4172-931F-C51FBB785736}"/>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4" name="Ellipse 13">
              <a:extLst>
                <a:ext uri="{FF2B5EF4-FFF2-40B4-BE49-F238E27FC236}">
                  <a16:creationId xmlns:a16="http://schemas.microsoft.com/office/drawing/2014/main" id="{D8B3B7FD-30B4-474F-B761-80991F691D99}"/>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5" name="Billede 14" descr="Et billede, der indeholder papirclips&#10;&#10;Automatisk genereret beskrivelse">
              <a:extLst>
                <a:ext uri="{FF2B5EF4-FFF2-40B4-BE49-F238E27FC236}">
                  <a16:creationId xmlns:a16="http://schemas.microsoft.com/office/drawing/2014/main" id="{153E503A-CD29-4BD0-B29F-3214044FBD34}"/>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1937542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6" y="365125"/>
            <a:ext cx="10633364" cy="1325563"/>
          </a:xfrm>
        </p:spPr>
        <p:txBody>
          <a:bodyPr>
            <a:normAutofit/>
          </a:bodyPr>
          <a:lstStyle/>
          <a:p>
            <a:r>
              <a:rPr lang="da-DK" b="1">
                <a:solidFill>
                  <a:srgbClr val="297A77"/>
                </a:solidFill>
                <a:latin typeface="+mn-lt"/>
              </a:rPr>
              <a:t>Formål med dagens møde</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2026" y="1468877"/>
            <a:ext cx="8802599" cy="5023998"/>
          </a:xfrm>
        </p:spPr>
        <p:txBody>
          <a:bodyPr>
            <a:normAutofit/>
          </a:bodyPr>
          <a:lstStyle/>
          <a:p>
            <a:r>
              <a:rPr lang="da-DK" sz="2800"/>
              <a:t>Få tal for antibiotikaforbruget i klyngen og i egen praksis</a:t>
            </a:r>
          </a:p>
          <a:p>
            <a:r>
              <a:rPr lang="da-DK" sz="2800"/>
              <a:t>Diskutere hvordan vi diagnosticerer og behandler urinvejsinfektioner</a:t>
            </a:r>
          </a:p>
          <a:p>
            <a:r>
              <a:rPr lang="da-DK" sz="2800"/>
              <a:t>Overveje om vi vil lave om på noget – og hvordan det evt. kan ske</a:t>
            </a:r>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a:t>
            </a:fld>
            <a:endParaRPr lang="da-DK" altLang="en-US">
              <a:solidFill>
                <a:schemeClr val="bg1"/>
              </a:solidFill>
            </a:endParaRPr>
          </a:p>
        </p:txBody>
      </p:sp>
    </p:spTree>
    <p:extLst>
      <p:ext uri="{BB962C8B-B14F-4D97-AF65-F5344CB8AC3E}">
        <p14:creationId xmlns:p14="http://schemas.microsoft.com/office/powerpoint/2010/main" val="15275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3883" y="365125"/>
            <a:ext cx="10829917" cy="638501"/>
          </a:xfrm>
        </p:spPr>
        <p:txBody>
          <a:bodyPr>
            <a:normAutofit fontScale="90000"/>
          </a:bodyPr>
          <a:lstStyle/>
          <a:p>
            <a:r>
              <a:rPr lang="da-DK" b="1">
                <a:solidFill>
                  <a:srgbClr val="297A77"/>
                </a:solidFill>
                <a:latin typeface="+mn-lt"/>
              </a:rPr>
              <a:t>Gennemgang i plenum (10 min.)</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23883" y="1187865"/>
            <a:ext cx="9396731" cy="5305010"/>
          </a:xfrm>
        </p:spPr>
        <p:txBody>
          <a:bodyPr vert="horz" lIns="91440" tIns="45720" rIns="91440" bIns="45720" rtlCol="0" anchor="t">
            <a:normAutofit/>
          </a:bodyPr>
          <a:lstStyle/>
          <a:p>
            <a:r>
              <a:rPr lang="da-DK" sz="3200"/>
              <a:t>Hvilke gode ideer er der kommet frem i forhold til justeringer af jeres praksis’ standard undersøgelsesprogram?</a:t>
            </a:r>
          </a:p>
          <a:p>
            <a:pPr marL="0" indent="0" fontAlgn="base">
              <a:buNone/>
            </a:pPr>
            <a:endParaRPr lang="en-US" sz="3100">
              <a:solidFill>
                <a:srgbClr val="297A77"/>
              </a:solidFill>
            </a:endParaRPr>
          </a:p>
          <a:p>
            <a:pPr marL="0" indent="0" fontAlgn="base">
              <a:buNone/>
            </a:pPr>
            <a:endParaRPr lang="en-US" sz="2800"/>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EBA7224-83ED-4ECA-BBD4-6560BED8437A}"/>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20</a:t>
            </a:fld>
            <a:endParaRPr lang="da-DK" altLang="en-US">
              <a:solidFill>
                <a:schemeClr val="bg1"/>
              </a:solidFill>
            </a:endParaRPr>
          </a:p>
        </p:txBody>
      </p:sp>
    </p:spTree>
    <p:extLst>
      <p:ext uri="{BB962C8B-B14F-4D97-AF65-F5344CB8AC3E}">
        <p14:creationId xmlns:p14="http://schemas.microsoft.com/office/powerpoint/2010/main" val="3887643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270536"/>
            <a:ext cx="9129149" cy="1325563"/>
          </a:xfrm>
        </p:spPr>
        <p:txBody>
          <a:bodyPr>
            <a:normAutofit/>
          </a:bodyPr>
          <a:lstStyle/>
          <a:p>
            <a:r>
              <a:rPr lang="da-DK" b="1">
                <a:solidFill>
                  <a:srgbClr val="297A77"/>
                </a:solidFill>
                <a:latin typeface="+mn-lt"/>
              </a:rPr>
              <a:t>Notér i mødenoter (5 min.)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7471" y="1546210"/>
            <a:ext cx="9864948" cy="4679980"/>
          </a:xfrm>
        </p:spPr>
        <p:txBody>
          <a:bodyPr>
            <a:normAutofit/>
          </a:bodyPr>
          <a:lstStyle/>
          <a:p>
            <a:pPr>
              <a:buClr>
                <a:srgbClr val="297A77"/>
              </a:buClr>
              <a:buSzPct val="105000"/>
            </a:pPr>
            <a:r>
              <a:rPr lang="da-DK" sz="3200"/>
              <a:t>Stille refleksion og notér de vigtigste pointer i mødenoter.</a:t>
            </a:r>
            <a:endParaRPr lang="da-DK" sz="4400"/>
          </a:p>
          <a:p>
            <a:pPr marL="0" indent="0">
              <a:lnSpc>
                <a:spcPct val="100000"/>
              </a:lnSpc>
              <a:buNone/>
            </a:pPr>
            <a:r>
              <a:rPr lang="da-DK" b="1">
                <a:solidFill>
                  <a:srgbClr val="297A77"/>
                </a:solidFill>
                <a:ea typeface="+mj-ea"/>
                <a:cs typeface="+mj-cs"/>
              </a:rPr>
              <a:t>           </a:t>
            </a:r>
            <a:endParaRPr lang="da-DK" sz="5100" b="1">
              <a:solidFill>
                <a:srgbClr val="297A77"/>
              </a:solidFill>
              <a:ea typeface="+mj-ea"/>
              <a:cs typeface="+mj-cs"/>
            </a:endParaRPr>
          </a:p>
          <a:p>
            <a:pPr marL="0" indent="0">
              <a:lnSpc>
                <a:spcPct val="100000"/>
              </a:lnSpc>
              <a:buNone/>
            </a:pPr>
            <a:r>
              <a:rPr lang="da-DK" sz="3900" b="1">
                <a:solidFill>
                  <a:srgbClr val="297A77"/>
                </a:solidFill>
                <a:ea typeface="+mj-ea"/>
                <a:cs typeface="+mj-cs"/>
              </a:rPr>
              <a:t>	</a:t>
            </a: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21</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spTree>
    <p:extLst>
      <p:ext uri="{BB962C8B-B14F-4D97-AF65-F5344CB8AC3E}">
        <p14:creationId xmlns:p14="http://schemas.microsoft.com/office/powerpoint/2010/main" val="2930851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Pause (10 min.)</a:t>
            </a:r>
          </a:p>
        </p:txBody>
      </p:sp>
      <p:sp>
        <p:nvSpPr>
          <p:cNvPr id="6" name="Tekstfelt 5">
            <a:extLst>
              <a:ext uri="{FF2B5EF4-FFF2-40B4-BE49-F238E27FC236}">
                <a16:creationId xmlns:a16="http://schemas.microsoft.com/office/drawing/2014/main" id="{9897DB61-AA76-41D2-919A-7BE586141DF6}"/>
              </a:ext>
            </a:extLst>
          </p:cNvPr>
          <p:cNvSpPr txBox="1"/>
          <p:nvPr/>
        </p:nvSpPr>
        <p:spPr>
          <a:xfrm>
            <a:off x="3086100" y="4178915"/>
            <a:ext cx="6156960" cy="923330"/>
          </a:xfrm>
          <a:prstGeom prst="rect">
            <a:avLst/>
          </a:prstGeom>
          <a:noFill/>
        </p:spPr>
        <p:txBody>
          <a:bodyPr wrap="square">
            <a:spAutoFit/>
          </a:bodyPr>
          <a:lstStyle/>
          <a:p>
            <a:pPr algn="ctr"/>
            <a:endParaRPr lang="da-DK" b="1">
              <a:solidFill>
                <a:schemeClr val="bg1"/>
              </a:solidFill>
              <a:latin typeface="+mn-lt"/>
              <a:cs typeface="Calibri"/>
            </a:endParaRPr>
          </a:p>
          <a:p>
            <a:pPr algn="ctr"/>
            <a:r>
              <a:rPr lang="da-DK" b="1">
                <a:solidFill>
                  <a:schemeClr val="bg1"/>
                </a:solidFill>
                <a:latin typeface="+mn-lt"/>
                <a:cs typeface="Calibri"/>
              </a:rPr>
              <a:t>EFTER PAUSEN: SÆT JER SAMMEN MED KOLLEGER FRA SAMME PRAKSIS/SOLOLÆGER SIDDER SAMMEN</a:t>
            </a:r>
          </a:p>
        </p:txBody>
      </p:sp>
    </p:spTree>
    <p:extLst>
      <p:ext uri="{BB962C8B-B14F-4D97-AF65-F5344CB8AC3E}">
        <p14:creationId xmlns:p14="http://schemas.microsoft.com/office/powerpoint/2010/main" val="213125786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endParaRPr lang="da-DK" b="1">
              <a:solidFill>
                <a:srgbClr val="297A77"/>
              </a:solidFill>
              <a:latin typeface="+mn-lt"/>
            </a:endParaRP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23</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371818" y="365124"/>
            <a:ext cx="9411580" cy="612774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buNone/>
            </a:pPr>
            <a:endParaRPr lang="da-DK" sz="3500" b="1">
              <a:cs typeface="Calibri"/>
            </a:endParaRPr>
          </a:p>
          <a:p>
            <a:pPr marL="0" indent="0">
              <a:buNone/>
            </a:pPr>
            <a:r>
              <a:rPr lang="da-DK" sz="3500" b="1">
                <a:cs typeface="Calibri"/>
              </a:rPr>
              <a:t>Blok 3: Implementering og opfølgning – med udgangspunkt i </a:t>
            </a:r>
            <a:r>
              <a:rPr lang="da-DK" sz="3500" b="1" u="sng">
                <a:cs typeface="Calibri"/>
              </a:rPr>
              <a:t>praksisdata</a:t>
            </a:r>
          </a:p>
          <a:p>
            <a:pPr marL="0" indent="0">
              <a:buNone/>
            </a:pPr>
            <a:endParaRPr lang="da-DK" sz="2400" b="1">
              <a:cs typeface="Calibri"/>
            </a:endParaRPr>
          </a:p>
          <a:p>
            <a:pPr marL="0" indent="0">
              <a:buNone/>
            </a:pPr>
            <a:r>
              <a:rPr lang="da-DK" sz="2400" b="1">
                <a:cs typeface="Calibri"/>
              </a:rPr>
              <a:t>Her skal I sidde sammen med kolleger fra egen praksis. Sololæger sidder sammen.</a:t>
            </a:r>
          </a:p>
          <a:p>
            <a:pPr marL="0" indent="0">
              <a:lnSpc>
                <a:spcPct val="90000"/>
              </a:lnSpc>
              <a:spcBef>
                <a:spcPts val="1000"/>
              </a:spcBef>
              <a:buNone/>
            </a:pPr>
            <a:endParaRPr lang="da-DK" sz="2400" b="1">
              <a:cs typeface="Calibri"/>
            </a:endParaRPr>
          </a:p>
          <a:p>
            <a:pPr marL="914400" lvl="1" indent="-457200">
              <a:buFont typeface="+mj-lt"/>
              <a:buAutoNum type="arabicPeriod"/>
            </a:pPr>
            <a:r>
              <a:rPr lang="da-DK" sz="2000" b="1">
                <a:cs typeface="Calibri"/>
              </a:rPr>
              <a:t>Introduktionsvideo om behandling af UVI</a:t>
            </a:r>
          </a:p>
          <a:p>
            <a:pPr marL="914400" lvl="1" indent="-457200">
              <a:buFont typeface="+mj-lt"/>
              <a:buAutoNum type="arabicPeriod"/>
            </a:pPr>
            <a:r>
              <a:rPr lang="da-DK" sz="2000" b="1">
                <a:cs typeface="Calibri"/>
              </a:rPr>
              <a:t>Uddelingskopier udleveres</a:t>
            </a:r>
          </a:p>
          <a:p>
            <a:pPr marL="914400" lvl="1" indent="-457200">
              <a:buFont typeface="+mj-lt"/>
              <a:buAutoNum type="arabicPeriod"/>
            </a:pPr>
            <a:r>
              <a:rPr lang="da-DK" sz="2000" b="1">
                <a:cs typeface="Calibri"/>
              </a:rPr>
              <a:t>Gruppearbejde om data opgjort for klyngens og egen praksis</a:t>
            </a:r>
          </a:p>
          <a:p>
            <a:pPr lvl="2"/>
            <a:r>
              <a:rPr lang="da-DK" sz="1600" b="1">
                <a:cs typeface="Calibri"/>
              </a:rPr>
              <a:t>Målepunkt 5: Klyngens valg af antibiotika præparat til UVI.</a:t>
            </a:r>
          </a:p>
          <a:p>
            <a:pPr marL="914400" lvl="1" indent="-457200">
              <a:buFont typeface="+mj-lt"/>
              <a:buAutoNum type="arabicPeriod"/>
            </a:pPr>
            <a:r>
              <a:rPr lang="da-DK" sz="2000" b="1">
                <a:cs typeface="Calibri"/>
              </a:rPr>
              <a:t>Grupperne udfylder plan for implementering </a:t>
            </a:r>
          </a:p>
          <a:p>
            <a:pPr marL="914400" lvl="1" indent="-457200">
              <a:buFont typeface="+mj-lt"/>
              <a:buAutoNum type="arabicPeriod"/>
            </a:pPr>
            <a:r>
              <a:rPr lang="da-DK" sz="2000" b="1">
                <a:cs typeface="Calibri"/>
              </a:rPr>
              <a:t>Plenum: Del med hinanden hvad I vil ændre </a:t>
            </a:r>
          </a:p>
          <a:p>
            <a:pPr marL="914400" lvl="1" indent="-457200">
              <a:buFont typeface="+mj-lt"/>
              <a:buAutoNum type="arabicPeriod"/>
            </a:pPr>
            <a:r>
              <a:rPr lang="da-DK" sz="2000" b="1">
                <a:cs typeface="Calibri"/>
              </a:rPr>
              <a:t>Plenum: Hvordan følger vi op? </a:t>
            </a:r>
          </a:p>
          <a:p>
            <a:pPr marL="457200" indent="-457200">
              <a:buFont typeface="+mj-lt"/>
              <a:buAutoNum type="arabicPeriod"/>
            </a:pPr>
            <a:endParaRPr lang="da-DK" sz="4200" b="1">
              <a:cs typeface="Calibri"/>
            </a:endParaRPr>
          </a:p>
          <a:p>
            <a:pPr marL="0" indent="0">
              <a:buNone/>
            </a:pPr>
            <a:r>
              <a:rPr lang="da-DK" sz="2400" b="1">
                <a:cs typeface="Calibri"/>
              </a:rPr>
              <a:t>Samlet tid: 60 min. herunder</a:t>
            </a:r>
          </a:p>
          <a:p>
            <a:pPr marL="0" indent="0">
              <a:lnSpc>
                <a:spcPct val="110000"/>
              </a:lnSpc>
              <a:buNone/>
            </a:pPr>
            <a:r>
              <a:rPr lang="da-DK" sz="2000" b="1">
                <a:cs typeface="Calibri"/>
              </a:rPr>
              <a:t>Gruppearbejde 10 + 20 min.</a:t>
            </a:r>
          </a:p>
          <a:p>
            <a:pPr marL="0" indent="0">
              <a:buNone/>
            </a:pPr>
            <a:endParaRPr lang="da-DK" sz="4000" b="1">
              <a:cs typeface="Calibri"/>
            </a:endParaRPr>
          </a:p>
        </p:txBody>
      </p:sp>
    </p:spTree>
    <p:extLst>
      <p:ext uri="{BB962C8B-B14F-4D97-AF65-F5344CB8AC3E}">
        <p14:creationId xmlns:p14="http://schemas.microsoft.com/office/powerpoint/2010/main" val="489264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98526" y="365125"/>
            <a:ext cx="9100159" cy="979971"/>
          </a:xfrm>
        </p:spPr>
        <p:txBody>
          <a:bodyPr>
            <a:normAutofit fontScale="90000"/>
          </a:bodyPr>
          <a:lstStyle/>
          <a:p>
            <a:r>
              <a:rPr lang="da-DK" sz="4900" b="1" dirty="0">
                <a:solidFill>
                  <a:srgbClr val="297A77"/>
                </a:solidFill>
                <a:latin typeface="+mn-lt"/>
              </a:rPr>
              <a:t>Video om behandling (9 min.)</a:t>
            </a:r>
            <a:br>
              <a:rPr lang="da-DK" b="1" dirty="0">
                <a:solidFill>
                  <a:srgbClr val="3C8CFA"/>
                </a:solidFill>
                <a:latin typeface="+mn-lt"/>
              </a:rPr>
            </a:br>
            <a:endParaRPr lang="da-DK" b="1" dirty="0">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24</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pic>
        <p:nvPicPr>
          <p:cNvPr id="3" name="Online Media 2" title="urinvejsinfektioner behandling">
            <a:hlinkClick r:id="" action="ppaction://media"/>
            <a:extLst>
              <a:ext uri="{FF2B5EF4-FFF2-40B4-BE49-F238E27FC236}">
                <a16:creationId xmlns:a16="http://schemas.microsoft.com/office/drawing/2014/main" id="{A5221163-79A7-CE92-25AB-6A77651DFCB5}"/>
              </a:ext>
            </a:extLst>
          </p:cNvPr>
          <p:cNvPicPr>
            <a:picLocks noRot="1" noChangeAspect="1"/>
          </p:cNvPicPr>
          <p:nvPr>
            <a:videoFile r:link="rId1"/>
          </p:nvPr>
        </p:nvPicPr>
        <p:blipFill>
          <a:blip r:embed="rId5"/>
          <a:stretch>
            <a:fillRect/>
          </a:stretch>
        </p:blipFill>
        <p:spPr>
          <a:xfrm>
            <a:off x="2359088" y="1232452"/>
            <a:ext cx="9484713" cy="5358863"/>
          </a:xfrm>
          <a:prstGeom prst="rect">
            <a:avLst/>
          </a:prstGeom>
        </p:spPr>
      </p:pic>
    </p:spTree>
    <p:extLst>
      <p:ext uri="{BB962C8B-B14F-4D97-AF65-F5344CB8AC3E}">
        <p14:creationId xmlns:p14="http://schemas.microsoft.com/office/powerpoint/2010/main" val="393372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A690F-5881-43D4-9FD7-D941A8E629CB}"/>
              </a:ext>
            </a:extLst>
          </p:cNvPr>
          <p:cNvSpPr>
            <a:spLocks noGrp="1"/>
          </p:cNvSpPr>
          <p:nvPr>
            <p:ph type="title"/>
          </p:nvPr>
        </p:nvSpPr>
        <p:spPr>
          <a:xfrm>
            <a:off x="172326" y="766563"/>
            <a:ext cx="11656817" cy="732155"/>
          </a:xfrm>
        </p:spPr>
        <p:txBody>
          <a:bodyPr>
            <a:noAutofit/>
          </a:bodyPr>
          <a:lstStyle/>
          <a:p>
            <a:pPr marR="760095">
              <a:lnSpc>
                <a:spcPct val="97000"/>
              </a:lnSpc>
              <a:spcBef>
                <a:spcPts val="1000"/>
              </a:spcBef>
              <a:defRPr/>
            </a:pPr>
            <a:r>
              <a:rPr lang="da-DK" sz="3200" b="1">
                <a:solidFill>
                  <a:srgbClr val="297A77"/>
                </a:solidFill>
                <a:latin typeface="+mn-lt"/>
              </a:rPr>
              <a:t>Målepunkt 5: Klyngens valg af præparater</a:t>
            </a:r>
            <a:br>
              <a:rPr lang="da-DK" sz="3200" b="1">
                <a:solidFill>
                  <a:srgbClr val="297A77"/>
                </a:solidFill>
                <a:latin typeface="+mn-lt"/>
              </a:rPr>
            </a:br>
            <a:r>
              <a:rPr lang="da-DK" sz="1800" b="1">
                <a:solidFill>
                  <a:srgbClr val="297A77"/>
                </a:solidFill>
                <a:latin typeface="+mn-lt"/>
              </a:rPr>
              <a:t>Antal indløste recepter pr. 1.000 sikrede, kvinder 18+ år. Fordelt på lægemiddelgruppe med indikation ”mod blærebetændelse” og ”mod urinvejsinfektion”</a:t>
            </a:r>
            <a:br>
              <a:rPr lang="da-DK" sz="4000">
                <a:latin typeface="Calibri" panose="020F0502020204030204" pitchFamily="34" charset="0"/>
              </a:rPr>
            </a:br>
            <a:br>
              <a:rPr lang="da-DK" sz="3200" b="1">
                <a:solidFill>
                  <a:srgbClr val="297A77"/>
                </a:solidFill>
                <a:latin typeface="+mn-lt"/>
              </a:rPr>
            </a:br>
            <a:endParaRPr lang="da-DK" sz="3200" b="1">
              <a:solidFill>
                <a:srgbClr val="297A77"/>
              </a:solidFill>
              <a:latin typeface="+mn-lt"/>
            </a:endParaRPr>
          </a:p>
        </p:txBody>
      </p:sp>
      <p:graphicFrame>
        <p:nvGraphicFramePr>
          <p:cNvPr id="5" name="Diagram 4">
            <a:extLst>
              <a:ext uri="{FF2B5EF4-FFF2-40B4-BE49-F238E27FC236}">
                <a16:creationId xmlns:a16="http://schemas.microsoft.com/office/drawing/2014/main" id="{873D1001-698C-431B-8091-DBA148D81135}"/>
              </a:ext>
            </a:extLst>
          </p:cNvPr>
          <p:cNvGraphicFramePr>
            <a:graphicFrameLocks/>
          </p:cNvGraphicFramePr>
          <p:nvPr>
            <p:extLst>
              <p:ext uri="{D42A27DB-BD31-4B8C-83A1-F6EECF244321}">
                <p14:modId xmlns:p14="http://schemas.microsoft.com/office/powerpoint/2010/main" val="2553108396"/>
              </p:ext>
            </p:extLst>
          </p:nvPr>
        </p:nvGraphicFramePr>
        <p:xfrm>
          <a:off x="457200" y="1415143"/>
          <a:ext cx="10164871" cy="4837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4858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48934" y="549364"/>
            <a:ext cx="10829917" cy="638501"/>
          </a:xfrm>
        </p:spPr>
        <p:txBody>
          <a:bodyPr>
            <a:normAutofit/>
          </a:bodyPr>
          <a:lstStyle/>
          <a:p>
            <a:r>
              <a:rPr lang="da-DK" sz="3600" b="1">
                <a:solidFill>
                  <a:srgbClr val="297A77"/>
                </a:solidFill>
                <a:latin typeface="+mn-lt"/>
              </a:rPr>
              <a:t>Spørgsmål til praksisdata</a:t>
            </a:r>
            <a:endParaRPr lang="da-DK" sz="2700" b="1">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4146" y="1329561"/>
            <a:ext cx="9278121" cy="4198750"/>
          </a:xfrm>
        </p:spPr>
        <p:txBody>
          <a:bodyPr vert="horz" lIns="91440" tIns="45720" rIns="91440" bIns="45720" rtlCol="0" anchor="t">
            <a:normAutofit/>
          </a:bodyPr>
          <a:lstStyle/>
          <a:p>
            <a:pPr marL="0" indent="0">
              <a:buNone/>
            </a:pPr>
            <a:endParaRPr lang="da-DK" sz="2400" b="1">
              <a:solidFill>
                <a:srgbClr val="297A77"/>
              </a:solidFill>
              <a:ea typeface="+mj-ea"/>
              <a:cs typeface="+mj-cs"/>
            </a:endParaRPr>
          </a:p>
          <a:p>
            <a:pPr marL="0" indent="0">
              <a:buNone/>
            </a:pPr>
            <a:r>
              <a:rPr lang="da-DK" sz="3100" b="1">
                <a:solidFill>
                  <a:srgbClr val="297A77"/>
                </a:solidFill>
                <a:ea typeface="+mj-ea"/>
                <a:cs typeface="+mj-cs"/>
              </a:rPr>
              <a:t>Drøft i grupper 10 min.</a:t>
            </a:r>
          </a:p>
          <a:p>
            <a:r>
              <a:rPr lang="en-US" sz="2400" err="1"/>
              <a:t>Hvornår</a:t>
            </a:r>
            <a:r>
              <a:rPr lang="en-US" sz="2400"/>
              <a:t> </a:t>
            </a:r>
            <a:r>
              <a:rPr lang="en-US" sz="2400" err="1"/>
              <a:t>oplever</a:t>
            </a:r>
            <a:r>
              <a:rPr lang="en-US" sz="2400"/>
              <a:t> du at det er </a:t>
            </a:r>
            <a:r>
              <a:rPr lang="en-US" sz="2400" err="1"/>
              <a:t>nødvendigt</a:t>
            </a:r>
            <a:r>
              <a:rPr lang="en-US" sz="2400"/>
              <a:t> at </a:t>
            </a:r>
            <a:r>
              <a:rPr lang="en-US" sz="2400" err="1"/>
              <a:t>ordinere</a:t>
            </a:r>
            <a:r>
              <a:rPr lang="en-US" sz="2400"/>
              <a:t> </a:t>
            </a:r>
            <a:r>
              <a:rPr lang="en-US" sz="2400" err="1"/>
              <a:t>antibiotika</a:t>
            </a:r>
            <a:r>
              <a:rPr lang="en-US" sz="2400"/>
              <a:t> </a:t>
            </a:r>
            <a:r>
              <a:rPr lang="en-US" sz="2400" err="1"/>
              <a:t>uden</a:t>
            </a:r>
            <a:r>
              <a:rPr lang="en-US" sz="2400"/>
              <a:t> </a:t>
            </a:r>
            <a:r>
              <a:rPr lang="en-US" sz="2400" err="1"/>
              <a:t>en</a:t>
            </a:r>
            <a:r>
              <a:rPr lang="en-US" sz="2400"/>
              <a:t> </a:t>
            </a:r>
            <a:r>
              <a:rPr lang="en-US" sz="2400" err="1"/>
              <a:t>sikker</a:t>
            </a:r>
            <a:r>
              <a:rPr lang="en-US" sz="2400"/>
              <a:t> diagnose? </a:t>
            </a:r>
          </a:p>
          <a:p>
            <a:pPr marL="228600" lvl="1">
              <a:spcBef>
                <a:spcPts val="1000"/>
              </a:spcBef>
            </a:pPr>
            <a:r>
              <a:rPr lang="en-US" err="1"/>
              <a:t>Ideer</a:t>
            </a:r>
            <a:r>
              <a:rPr lang="en-US"/>
              <a:t> </a:t>
            </a:r>
            <a:r>
              <a:rPr lang="en-US" err="1"/>
              <a:t>til</a:t>
            </a:r>
            <a:r>
              <a:rPr lang="en-US"/>
              <a:t> </a:t>
            </a:r>
            <a:r>
              <a:rPr lang="en-US" err="1"/>
              <a:t>hvordan</a:t>
            </a:r>
            <a:r>
              <a:rPr lang="en-US"/>
              <a:t> det </a:t>
            </a:r>
            <a:r>
              <a:rPr lang="en-US" err="1"/>
              <a:t>kan</a:t>
            </a:r>
            <a:r>
              <a:rPr lang="en-US"/>
              <a:t> </a:t>
            </a:r>
            <a:r>
              <a:rPr lang="en-US" err="1"/>
              <a:t>imødegås</a:t>
            </a:r>
            <a:r>
              <a:rPr lang="en-US"/>
              <a:t>?</a:t>
            </a:r>
          </a:p>
          <a:p>
            <a:r>
              <a:rPr lang="en-US" sz="2400" err="1"/>
              <a:t>Hvilke</a:t>
            </a:r>
            <a:r>
              <a:rPr lang="en-US" sz="2400"/>
              <a:t> </a:t>
            </a:r>
            <a:r>
              <a:rPr lang="en-US" sz="2400" err="1"/>
              <a:t>erfaringer</a:t>
            </a:r>
            <a:r>
              <a:rPr lang="en-US" sz="2400"/>
              <a:t> </a:t>
            </a:r>
            <a:r>
              <a:rPr lang="en-US" sz="2400" err="1"/>
              <a:t>har</a:t>
            </a:r>
            <a:r>
              <a:rPr lang="en-US" sz="2400"/>
              <a:t> du med vent-</a:t>
            </a:r>
            <a:r>
              <a:rPr lang="en-US" sz="2400" err="1"/>
              <a:t>og</a:t>
            </a:r>
            <a:r>
              <a:rPr lang="en-US" sz="2400"/>
              <a:t>-se </a:t>
            </a:r>
            <a:r>
              <a:rPr lang="en-US" sz="2400" err="1"/>
              <a:t>recepter</a:t>
            </a:r>
            <a:r>
              <a:rPr lang="en-US" sz="2400"/>
              <a:t>?</a:t>
            </a:r>
          </a:p>
          <a:p>
            <a:r>
              <a:rPr lang="en-US" sz="2400" err="1"/>
              <a:t>Hvilket</a:t>
            </a:r>
            <a:r>
              <a:rPr lang="en-US" sz="2400"/>
              <a:t> </a:t>
            </a:r>
            <a:r>
              <a:rPr lang="en-US" sz="2400" err="1"/>
              <a:t>præparat</a:t>
            </a:r>
            <a:r>
              <a:rPr lang="en-US" sz="2400"/>
              <a:t> er </a:t>
            </a:r>
            <a:r>
              <a:rPr lang="en-US" sz="2400" err="1"/>
              <a:t>førstevalg</a:t>
            </a:r>
            <a:r>
              <a:rPr lang="en-US" sz="2400"/>
              <a:t>?</a:t>
            </a:r>
          </a:p>
          <a:p>
            <a:r>
              <a:rPr lang="en-US" sz="2400" err="1"/>
              <a:t>Hvor</a:t>
            </a:r>
            <a:r>
              <a:rPr lang="en-US" sz="2400"/>
              <a:t> mange </a:t>
            </a:r>
            <a:r>
              <a:rPr lang="en-US" sz="2400" err="1"/>
              <a:t>dages</a:t>
            </a:r>
            <a:r>
              <a:rPr lang="en-US" sz="2400"/>
              <a:t> </a:t>
            </a:r>
            <a:r>
              <a:rPr lang="en-US" sz="2400" err="1"/>
              <a:t>behandling</a:t>
            </a:r>
            <a:r>
              <a:rPr lang="en-US" sz="2400"/>
              <a:t>?</a:t>
            </a:r>
          </a:p>
          <a:p>
            <a:pPr marL="0" indent="0">
              <a:buNone/>
            </a:pPr>
            <a:endParaRPr lang="da-DK" sz="2000"/>
          </a:p>
          <a:p>
            <a:pPr marL="0" indent="0">
              <a:buNone/>
            </a:pPr>
            <a:endParaRPr lang="da-DK" sz="2000"/>
          </a:p>
          <a:p>
            <a:pPr marL="0" indent="0">
              <a:buNone/>
            </a:pPr>
            <a:endParaRPr lang="da-DK" sz="2000"/>
          </a:p>
          <a:p>
            <a:pPr marL="0" indent="0">
              <a:buNone/>
            </a:pPr>
            <a:endParaRPr lang="da-DK" sz="2000"/>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26</a:t>
            </a:fld>
            <a:endParaRPr lang="da-DK" altLang="en-US">
              <a:solidFill>
                <a:schemeClr val="bg1"/>
              </a:solidFill>
            </a:endParaRPr>
          </a:p>
        </p:txBody>
      </p:sp>
      <p:pic>
        <p:nvPicPr>
          <p:cNvPr id="11" name="Billede 10">
            <a:extLst>
              <a:ext uri="{FF2B5EF4-FFF2-40B4-BE49-F238E27FC236}">
                <a16:creationId xmlns:a16="http://schemas.microsoft.com/office/drawing/2014/main" id="{C789E2CC-A06F-4D4D-8DB3-00DA6BB09FF6}"/>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12" name="Gruppe 11">
            <a:extLst>
              <a:ext uri="{FF2B5EF4-FFF2-40B4-BE49-F238E27FC236}">
                <a16:creationId xmlns:a16="http://schemas.microsoft.com/office/drawing/2014/main" id="{46F21621-0D40-4AAC-B243-AE606F7B57AC}"/>
              </a:ext>
            </a:extLst>
          </p:cNvPr>
          <p:cNvGrpSpPr/>
          <p:nvPr/>
        </p:nvGrpSpPr>
        <p:grpSpPr>
          <a:xfrm>
            <a:off x="548934" y="5550067"/>
            <a:ext cx="4561575" cy="1041248"/>
            <a:chOff x="740775" y="5184942"/>
            <a:chExt cx="4561575" cy="1041248"/>
          </a:xfrm>
        </p:grpSpPr>
        <p:sp>
          <p:nvSpPr>
            <p:cNvPr id="13" name="Tekstfelt 20">
              <a:extLst>
                <a:ext uri="{FF2B5EF4-FFF2-40B4-BE49-F238E27FC236}">
                  <a16:creationId xmlns:a16="http://schemas.microsoft.com/office/drawing/2014/main" id="{451CCDD7-6708-4885-B402-3972237BA62B}"/>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i mødenoter</a:t>
              </a:r>
            </a:p>
            <a:p>
              <a:endParaRPr lang="da-DK"/>
            </a:p>
          </p:txBody>
        </p:sp>
        <p:sp>
          <p:nvSpPr>
            <p:cNvPr id="14" name="Ellipse 13">
              <a:extLst>
                <a:ext uri="{FF2B5EF4-FFF2-40B4-BE49-F238E27FC236}">
                  <a16:creationId xmlns:a16="http://schemas.microsoft.com/office/drawing/2014/main" id="{DC64E52D-A83F-43C2-BCA0-FDF79108E9A1}"/>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5" name="Billede 14" descr="Et billede, der indeholder papirclips&#10;&#10;Automatisk genereret beskrivelse">
              <a:extLst>
                <a:ext uri="{FF2B5EF4-FFF2-40B4-BE49-F238E27FC236}">
                  <a16:creationId xmlns:a16="http://schemas.microsoft.com/office/drawing/2014/main" id="{4F242966-4A5E-4462-9F58-FC0E728D9E97}"/>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3988700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73435" y="270536"/>
            <a:ext cx="10092268" cy="1325563"/>
          </a:xfrm>
        </p:spPr>
        <p:txBody>
          <a:bodyPr>
            <a:normAutofit/>
          </a:bodyPr>
          <a:lstStyle/>
          <a:p>
            <a:r>
              <a:rPr lang="da-DK" sz="4300" b="1">
                <a:solidFill>
                  <a:srgbClr val="297A77"/>
                </a:solidFill>
                <a:latin typeface="+mn-lt"/>
              </a:rPr>
              <a:t>Udfyld implementeringsplanen (20 min.)</a:t>
            </a:r>
            <a:br>
              <a:rPr lang="da-DK" sz="4300" b="1">
                <a:solidFill>
                  <a:srgbClr val="297A77"/>
                </a:solidFill>
                <a:latin typeface="+mn-lt"/>
              </a:rPr>
            </a:br>
            <a:r>
              <a:rPr kumimoji="0" lang="da-DK" sz="2000" b="1" i="0" u="none" strike="noStrike" kern="1200" cap="none" spc="0" normalizeH="0" baseline="0" noProof="0">
                <a:ln>
                  <a:noFill/>
                </a:ln>
                <a:solidFill>
                  <a:srgbClr val="297A77"/>
                </a:solidFill>
                <a:effectLst/>
                <a:uLnTx/>
                <a:uFillTx/>
                <a:latin typeface="Calibri" panose="020F0502020204030204"/>
                <a:ea typeface="+mj-ea"/>
                <a:cs typeface="+mj-cs"/>
              </a:rPr>
              <a:t>Er der potentiale for forandringer?</a:t>
            </a:r>
            <a:endParaRPr lang="da-DK" sz="4300" b="1">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3435" y="1535324"/>
            <a:ext cx="9864948" cy="5052140"/>
          </a:xfrm>
        </p:spPr>
        <p:txBody>
          <a:bodyPr>
            <a:normAutofit fontScale="55000" lnSpcReduction="20000"/>
          </a:bodyPr>
          <a:lstStyle/>
          <a:p>
            <a:pPr marL="0" indent="0">
              <a:lnSpc>
                <a:spcPct val="100000"/>
              </a:lnSpc>
              <a:buNone/>
            </a:pPr>
            <a:endParaRPr lang="da-DK" b="1">
              <a:solidFill>
                <a:srgbClr val="297A77"/>
              </a:solidFill>
              <a:ea typeface="+mj-ea"/>
              <a:cs typeface="+mj-cs"/>
            </a:endParaRPr>
          </a:p>
          <a:p>
            <a:pPr marL="0" indent="0">
              <a:lnSpc>
                <a:spcPct val="100000"/>
              </a:lnSpc>
              <a:buNone/>
            </a:pPr>
            <a:endParaRPr lang="da-DK" b="1">
              <a:solidFill>
                <a:srgbClr val="297A77"/>
              </a:solidFill>
              <a:ea typeface="+mj-ea"/>
              <a:cs typeface="+mj-cs"/>
            </a:endParaRPr>
          </a:p>
          <a:p>
            <a:pPr marL="0" indent="0">
              <a:lnSpc>
                <a:spcPct val="100000"/>
              </a:lnSpc>
              <a:buNone/>
            </a:pPr>
            <a:endParaRPr lang="da-DK" sz="1800" b="1">
              <a:ea typeface="+mj-ea"/>
              <a:cs typeface="+mj-cs"/>
            </a:endParaRPr>
          </a:p>
          <a:p>
            <a:pPr marL="0" indent="0">
              <a:lnSpc>
                <a:spcPct val="100000"/>
              </a:lnSpc>
              <a:buNone/>
            </a:pPr>
            <a:endParaRPr lang="da-DK" sz="1800" b="1">
              <a:ea typeface="+mj-ea"/>
              <a:cs typeface="+mj-cs"/>
            </a:endParaRPr>
          </a:p>
          <a:p>
            <a:pPr marL="0" indent="0">
              <a:lnSpc>
                <a:spcPct val="100000"/>
              </a:lnSpc>
              <a:buNone/>
            </a:pPr>
            <a:endParaRPr lang="da-DK" sz="1800" b="1">
              <a:ea typeface="+mj-ea"/>
              <a:cs typeface="+mj-cs"/>
            </a:endParaRPr>
          </a:p>
          <a:p>
            <a:pPr marL="0" indent="0">
              <a:lnSpc>
                <a:spcPct val="100000"/>
              </a:lnSpc>
              <a:buNone/>
            </a:pPr>
            <a:endParaRPr lang="da-DK" sz="1800" b="1">
              <a:ea typeface="+mj-ea"/>
              <a:cs typeface="+mj-cs"/>
            </a:endParaRPr>
          </a:p>
          <a:p>
            <a:pPr marL="0" indent="0">
              <a:lnSpc>
                <a:spcPct val="100000"/>
              </a:lnSpc>
              <a:buNone/>
            </a:pPr>
            <a:endParaRPr lang="da-DK" sz="1800" b="1">
              <a:ea typeface="+mj-ea"/>
              <a:cs typeface="+mj-cs"/>
            </a:endParaRPr>
          </a:p>
          <a:p>
            <a:pPr marL="0" indent="0">
              <a:lnSpc>
                <a:spcPct val="100000"/>
              </a:lnSpc>
              <a:buNone/>
            </a:pPr>
            <a:endParaRPr lang="da-DK" sz="1800" b="1">
              <a:solidFill>
                <a:srgbClr val="297A77"/>
              </a:solidFill>
              <a:ea typeface="+mj-ea"/>
              <a:cs typeface="+mj-cs"/>
            </a:endParaRPr>
          </a:p>
          <a:p>
            <a:pPr marL="0" indent="0">
              <a:lnSpc>
                <a:spcPct val="100000"/>
              </a:lnSpc>
              <a:buNone/>
            </a:pPr>
            <a:endParaRPr lang="da-DK" b="1">
              <a:solidFill>
                <a:srgbClr val="297A77"/>
              </a:solidFill>
              <a:ea typeface="+mj-ea"/>
              <a:cs typeface="+mj-cs"/>
            </a:endParaRPr>
          </a:p>
          <a:p>
            <a:pPr marL="0" indent="0">
              <a:lnSpc>
                <a:spcPct val="100000"/>
              </a:lnSpc>
              <a:buNone/>
            </a:pPr>
            <a:endParaRPr lang="da-DK" b="1">
              <a:solidFill>
                <a:srgbClr val="297A77"/>
              </a:solidFill>
              <a:ea typeface="+mj-ea"/>
              <a:cs typeface="+mj-cs"/>
            </a:endParaRPr>
          </a:p>
          <a:p>
            <a:pPr marL="0" indent="0">
              <a:lnSpc>
                <a:spcPct val="100000"/>
              </a:lnSpc>
              <a:buNone/>
            </a:pPr>
            <a:endParaRPr lang="da-DK" sz="3600" b="1">
              <a:solidFill>
                <a:srgbClr val="297A77"/>
              </a:solidFill>
              <a:ea typeface="+mj-ea"/>
              <a:cs typeface="+mj-cs"/>
            </a:endParaRPr>
          </a:p>
          <a:p>
            <a:pPr marL="0" indent="0">
              <a:lnSpc>
                <a:spcPct val="100000"/>
              </a:lnSpc>
              <a:buNone/>
            </a:pPr>
            <a:r>
              <a:rPr lang="da-DK" sz="3600" b="1">
                <a:solidFill>
                  <a:srgbClr val="297A77"/>
                </a:solidFill>
                <a:ea typeface="+mj-ea"/>
                <a:cs typeface="+mj-cs"/>
              </a:rPr>
              <a:t>Udfyld planen på baggrund af det, I har hørt og drøftet på mødet i dag</a:t>
            </a:r>
          </a:p>
          <a:p>
            <a:pPr>
              <a:buClr>
                <a:srgbClr val="297A77"/>
              </a:buClr>
              <a:buSzPct val="105000"/>
            </a:pPr>
            <a:endParaRPr lang="da-DK" sz="3600"/>
          </a:p>
          <a:p>
            <a:pPr>
              <a:buClr>
                <a:srgbClr val="297A77"/>
              </a:buClr>
              <a:buSzPct val="105000"/>
            </a:pPr>
            <a:r>
              <a:rPr lang="da-DK" sz="3600"/>
              <a:t>Er der noget, I vil ændre i praksis?</a:t>
            </a:r>
          </a:p>
          <a:p>
            <a:pPr marL="228600" lvl="1">
              <a:spcBef>
                <a:spcPts val="1000"/>
              </a:spcBef>
              <a:buClr>
                <a:srgbClr val="297A77"/>
              </a:buClr>
              <a:buSzPct val="105000"/>
            </a:pPr>
            <a:r>
              <a:rPr lang="da-DK" sz="3600"/>
              <a:t>Beskriv hvordan, hvem og hvornår ændringerne skal ske. </a:t>
            </a:r>
          </a:p>
          <a:p>
            <a:pPr marL="0" indent="0">
              <a:lnSpc>
                <a:spcPct val="100000"/>
              </a:lnSpc>
              <a:buNone/>
            </a:pPr>
            <a:r>
              <a:rPr lang="da-DK" sz="1800" b="1">
                <a:ea typeface="+mj-ea"/>
                <a:cs typeface="+mj-cs"/>
              </a:rPr>
              <a:t>           </a:t>
            </a:r>
          </a:p>
          <a:p>
            <a:pPr marL="0" indent="0">
              <a:lnSpc>
                <a:spcPct val="100000"/>
              </a:lnSpc>
              <a:buNone/>
            </a:pPr>
            <a:r>
              <a:rPr lang="da-DK" sz="1800" b="1">
                <a:ea typeface="+mj-ea"/>
                <a:cs typeface="+mj-cs"/>
              </a:rPr>
              <a:t>	</a:t>
            </a:r>
            <a:endParaRPr lang="da-DK" sz="18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27</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pic>
        <p:nvPicPr>
          <p:cNvPr id="12" name="Billede 11">
            <a:extLst>
              <a:ext uri="{FF2B5EF4-FFF2-40B4-BE49-F238E27FC236}">
                <a16:creationId xmlns:a16="http://schemas.microsoft.com/office/drawing/2014/main" id="{F0008A6C-8322-4E52-9B93-65CDA31DD474}"/>
              </a:ext>
            </a:extLst>
          </p:cNvPr>
          <p:cNvPicPr>
            <a:picLocks noChangeAspect="1"/>
          </p:cNvPicPr>
          <p:nvPr/>
        </p:nvPicPr>
        <p:blipFill>
          <a:blip r:embed="rId5"/>
          <a:stretch>
            <a:fillRect/>
          </a:stretch>
        </p:blipFill>
        <p:spPr>
          <a:xfrm>
            <a:off x="1304585" y="1465251"/>
            <a:ext cx="7665630" cy="2987834"/>
          </a:xfrm>
          <a:prstGeom prst="rect">
            <a:avLst/>
          </a:prstGeom>
        </p:spPr>
      </p:pic>
    </p:spTree>
    <p:extLst>
      <p:ext uri="{BB962C8B-B14F-4D97-AF65-F5344CB8AC3E}">
        <p14:creationId xmlns:p14="http://schemas.microsoft.com/office/powerpoint/2010/main" val="2319535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16371" y="402600"/>
            <a:ext cx="9129149" cy="1325563"/>
          </a:xfrm>
        </p:spPr>
        <p:txBody>
          <a:bodyPr>
            <a:normAutofit/>
          </a:bodyPr>
          <a:lstStyle/>
          <a:p>
            <a:pPr>
              <a:lnSpc>
                <a:spcPct val="70000"/>
              </a:lnSpc>
              <a:spcBef>
                <a:spcPts val="1000"/>
              </a:spcBef>
            </a:pPr>
            <a:r>
              <a:rPr lang="da-DK" b="1">
                <a:solidFill>
                  <a:srgbClr val="297A77"/>
                </a:solidFill>
                <a:latin typeface="+mn-lt"/>
              </a:rPr>
              <a:t>Plenum gennemgang (15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fontScale="25000" lnSpcReduction="20000"/>
          </a:bodyPr>
          <a:lstStyle/>
          <a:p>
            <a:pPr marL="0" indent="0">
              <a:lnSpc>
                <a:spcPct val="100000"/>
              </a:lnSpc>
              <a:buClr>
                <a:srgbClr val="297A77"/>
              </a:buClr>
              <a:buSzPct val="105000"/>
              <a:buNone/>
            </a:pPr>
            <a:r>
              <a:rPr lang="da-DK" sz="11200"/>
              <a:t>Hvad har I talt om i grupperne?</a:t>
            </a:r>
          </a:p>
          <a:p>
            <a:pPr>
              <a:lnSpc>
                <a:spcPct val="100000"/>
              </a:lnSpc>
              <a:buClr>
                <a:srgbClr val="297A77"/>
              </a:buClr>
              <a:buSzPct val="105000"/>
            </a:pPr>
            <a:endParaRPr lang="da-DK" sz="7000"/>
          </a:p>
          <a:p>
            <a:pPr marL="342900" lvl="1" indent="-342900">
              <a:lnSpc>
                <a:spcPct val="110000"/>
              </a:lnSpc>
              <a:spcBef>
                <a:spcPts val="1000"/>
              </a:spcBef>
              <a:buClr>
                <a:srgbClr val="297A77"/>
              </a:buClr>
              <a:buSzPct val="105000"/>
              <a:buFont typeface="+mj-lt"/>
              <a:buAutoNum type="arabicPeriod"/>
            </a:pPr>
            <a:r>
              <a:rPr lang="da-DK" sz="9600"/>
              <a:t>Hvilke tiltag er det vigtigst og lettest at gennemføre?</a:t>
            </a:r>
          </a:p>
          <a:p>
            <a:pPr marL="342900" lvl="1" indent="-342900">
              <a:lnSpc>
                <a:spcPct val="110000"/>
              </a:lnSpc>
              <a:spcBef>
                <a:spcPts val="1000"/>
              </a:spcBef>
              <a:buClr>
                <a:srgbClr val="297A77"/>
              </a:buClr>
              <a:buSzPct val="105000"/>
              <a:buFont typeface="+mj-lt"/>
              <a:buAutoNum type="arabicPeriod"/>
            </a:pPr>
            <a:r>
              <a:rPr lang="da-DK" sz="9600"/>
              <a:t>Hvordan kan det ske?</a:t>
            </a:r>
          </a:p>
          <a:p>
            <a:pPr marL="342900" lvl="1" indent="-342900">
              <a:lnSpc>
                <a:spcPct val="110000"/>
              </a:lnSpc>
              <a:spcBef>
                <a:spcPts val="1000"/>
              </a:spcBef>
              <a:buClr>
                <a:srgbClr val="297A77"/>
              </a:buClr>
              <a:buSzPct val="105000"/>
              <a:buFont typeface="+mj-lt"/>
              <a:buAutoNum type="arabicPeriod"/>
            </a:pPr>
            <a:r>
              <a:rPr lang="da-DK" sz="9600"/>
              <a:t>Er der retningslinjer/fraser/andet materiale, der kan deles i gruppen?</a:t>
            </a:r>
          </a:p>
          <a:p>
            <a:pPr marL="342900" lvl="1" indent="-342900">
              <a:lnSpc>
                <a:spcPct val="110000"/>
              </a:lnSpc>
              <a:spcBef>
                <a:spcPts val="1000"/>
              </a:spcBef>
              <a:buClr>
                <a:srgbClr val="297A77"/>
              </a:buClr>
              <a:buSzPct val="105000"/>
              <a:buFont typeface="+mj-lt"/>
              <a:buAutoNum type="arabicPeriod"/>
            </a:pPr>
            <a:r>
              <a:rPr lang="da-DK" sz="9600"/>
              <a:t>Hvad vil I tage med hjem til jeres praksis? </a:t>
            </a:r>
          </a:p>
          <a:p>
            <a:pPr lvl="1">
              <a:lnSpc>
                <a:spcPct val="100000"/>
              </a:lnSpc>
              <a:buClr>
                <a:srgbClr val="297A77"/>
              </a:buClr>
              <a:buSzPct val="105000"/>
            </a:pPr>
            <a:endParaRPr lang="da-DK" sz="2800"/>
          </a:p>
          <a:p>
            <a:pPr>
              <a:lnSpc>
                <a:spcPct val="100000"/>
              </a:lnSpc>
              <a:buClr>
                <a:srgbClr val="297A77"/>
              </a:buClr>
              <a:buSzPct val="105000"/>
            </a:pPr>
            <a:endParaRPr lang="da-DK" sz="3200"/>
          </a:p>
          <a:p>
            <a:pPr>
              <a:lnSpc>
                <a:spcPct val="100000"/>
              </a:lnSpc>
              <a:buClr>
                <a:srgbClr val="297A77"/>
              </a:buClr>
              <a:buSzPct val="105000"/>
            </a:pPr>
            <a:endParaRPr lang="da-DK" sz="3200"/>
          </a:p>
          <a:p>
            <a:pPr marL="0" indent="0">
              <a:buClr>
                <a:srgbClr val="297A77"/>
              </a:buClr>
              <a:buSzPct val="105000"/>
              <a:buNone/>
            </a:pPr>
            <a:endParaRPr lang="da-DK"/>
          </a:p>
          <a:p>
            <a:pPr marL="0" indent="0">
              <a:buNone/>
            </a:pPr>
            <a:r>
              <a:rPr lang="da-DK"/>
              <a:t>               </a:t>
            </a:r>
          </a:p>
          <a:p>
            <a:pPr marL="0" indent="0">
              <a:lnSpc>
                <a:spcPct val="100000"/>
              </a:lnSpc>
              <a:buNone/>
            </a:pPr>
            <a:r>
              <a:rPr lang="da-DK" sz="5100" b="1">
                <a:solidFill>
                  <a:srgbClr val="297A77"/>
                </a:solidFill>
                <a:ea typeface="+mj-ea"/>
                <a:cs typeface="+mj-cs"/>
              </a:rPr>
              <a:t>      </a:t>
            </a:r>
          </a:p>
          <a:p>
            <a:pPr marL="0" indent="0">
              <a:lnSpc>
                <a:spcPct val="100000"/>
              </a:lnSpc>
              <a:buNone/>
            </a:pPr>
            <a:r>
              <a:rPr lang="da-DK" sz="5100" b="1">
                <a:solidFill>
                  <a:srgbClr val="297A77"/>
                </a:solidFill>
                <a:ea typeface="+mj-ea"/>
                <a:cs typeface="+mj-cs"/>
              </a:rPr>
              <a:t>      </a:t>
            </a:r>
            <a:endParaRPr lang="da-DK" sz="3200" b="1">
              <a:solidFill>
                <a:srgbClr val="297A77"/>
              </a:solidFill>
              <a:ea typeface="+mj-ea"/>
              <a:cs typeface="+mj-cs"/>
            </a:endParaRPr>
          </a:p>
          <a:p>
            <a:pPr marL="0" indent="0">
              <a:buNone/>
            </a:pPr>
            <a:endParaRPr lang="da-DK"/>
          </a:p>
          <a:p>
            <a:pPr marL="0" indent="0">
              <a:buNone/>
            </a:pPr>
            <a:endParaRPr lang="da-DK" sz="4400" b="1">
              <a:solidFill>
                <a:srgbClr val="297A77"/>
              </a:solidFill>
              <a:latin typeface="+mn-lt"/>
            </a:endParaRPr>
          </a:p>
          <a:p>
            <a:pPr marL="0" indent="0">
              <a:buNone/>
            </a:pP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28</a:t>
            </a:fld>
            <a:endParaRPr lang="da-DK" altLang="en-US">
              <a:solidFill>
                <a:schemeClr val="bg1"/>
              </a:solidFill>
            </a:endParaRPr>
          </a:p>
        </p:txBody>
      </p:sp>
      <p:pic>
        <p:nvPicPr>
          <p:cNvPr id="12" name="Billede 11">
            <a:extLst>
              <a:ext uri="{FF2B5EF4-FFF2-40B4-BE49-F238E27FC236}">
                <a16:creationId xmlns:a16="http://schemas.microsoft.com/office/drawing/2014/main" id="{7102B8EB-AA22-4BBA-A063-0A4BEA62E1A9}"/>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621385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365125"/>
            <a:ext cx="10612582" cy="1325563"/>
          </a:xfrm>
        </p:spPr>
        <p:txBody>
          <a:bodyPr>
            <a:normAutofit/>
          </a:bodyPr>
          <a:lstStyle/>
          <a:p>
            <a:r>
              <a:rPr lang="da-DK" b="1">
                <a:solidFill>
                  <a:srgbClr val="297A77"/>
                </a:solidFill>
                <a:latin typeface="+mn-lt"/>
              </a:rPr>
              <a:t>Opsamling og opfølgning (5 min.)</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810254" y="1825625"/>
            <a:ext cx="8634372" cy="4351338"/>
          </a:xfrm>
        </p:spPr>
        <p:txBody>
          <a:bodyPr>
            <a:normAutofit/>
          </a:bodyPr>
          <a:lstStyle/>
          <a:p>
            <a:pPr>
              <a:buClr>
                <a:srgbClr val="297A77"/>
              </a:buClr>
            </a:pPr>
            <a:r>
              <a:rPr lang="da-DK"/>
              <a:t>Hvordan skal vi følge op på dagens møde?</a:t>
            </a:r>
          </a:p>
          <a:p>
            <a:pPr lvl="1">
              <a:buClr>
                <a:srgbClr val="297A77"/>
              </a:buClr>
            </a:pPr>
            <a:r>
              <a:rPr lang="da-DK"/>
              <a:t>Det kan fx gøres ved at fastsætte dato for en opfølgende opgørelse/datatræk. Det giver mulighed for at se eventuelle forandringer. </a:t>
            </a:r>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29</a:t>
            </a:fld>
            <a:endParaRPr lang="da-DK" altLang="en-US">
              <a:solidFill>
                <a:schemeClr val="bg1"/>
              </a:solidFill>
            </a:endParaRPr>
          </a:p>
        </p:txBody>
      </p:sp>
      <p:pic>
        <p:nvPicPr>
          <p:cNvPr id="8" name="Grafik 4">
            <a:extLst>
              <a:ext uri="{FF2B5EF4-FFF2-40B4-BE49-F238E27FC236}">
                <a16:creationId xmlns:a16="http://schemas.microsoft.com/office/drawing/2014/main" id="{21FA1FF2-8576-4D42-96AD-0CAFA053D0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5667" y="3683000"/>
            <a:ext cx="3286125" cy="2628900"/>
          </a:xfrm>
          <a:prstGeom prst="rect">
            <a:avLst/>
          </a:prstGeom>
        </p:spPr>
      </p:pic>
    </p:spTree>
    <p:extLst>
      <p:ext uri="{BB962C8B-B14F-4D97-AF65-F5344CB8AC3E}">
        <p14:creationId xmlns:p14="http://schemas.microsoft.com/office/powerpoint/2010/main" val="1064610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74833" y="44715"/>
            <a:ext cx="10612582" cy="740096"/>
          </a:xfrm>
        </p:spPr>
        <p:txBody>
          <a:bodyPr>
            <a:normAutofit/>
          </a:bodyPr>
          <a:lstStyle/>
          <a:p>
            <a:r>
              <a:rPr lang="da-DK" b="1">
                <a:solidFill>
                  <a:srgbClr val="297A77"/>
                </a:solidFill>
                <a:latin typeface="+mn-lt"/>
              </a:rPr>
              <a:t>Program for dagens møde</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a:t>
            </a:fld>
            <a:endParaRPr lang="da-DK" altLang="en-US">
              <a:solidFill>
                <a:schemeClr val="bg1"/>
              </a:solidFill>
            </a:endParaRPr>
          </a:p>
        </p:txBody>
      </p:sp>
      <p:graphicFrame>
        <p:nvGraphicFramePr>
          <p:cNvPr id="4" name="Tabel 3">
            <a:extLst>
              <a:ext uri="{FF2B5EF4-FFF2-40B4-BE49-F238E27FC236}">
                <a16:creationId xmlns:a16="http://schemas.microsoft.com/office/drawing/2014/main" id="{7B897CC3-6851-4484-8D20-4E65425D51BA}"/>
              </a:ext>
            </a:extLst>
          </p:cNvPr>
          <p:cNvGraphicFramePr>
            <a:graphicFrameLocks noGrp="1"/>
          </p:cNvGraphicFramePr>
          <p:nvPr>
            <p:extLst>
              <p:ext uri="{D42A27DB-BD31-4B8C-83A1-F6EECF244321}">
                <p14:modId xmlns:p14="http://schemas.microsoft.com/office/powerpoint/2010/main" val="20211810"/>
              </p:ext>
            </p:extLst>
          </p:nvPr>
        </p:nvGraphicFramePr>
        <p:xfrm>
          <a:off x="349203" y="720351"/>
          <a:ext cx="9501727" cy="5163010"/>
        </p:xfrm>
        <a:graphic>
          <a:graphicData uri="http://schemas.openxmlformats.org/drawingml/2006/table">
            <a:tbl>
              <a:tblPr firstRow="1" firstCol="1" bandRow="1"/>
              <a:tblGrid>
                <a:gridCol w="1815356">
                  <a:extLst>
                    <a:ext uri="{9D8B030D-6E8A-4147-A177-3AD203B41FA5}">
                      <a16:colId xmlns:a16="http://schemas.microsoft.com/office/drawing/2014/main" val="544504171"/>
                    </a:ext>
                  </a:extLst>
                </a:gridCol>
                <a:gridCol w="7686371">
                  <a:extLst>
                    <a:ext uri="{9D8B030D-6E8A-4147-A177-3AD203B41FA5}">
                      <a16:colId xmlns:a16="http://schemas.microsoft.com/office/drawing/2014/main" val="3416541432"/>
                    </a:ext>
                  </a:extLst>
                </a:gridCol>
              </a:tblGrid>
              <a:tr h="545292">
                <a:tc>
                  <a:txBody>
                    <a:bodyPr/>
                    <a:lstStyle/>
                    <a:p>
                      <a:pPr>
                        <a:lnSpc>
                          <a:spcPct val="107000"/>
                        </a:lnSpc>
                        <a:spcAft>
                          <a:spcPts val="800"/>
                        </a:spcAft>
                      </a:pPr>
                      <a:r>
                        <a:rPr lang="da-DK"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400" b="1">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OPFØLGNING FRA SIDSTE MØDE</a:t>
                      </a:r>
                      <a:endParaRPr lang="da-DK" sz="14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Er der sket forandringer i forhold til det, som klyngen har besluttet sig for at følge op på?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4877709"/>
                  </a:ext>
                </a:extLst>
              </a:tr>
              <a:tr h="776673">
                <a:tc>
                  <a:txBody>
                    <a:bodyPr/>
                    <a:lstStyle/>
                    <a:p>
                      <a:pPr>
                        <a:lnSpc>
                          <a:spcPct val="107000"/>
                        </a:lnSpc>
                        <a:spcAft>
                          <a:spcPts val="800"/>
                        </a:spcAft>
                      </a:pPr>
                      <a:r>
                        <a:rPr lang="da-DK" sz="1600" b="1" kern="1200">
                          <a:solidFill>
                            <a:srgbClr val="297A77"/>
                          </a:solidFill>
                          <a:effectLst/>
                          <a:latin typeface="Calibri" panose="020F0502020204030204" pitchFamily="34" charset="0"/>
                          <a:ea typeface="Calibri" panose="020F0502020204030204" pitchFamily="34" charset="0"/>
                          <a:cs typeface="Times New Roman" panose="02020603050405020304" pitchFamily="18" charset="0"/>
                        </a:rPr>
                        <a:t>15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600" b="1">
                          <a:solidFill>
                            <a:srgbClr val="297A77"/>
                          </a:solidFill>
                          <a:effectLst/>
                          <a:latin typeface="Calibri" panose="020F0502020204030204" pitchFamily="34" charset="0"/>
                          <a:ea typeface="Calibri" panose="020F0502020204030204" pitchFamily="34" charset="0"/>
                          <a:cs typeface="Times New Roman" panose="02020603050405020304" pitchFamily="18" charset="0"/>
                        </a:rPr>
                        <a:t>INTRODUKTION</a:t>
                      </a:r>
                    </a:p>
                    <a:p>
                      <a:r>
                        <a:rPr lang="da-DK" sz="1400" kern="1200">
                          <a:solidFill>
                            <a:schemeClr val="dk1"/>
                          </a:solidFill>
                          <a:effectLst/>
                          <a:latin typeface="+mn-lt"/>
                          <a:ea typeface="+mn-ea"/>
                          <a:cs typeface="+mn-cs"/>
                        </a:rPr>
                        <a:t>Introduktion til mødets emne og brug af ark til mødenoter. Introduktionsvideo. </a:t>
                      </a:r>
                    </a:p>
                    <a:p>
                      <a:endParaRPr lang="da-DK" sz="1600" b="1">
                        <a:solidFill>
                          <a:srgbClr val="297A7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199979"/>
                  </a:ext>
                </a:extLst>
              </a:tr>
              <a:tr h="766505">
                <a:tc>
                  <a:txBody>
                    <a:bodyPr/>
                    <a:lstStyle/>
                    <a:p>
                      <a:pPr>
                        <a:lnSpc>
                          <a:spcPct val="107000"/>
                        </a:lnSpc>
                        <a:spcAft>
                          <a:spcPts val="800"/>
                        </a:spcAft>
                      </a:pPr>
                      <a:r>
                        <a:rPr lang="da-DK" sz="1600" b="1" kern="1200">
                          <a:solidFill>
                            <a:srgbClr val="297A77"/>
                          </a:solidFill>
                          <a:effectLst/>
                          <a:latin typeface="Calibri" panose="020F0502020204030204" pitchFamily="34" charset="0"/>
                          <a:ea typeface="Calibri" panose="020F0502020204030204" pitchFamily="34" charset="0"/>
                          <a:cs typeface="Times New Roman" panose="02020603050405020304" pitchFamily="18" charset="0"/>
                        </a:rPr>
                        <a:t>35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600" b="1">
                          <a:solidFill>
                            <a:srgbClr val="297A77"/>
                          </a:solidFill>
                          <a:effectLst/>
                          <a:latin typeface="Calibri" panose="020F0502020204030204" pitchFamily="34" charset="0"/>
                          <a:ea typeface="Calibri" panose="020F0502020204030204" pitchFamily="34" charset="0"/>
                          <a:cs typeface="Times New Roman" panose="02020603050405020304" pitchFamily="18" charset="0"/>
                        </a:rPr>
                        <a:t>BLOK 1: TELEFON OG MAIL KONTAKT VED UVI </a:t>
                      </a:r>
                    </a:p>
                    <a:p>
                      <a:pPr marL="0" marR="0" lvl="0" indent="0" algn="l" defTabSz="914400" rtl="0" eaLnBrk="1" fontAlgn="auto" latinLnBrk="0" hangingPunct="1">
                        <a:lnSpc>
                          <a:spcPct val="107000"/>
                        </a:lnSpc>
                        <a:spcBef>
                          <a:spcPts val="0"/>
                        </a:spcBef>
                        <a:spcAft>
                          <a:spcPts val="800"/>
                        </a:spcAft>
                        <a:buClrTx/>
                        <a:buSzTx/>
                        <a:buFontTx/>
                        <a:buNone/>
                        <a:tabLst/>
                        <a:defRPr/>
                      </a:pPr>
                      <a:r>
                        <a:rPr lang="da-DK" sz="1400" kern="1200">
                          <a:solidFill>
                            <a:schemeClr val="dk1"/>
                          </a:solidFill>
                          <a:effectLst/>
                          <a:latin typeface="+mn-lt"/>
                          <a:ea typeface="+mn-ea"/>
                          <a:cs typeface="+mn-cs"/>
                        </a:rPr>
                        <a:t>Gennemgang af klyngens data for brug af antibiotika og drøftelse af telefon og mail kontakt ved UVI med sidemanden. Opfølgning i plenum.</a:t>
                      </a:r>
                      <a:endParaRPr lang="da-DK" sz="1600" b="1">
                        <a:solidFill>
                          <a:srgbClr val="297A7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7228977"/>
                  </a:ext>
                </a:extLst>
              </a:tr>
              <a:tr h="766505">
                <a:tc>
                  <a:txBody>
                    <a:bodyPr/>
                    <a:lstStyle/>
                    <a:p>
                      <a:pPr>
                        <a:lnSpc>
                          <a:spcPct val="107000"/>
                        </a:lnSpc>
                        <a:spcAft>
                          <a:spcPts val="800"/>
                        </a:spcAft>
                      </a:pPr>
                      <a:r>
                        <a:rPr lang="da-DK" sz="1600" b="1" kern="1200">
                          <a:solidFill>
                            <a:srgbClr val="297A77"/>
                          </a:solidFill>
                          <a:effectLst/>
                          <a:latin typeface="Calibri" panose="020F0502020204030204" pitchFamily="34" charset="0"/>
                          <a:ea typeface="Calibri" panose="020F0502020204030204" pitchFamily="34" charset="0"/>
                          <a:cs typeface="Times New Roman" panose="02020603050405020304" pitchFamily="18" charset="0"/>
                        </a:rPr>
                        <a:t>30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600" b="1">
                          <a:solidFill>
                            <a:srgbClr val="297A77"/>
                          </a:solidFill>
                          <a:effectLst/>
                          <a:latin typeface="Calibri" panose="020F0502020204030204" pitchFamily="34" charset="0"/>
                          <a:ea typeface="Calibri" panose="020F0502020204030204" pitchFamily="34" charset="0"/>
                          <a:cs typeface="Times New Roman" panose="02020603050405020304" pitchFamily="18" charset="0"/>
                        </a:rPr>
                        <a:t>BLOK 2: DIAGNOSTIK</a:t>
                      </a:r>
                    </a:p>
                    <a:p>
                      <a:pPr marL="0" marR="0" lvl="0" indent="0" algn="l" defTabSz="914400" rtl="0" eaLnBrk="1" fontAlgn="auto" latinLnBrk="0" hangingPunct="1">
                        <a:lnSpc>
                          <a:spcPct val="107000"/>
                        </a:lnSpc>
                        <a:spcBef>
                          <a:spcPts val="0"/>
                        </a:spcBef>
                        <a:spcAft>
                          <a:spcPts val="800"/>
                        </a:spcAft>
                        <a:buClrTx/>
                        <a:buSzTx/>
                        <a:buFontTx/>
                        <a:buNone/>
                        <a:tabLst/>
                        <a:defRPr/>
                      </a:pPr>
                      <a:r>
                        <a:rPr lang="da-DK" sz="1400" kern="1200">
                          <a:solidFill>
                            <a:schemeClr val="dk1"/>
                          </a:solidFill>
                          <a:effectLst/>
                          <a:latin typeface="+mn-lt"/>
                          <a:ea typeface="+mn-ea"/>
                          <a:cs typeface="+mn-cs"/>
                        </a:rPr>
                        <a:t>Gennemgang af ydelsesdata, der</a:t>
                      </a:r>
                      <a:r>
                        <a:rPr lang="da-DK" sz="1400" kern="1200" baseline="0">
                          <a:solidFill>
                            <a:schemeClr val="dk1"/>
                          </a:solidFill>
                          <a:effectLst/>
                          <a:latin typeface="+mn-lt"/>
                          <a:ea typeface="+mn-ea"/>
                          <a:cs typeface="+mn-cs"/>
                        </a:rPr>
                        <a:t> belyser</a:t>
                      </a:r>
                      <a:r>
                        <a:rPr lang="da-DK" sz="1400" kern="1200">
                          <a:solidFill>
                            <a:schemeClr val="dk1"/>
                          </a:solidFill>
                          <a:effectLst/>
                          <a:latin typeface="+mn-lt"/>
                          <a:ea typeface="+mn-ea"/>
                          <a:cs typeface="+mn-cs"/>
                        </a:rPr>
                        <a:t> diagnostik af UVI og drøftelse med sidemanden. Opfølgning i plenum.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3363255"/>
                  </a:ext>
                </a:extLst>
              </a:tr>
              <a:tr h="512095">
                <a:tc>
                  <a:txBody>
                    <a:bodyPr/>
                    <a:lstStyle/>
                    <a:p>
                      <a:pPr>
                        <a:lnSpc>
                          <a:spcPct val="107000"/>
                        </a:lnSpc>
                        <a:spcAft>
                          <a:spcPts val="800"/>
                        </a:spcAft>
                      </a:pPr>
                      <a:r>
                        <a:rPr lang="da-DK" sz="1600" b="1" kern="1200">
                          <a:solidFill>
                            <a:srgbClr val="297A77"/>
                          </a:solidFill>
                          <a:effectLst/>
                          <a:latin typeface="Calibri" panose="020F0502020204030204" pitchFamily="34" charset="0"/>
                          <a:ea typeface="Calibri" panose="020F0502020204030204" pitchFamily="34" charset="0"/>
                          <a:cs typeface="Times New Roman" panose="02020603050405020304" pitchFamily="18" charset="0"/>
                        </a:rPr>
                        <a:t>10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a-DK" sz="1600" b="1">
                          <a:solidFill>
                            <a:srgbClr val="297A77"/>
                          </a:solidFill>
                          <a:effectLst/>
                          <a:latin typeface="Calibri" panose="020F0502020204030204" pitchFamily="34" charset="0"/>
                          <a:ea typeface="Calibri" panose="020F0502020204030204" pitchFamily="34" charset="0"/>
                          <a:cs typeface="Times New Roman" panose="02020603050405020304" pitchFamily="18" charset="0"/>
                        </a:rPr>
                        <a:t>PAUSE </a:t>
                      </a:r>
                      <a:r>
                        <a:rPr lang="da-DK" sz="1400" kern="1200">
                          <a:solidFill>
                            <a:schemeClr val="dk1"/>
                          </a:solidFill>
                          <a:effectLst/>
                          <a:latin typeface="+mn-lt"/>
                          <a:ea typeface="+mn-ea"/>
                          <a:cs typeface="+mn-cs"/>
                        </a:rPr>
                        <a:t>Efter pausen skal I sidde sammen med kolleger/sololæger sidder sammen.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1522749"/>
                  </a:ext>
                </a:extLst>
              </a:tr>
              <a:tr h="1667921">
                <a:tc>
                  <a:txBody>
                    <a:bodyPr/>
                    <a:lstStyle/>
                    <a:p>
                      <a:pPr>
                        <a:lnSpc>
                          <a:spcPct val="107000"/>
                        </a:lnSpc>
                        <a:spcAft>
                          <a:spcPts val="800"/>
                        </a:spcAft>
                      </a:pPr>
                      <a:r>
                        <a:rPr lang="da-DK" sz="1600" b="1" kern="1200">
                          <a:solidFill>
                            <a:srgbClr val="297A77"/>
                          </a:solidFill>
                          <a:effectLst/>
                          <a:latin typeface="Calibri" panose="020F0502020204030204" pitchFamily="34" charset="0"/>
                          <a:ea typeface="Calibri" panose="020F0502020204030204" pitchFamily="34" charset="0"/>
                          <a:cs typeface="Times New Roman" panose="02020603050405020304" pitchFamily="18" charset="0"/>
                        </a:rPr>
                        <a:t>60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a-DK" sz="1600" b="1" kern="1200">
                          <a:solidFill>
                            <a:srgbClr val="297A77"/>
                          </a:solidFill>
                          <a:effectLst/>
                          <a:latin typeface="Calibri" panose="020F0502020204030204" pitchFamily="34" charset="0"/>
                          <a:ea typeface="Calibri" panose="020F0502020204030204" pitchFamily="34" charset="0"/>
                          <a:cs typeface="Times New Roman" panose="02020603050405020304" pitchFamily="18" charset="0"/>
                        </a:rPr>
                        <a:t>BLOK 3: IMPLEMENTERING OG OPFØLGNING – med udgangspunkt i praksisdata</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kern="1200">
                          <a:solidFill>
                            <a:schemeClr val="dk1"/>
                          </a:solidFill>
                          <a:effectLst/>
                          <a:latin typeface="+mn-lt"/>
                          <a:ea typeface="+mn-ea"/>
                          <a:cs typeface="+mn-cs"/>
                        </a:rPr>
                        <a:t>Introduktionsvideo. Gruppearbejde om valg af præparater til behandling af UVI opgjort for egen praksis.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kern="1200">
                          <a:solidFill>
                            <a:schemeClr val="dk1"/>
                          </a:solidFill>
                          <a:effectLst/>
                          <a:latin typeface="+mn-lt"/>
                          <a:ea typeface="+mn-ea"/>
                          <a:cs typeface="+mn-cs"/>
                        </a:rPr>
                        <a:t>Afslutningsvis drøftes hvilke ændringer, der vil være vigtigst og lettest at gennemføre, og klyngen beslutter, hvordan der skal følges op på dagens møde. </a:t>
                      </a:r>
                    </a:p>
                    <a:p>
                      <a:pPr>
                        <a:lnSpc>
                          <a:spcPct val="107000"/>
                        </a:lnSpc>
                        <a:spcAft>
                          <a:spcPts val="800"/>
                        </a:spcAft>
                      </a:pPr>
                      <a:endParaRPr lang="da-DK" sz="1600" b="1">
                        <a:solidFill>
                          <a:srgbClr val="297A7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563813"/>
                  </a:ext>
                </a:extLst>
              </a:tr>
            </a:tbl>
          </a:graphicData>
        </a:graphic>
      </p:graphicFrame>
      <p:sp>
        <p:nvSpPr>
          <p:cNvPr id="3" name="Tekstfelt 2">
            <a:extLst>
              <a:ext uri="{FF2B5EF4-FFF2-40B4-BE49-F238E27FC236}">
                <a16:creationId xmlns:a16="http://schemas.microsoft.com/office/drawing/2014/main" id="{276AF450-1C80-4523-A597-A139FEA235C9}"/>
              </a:ext>
            </a:extLst>
          </p:cNvPr>
          <p:cNvSpPr txBox="1"/>
          <p:nvPr/>
        </p:nvSpPr>
        <p:spPr>
          <a:xfrm>
            <a:off x="349203" y="6105019"/>
            <a:ext cx="9214869" cy="646331"/>
          </a:xfrm>
          <a:prstGeom prst="rect">
            <a:avLst/>
          </a:prstGeom>
          <a:noFill/>
        </p:spPr>
        <p:txBody>
          <a:bodyPr wrap="square" rtlCol="0">
            <a:spAutoFit/>
          </a:bodyPr>
          <a:lstStyle/>
          <a:p>
            <a:r>
              <a:rPr lang="da-DK"/>
              <a:t>FØR PAUSEN: I skal IKKE sidde sammen med kolleger </a:t>
            </a:r>
          </a:p>
          <a:p>
            <a:r>
              <a:rPr lang="da-DK"/>
              <a:t>EFTER PAUSEN: Skal I sidde sammen med kolleger/sololæger sidder sammen </a:t>
            </a:r>
          </a:p>
        </p:txBody>
      </p:sp>
    </p:spTree>
    <p:extLst>
      <p:ext uri="{BB962C8B-B14F-4D97-AF65-F5344CB8AC3E}">
        <p14:creationId xmlns:p14="http://schemas.microsoft.com/office/powerpoint/2010/main" val="3702718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74833" y="168480"/>
            <a:ext cx="10612582" cy="1325563"/>
          </a:xfrm>
        </p:spPr>
        <p:txBody>
          <a:bodyPr>
            <a:normAutofit/>
          </a:bodyPr>
          <a:lstStyle/>
          <a:p>
            <a:r>
              <a:rPr lang="da-DK" b="1" dirty="0">
                <a:solidFill>
                  <a:srgbClr val="297A77"/>
                </a:solidFill>
                <a:latin typeface="+mn-lt"/>
              </a:rPr>
              <a:t>KGE-moduler</a:t>
            </a:r>
            <a:br>
              <a:rPr lang="da-DK" b="1" dirty="0">
                <a:solidFill>
                  <a:srgbClr val="297A77"/>
                </a:solidFill>
                <a:latin typeface="+mn-lt"/>
              </a:rPr>
            </a:br>
            <a:r>
              <a:rPr lang="da-DK" sz="3200" b="1" dirty="0">
                <a:solidFill>
                  <a:srgbClr val="297A77"/>
                </a:solidFill>
                <a:latin typeface="+mn-lt"/>
              </a:rPr>
              <a:t>Implementering i praksis</a:t>
            </a:r>
            <a:endParaRPr lang="da-DK"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309817" y="1268362"/>
            <a:ext cx="9850759" cy="4888937"/>
          </a:xfrm>
        </p:spPr>
        <p:txBody>
          <a:bodyPr>
            <a:normAutofit lnSpcReduction="10000"/>
          </a:bodyPr>
          <a:lstStyle/>
          <a:p>
            <a:pPr marL="0" indent="0">
              <a:buClr>
                <a:srgbClr val="297A77"/>
              </a:buClr>
              <a:buNone/>
            </a:pPr>
            <a:endParaRPr lang="da-DK" b="1" dirty="0">
              <a:solidFill>
                <a:srgbClr val="297A77"/>
              </a:solidFill>
            </a:endParaRPr>
          </a:p>
          <a:p>
            <a:pPr marL="0" indent="0">
              <a:buClr>
                <a:srgbClr val="297A77"/>
              </a:buClr>
              <a:buNone/>
            </a:pPr>
            <a:r>
              <a:rPr lang="da-DK" b="1" dirty="0">
                <a:solidFill>
                  <a:srgbClr val="297A77"/>
                </a:solidFill>
              </a:rPr>
              <a:t>PLO-E har følgende KGE-moduler om urinvejsinfektioner</a:t>
            </a:r>
          </a:p>
          <a:p>
            <a:pPr marL="0" indent="0">
              <a:buNone/>
            </a:pPr>
            <a:r>
              <a:rPr lang="da-DK" dirty="0"/>
              <a:t>• </a:t>
            </a:r>
            <a:r>
              <a:rPr lang="da-DK" b="1" dirty="0"/>
              <a:t>Komplicerede urinvejsinfektioner </a:t>
            </a:r>
            <a:r>
              <a:rPr lang="da-DK" dirty="0"/>
              <a:t>hos voksne samt ledsageproblematikker og </a:t>
            </a:r>
            <a:r>
              <a:rPr lang="da-DK" dirty="0" err="1"/>
              <a:t>differentialdiagnostiske</a:t>
            </a:r>
            <a:r>
              <a:rPr lang="da-DK" dirty="0"/>
              <a:t> overvejelser til disse tilstande. </a:t>
            </a:r>
          </a:p>
          <a:p>
            <a:pPr marL="0" indent="0">
              <a:buNone/>
            </a:pPr>
            <a:endParaRPr lang="da-DK" b="1" dirty="0"/>
          </a:p>
          <a:p>
            <a:pPr marL="0" indent="0">
              <a:buNone/>
            </a:pPr>
            <a:r>
              <a:rPr lang="da-DK" dirty="0"/>
              <a:t>• </a:t>
            </a:r>
            <a:r>
              <a:rPr lang="da-DK" b="1" dirty="0"/>
              <a:t>Ukomplicerede Urinvejsinfektioner, der </a:t>
            </a:r>
            <a:r>
              <a:rPr lang="da-DK" b="1"/>
              <a:t>bl.a. omhandler </a:t>
            </a:r>
            <a:endParaRPr lang="da-DK" b="1" dirty="0"/>
          </a:p>
          <a:p>
            <a:pPr marL="0" indent="0">
              <a:buNone/>
            </a:pPr>
            <a:r>
              <a:rPr lang="da-DK" dirty="0"/>
              <a:t>At kvalitetssikre det diagnostiske grundlag for urinvejsinfektioner. </a:t>
            </a:r>
          </a:p>
          <a:p>
            <a:pPr marL="0" indent="0">
              <a:buNone/>
            </a:pPr>
            <a:r>
              <a:rPr lang="da-DK" dirty="0"/>
              <a:t>Hvad er rationelt antibiotikavalg? Og hvornår kan det være relevant med forebyggende behandling. </a:t>
            </a:r>
          </a:p>
          <a:p>
            <a:pPr marL="0" indent="0">
              <a:buNone/>
            </a:pPr>
            <a:r>
              <a:rPr lang="da-DK" dirty="0"/>
              <a:t>Kommunikation og samarbejde med plejehjem.</a:t>
            </a: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30</a:t>
            </a:fld>
            <a:endParaRPr lang="da-DK" altLang="en-US">
              <a:solidFill>
                <a:schemeClr val="bg1"/>
              </a:solidFill>
            </a:endParaRPr>
          </a:p>
        </p:txBody>
      </p:sp>
    </p:spTree>
    <p:extLst>
      <p:ext uri="{BB962C8B-B14F-4D97-AF65-F5344CB8AC3E}">
        <p14:creationId xmlns:p14="http://schemas.microsoft.com/office/powerpoint/2010/main" val="4294806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TAK FOR I DAG</a:t>
            </a:r>
          </a:p>
        </p:txBody>
      </p:sp>
    </p:spTree>
    <p:extLst>
      <p:ext uri="{BB962C8B-B14F-4D97-AF65-F5344CB8AC3E}">
        <p14:creationId xmlns:p14="http://schemas.microsoft.com/office/powerpoint/2010/main" val="16185744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6" y="365125"/>
            <a:ext cx="10633364" cy="1325563"/>
          </a:xfrm>
        </p:spPr>
        <p:txBody>
          <a:bodyPr>
            <a:normAutofit/>
          </a:bodyPr>
          <a:lstStyle/>
          <a:p>
            <a:r>
              <a:rPr lang="da-DK" b="1">
                <a:solidFill>
                  <a:srgbClr val="297A77"/>
                </a:solidFill>
                <a:latin typeface="+mn-lt"/>
              </a:rPr>
              <a:t>Materialer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29520" y="1081246"/>
            <a:ext cx="8802599" cy="5220494"/>
          </a:xfrm>
        </p:spPr>
        <p:txBody>
          <a:bodyPr>
            <a:normAutofit fontScale="92500" lnSpcReduction="10000"/>
          </a:bodyPr>
          <a:lstStyle/>
          <a:p>
            <a:pPr marL="0" indent="0">
              <a:buNone/>
            </a:pPr>
            <a:endParaRPr lang="da-DK" sz="2400" dirty="0">
              <a:cs typeface="Calibri"/>
            </a:endParaRPr>
          </a:p>
          <a:p>
            <a:pPr marL="0" indent="0">
              <a:buNone/>
            </a:pPr>
            <a:r>
              <a:rPr lang="da-DK" sz="2800" u="sng" dirty="0">
                <a:cs typeface="Calibri"/>
              </a:rPr>
              <a:t>Nu udleveres:</a:t>
            </a:r>
          </a:p>
          <a:p>
            <a:pPr>
              <a:lnSpc>
                <a:spcPct val="100000"/>
              </a:lnSpc>
              <a:buClr>
                <a:srgbClr val="297A77"/>
              </a:buClr>
            </a:pPr>
            <a:r>
              <a:rPr lang="da-DK" dirty="0">
                <a:cs typeface="Calibri"/>
              </a:rPr>
              <a:t>Ark til mødenoter: Skriv dine overvejelser og gode ideer ned undervejs og saml op til sidst på mødet. </a:t>
            </a:r>
          </a:p>
          <a:p>
            <a:pPr>
              <a:lnSpc>
                <a:spcPct val="100000"/>
              </a:lnSpc>
              <a:buClr>
                <a:srgbClr val="297A77"/>
              </a:buClr>
            </a:pPr>
            <a:r>
              <a:rPr lang="da-DK" dirty="0">
                <a:cs typeface="Calibri"/>
              </a:rPr>
              <a:t>Uddelingskopier: Datatræk fra med overblik over:</a:t>
            </a:r>
          </a:p>
          <a:p>
            <a:pPr lvl="1">
              <a:lnSpc>
                <a:spcPct val="100000"/>
              </a:lnSpc>
              <a:buClr>
                <a:srgbClr val="297A77"/>
              </a:buClr>
            </a:pPr>
            <a:r>
              <a:rPr lang="da-DK" dirty="0">
                <a:cs typeface="Calibri"/>
              </a:rPr>
              <a:t>Klyngens forbrug af antibiotika og diagnostiske ydelser</a:t>
            </a:r>
          </a:p>
          <a:p>
            <a:pPr>
              <a:buClr>
                <a:srgbClr val="297A77"/>
              </a:buClr>
            </a:pPr>
            <a:endParaRPr lang="da-DK" dirty="0">
              <a:cs typeface="Calibri"/>
            </a:endParaRPr>
          </a:p>
          <a:p>
            <a:pPr marL="0" indent="0">
              <a:buClr>
                <a:srgbClr val="297A77"/>
              </a:buClr>
              <a:buNone/>
            </a:pPr>
            <a:r>
              <a:rPr lang="da-DK" u="sng" dirty="0">
                <a:cs typeface="Calibri"/>
              </a:rPr>
              <a:t>Efter pausen: </a:t>
            </a:r>
          </a:p>
          <a:p>
            <a:pPr>
              <a:buClr>
                <a:srgbClr val="297A77"/>
              </a:buClr>
            </a:pPr>
            <a:r>
              <a:rPr lang="da-DK" dirty="0">
                <a:cs typeface="Calibri"/>
              </a:rPr>
              <a:t>Uddelingskopier: Datatræk fra med overblik over:</a:t>
            </a:r>
          </a:p>
          <a:p>
            <a:pPr lvl="1">
              <a:buClr>
                <a:srgbClr val="297A77"/>
              </a:buClr>
            </a:pPr>
            <a:r>
              <a:rPr lang="da-DK" dirty="0">
                <a:cs typeface="Calibri"/>
              </a:rPr>
              <a:t>Hvor din praksis er i søjlediagrammerne </a:t>
            </a:r>
          </a:p>
          <a:p>
            <a:pPr lvl="1">
              <a:buClr>
                <a:srgbClr val="297A77"/>
              </a:buClr>
            </a:pPr>
            <a:r>
              <a:rPr lang="da-DK" dirty="0">
                <a:cs typeface="Calibri"/>
              </a:rPr>
              <a:t>Din praksis forbrug af antibiotika fordelt på forskellige præparater samt diagnostiske ydelser</a:t>
            </a:r>
          </a:p>
          <a:p>
            <a:pPr>
              <a:buClr>
                <a:srgbClr val="297A77"/>
              </a:buClr>
            </a:pPr>
            <a:r>
              <a:rPr lang="da-DK" dirty="0">
                <a:cs typeface="Calibri"/>
              </a:rPr>
              <a:t>Implementeringsplan: Tag dine ideer med hjem</a:t>
            </a:r>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a:t>
            </a:fld>
            <a:endParaRPr lang="da-DK" altLang="en-US">
              <a:solidFill>
                <a:schemeClr val="bg1"/>
              </a:solidFill>
            </a:endParaRPr>
          </a:p>
        </p:txBody>
      </p:sp>
    </p:spTree>
    <p:extLst>
      <p:ext uri="{BB962C8B-B14F-4D97-AF65-F5344CB8AC3E}">
        <p14:creationId xmlns:p14="http://schemas.microsoft.com/office/powerpoint/2010/main" val="1500930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54051" y="154450"/>
            <a:ext cx="10633364" cy="768180"/>
          </a:xfrm>
        </p:spPr>
        <p:txBody>
          <a:bodyPr>
            <a:normAutofit fontScale="90000"/>
          </a:bodyPr>
          <a:lstStyle/>
          <a:p>
            <a:br>
              <a:rPr lang="da-DK" b="1" dirty="0">
                <a:solidFill>
                  <a:srgbClr val="297A77"/>
                </a:solidFill>
                <a:latin typeface="+mn-lt"/>
              </a:rPr>
            </a:br>
            <a:r>
              <a:rPr lang="da-DK" b="1" dirty="0">
                <a:solidFill>
                  <a:srgbClr val="297A77"/>
                </a:solidFill>
                <a:latin typeface="+mn-lt"/>
              </a:rPr>
              <a:t>Data: </a:t>
            </a:r>
            <a:r>
              <a:rPr lang="da-DK" b="1" dirty="0" err="1">
                <a:solidFill>
                  <a:srgbClr val="297A77"/>
                </a:solidFill>
                <a:latin typeface="+mn-lt"/>
              </a:rPr>
              <a:t>ordiprax</a:t>
            </a:r>
            <a:r>
              <a:rPr lang="da-DK" b="1" dirty="0">
                <a:solidFill>
                  <a:srgbClr val="297A77"/>
                </a:solidFill>
                <a:latin typeface="+mn-lt"/>
              </a:rPr>
              <a:t>+</a:t>
            </a:r>
            <a:r>
              <a:rPr lang="da-DK" sz="4400" b="1" dirty="0">
                <a:solidFill>
                  <a:srgbClr val="297A77"/>
                </a:solidFill>
                <a:latin typeface="+mn-lt"/>
              </a:rPr>
              <a:t> og regionernes ydelsesregister</a:t>
            </a:r>
            <a:br>
              <a:rPr lang="da-DK" sz="4400" b="1" dirty="0">
                <a:solidFill>
                  <a:srgbClr val="297A77"/>
                </a:solidFill>
                <a:latin typeface="+mn-lt"/>
              </a:rPr>
            </a:br>
            <a:endParaRPr lang="da-DK"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318052" y="974035"/>
            <a:ext cx="9495183" cy="5617280"/>
          </a:xfrm>
        </p:spPr>
        <p:txBody>
          <a:bodyPr>
            <a:normAutofit fontScale="92500" lnSpcReduction="20000"/>
          </a:bodyPr>
          <a:lstStyle/>
          <a:p>
            <a:pPr>
              <a:buClr>
                <a:srgbClr val="297A77"/>
              </a:buClr>
            </a:pPr>
            <a:r>
              <a:rPr lang="da-DK" sz="2600" dirty="0">
                <a:cs typeface="Calibri"/>
              </a:rPr>
              <a:t>Data kommer fra </a:t>
            </a:r>
            <a:r>
              <a:rPr lang="da-DK" sz="2600" dirty="0" err="1">
                <a:cs typeface="Calibri"/>
              </a:rPr>
              <a:t>ordiprax</a:t>
            </a:r>
            <a:r>
              <a:rPr lang="da-DK" sz="2600" dirty="0">
                <a:cs typeface="Calibri"/>
              </a:rPr>
              <a:t>+, hvor alle praktiserende læger kan få overblik over ordinationer i deres praksis og sammenligne opgørelserne med nationale tal og tal for klyngen.  </a:t>
            </a:r>
          </a:p>
          <a:p>
            <a:pPr>
              <a:buClr>
                <a:srgbClr val="297A77"/>
              </a:buClr>
            </a:pPr>
            <a:endParaRPr lang="da-DK" sz="2600" dirty="0">
              <a:cs typeface="Calibri"/>
            </a:endParaRPr>
          </a:p>
          <a:p>
            <a:pPr>
              <a:buClr>
                <a:srgbClr val="297A77"/>
              </a:buClr>
            </a:pPr>
            <a:r>
              <a:rPr lang="da-DK" sz="2600" dirty="0">
                <a:cs typeface="Calibri"/>
              </a:rPr>
              <a:t>Data i </a:t>
            </a:r>
            <a:r>
              <a:rPr lang="da-DK" sz="2600" dirty="0" err="1">
                <a:cs typeface="Calibri"/>
              </a:rPr>
              <a:t>ordiprax</a:t>
            </a:r>
            <a:r>
              <a:rPr lang="da-DK" sz="2600" dirty="0">
                <a:cs typeface="Calibri"/>
              </a:rPr>
              <a:t>+ vises for alle indløste recepter på antibiotika</a:t>
            </a:r>
          </a:p>
          <a:p>
            <a:pPr marL="742950" lvl="1" indent="-285750">
              <a:buFontTx/>
              <a:buChar char="-"/>
            </a:pPr>
            <a:r>
              <a:rPr lang="da-DK" sz="2600" dirty="0">
                <a:cs typeface="Calibri"/>
              </a:rPr>
              <a:t>Det betyder eksempelvis, at indløsning af 10 recepter med hver 10 tabletter på forskellige dage vil tælle 10 gange så meget som indløsning af en recept med 100 tabletter. </a:t>
            </a:r>
          </a:p>
          <a:p>
            <a:pPr marL="742950" lvl="1" indent="-285750">
              <a:buFontTx/>
              <a:buChar char="-"/>
            </a:pPr>
            <a:r>
              <a:rPr lang="da-DK" sz="2600" dirty="0">
                <a:cs typeface="Calibri"/>
              </a:rPr>
              <a:t>’Vent og hent recepter’ vil kun indgå i datatrækket, såfremt de er indløste.  </a:t>
            </a:r>
          </a:p>
          <a:p>
            <a:pPr lvl="1"/>
            <a:endParaRPr lang="da-DK" sz="2600" dirty="0">
              <a:effectLst/>
              <a:latin typeface="Calibri" panose="020F0502020204030204" pitchFamily="34" charset="0"/>
              <a:ea typeface="Calibri" panose="020F0502020204030204" pitchFamily="34" charset="0"/>
            </a:endParaRPr>
          </a:p>
          <a:p>
            <a:pPr marL="285750" indent="-285750">
              <a:buClr>
                <a:srgbClr val="297A77"/>
              </a:buClr>
              <a:buFont typeface="Arial" panose="020B0604020202020204" pitchFamily="34" charset="0"/>
              <a:buChar char="•"/>
            </a:pPr>
            <a:r>
              <a:rPr lang="da-DK" sz="2600" dirty="0">
                <a:cs typeface="Calibri"/>
              </a:rPr>
              <a:t>Patientpopulationer er begrænset til 18+ årige kvinder.</a:t>
            </a:r>
          </a:p>
          <a:p>
            <a:pPr marL="0" indent="0">
              <a:buClr>
                <a:srgbClr val="297A77"/>
              </a:buClr>
              <a:buNone/>
            </a:pPr>
            <a:endParaRPr lang="da-DK" sz="2600" dirty="0">
              <a:cs typeface="Calibri"/>
            </a:endParaRPr>
          </a:p>
          <a:p>
            <a:pPr marL="285750" indent="-285750">
              <a:buClr>
                <a:srgbClr val="297A77"/>
              </a:buClr>
              <a:buFont typeface="Arial" panose="020B0604020202020204" pitchFamily="34" charset="0"/>
              <a:buChar char="•"/>
            </a:pPr>
            <a:r>
              <a:rPr lang="da-DK" sz="2600" dirty="0">
                <a:cs typeface="Calibri"/>
              </a:rPr>
              <a:t>Data for brug af diagnostiske ydelser stammer fra oplysninger fra regionen</a:t>
            </a:r>
          </a:p>
          <a:p>
            <a:pPr marL="285750" indent="-285750">
              <a:buClr>
                <a:srgbClr val="297A77"/>
              </a:buClr>
              <a:buFont typeface="Arial" panose="020B0604020202020204" pitchFamily="34" charset="0"/>
              <a:buChar char="•"/>
            </a:pPr>
            <a:endParaRPr lang="da-DK" sz="2600" dirty="0">
              <a:cs typeface="Calibri"/>
            </a:endParaRPr>
          </a:p>
          <a:p>
            <a:pPr marL="0" indent="0">
              <a:buNone/>
            </a:pPr>
            <a:r>
              <a:rPr lang="da-DK" sz="1900"/>
              <a:t>På </a:t>
            </a:r>
            <a:r>
              <a:rPr lang="da-DK" sz="1900" dirty="0"/>
              <a:t>kiap.dk kan du finde vejledninger til, hvordan du logger på og anvender </a:t>
            </a:r>
            <a:r>
              <a:rPr lang="da-DK" sz="1900" dirty="0" err="1"/>
              <a:t>ordiprax</a:t>
            </a:r>
            <a:r>
              <a:rPr lang="da-DK" sz="1900" dirty="0"/>
              <a:t>+.</a:t>
            </a:r>
            <a:endParaRPr lang="da-DK" sz="1900" dirty="0">
              <a:solidFill>
                <a:schemeClr val="bg1"/>
              </a:solidFill>
            </a:endParaRPr>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5</a:t>
            </a:fld>
            <a:endParaRPr lang="da-DK" altLang="en-US">
              <a:solidFill>
                <a:schemeClr val="bg1"/>
              </a:solidFill>
            </a:endParaRPr>
          </a:p>
        </p:txBody>
      </p:sp>
    </p:spTree>
    <p:extLst>
      <p:ext uri="{BB962C8B-B14F-4D97-AF65-F5344CB8AC3E}">
        <p14:creationId xmlns:p14="http://schemas.microsoft.com/office/powerpoint/2010/main" val="421901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98526" y="365126"/>
            <a:ext cx="9100159" cy="1205258"/>
          </a:xfrm>
        </p:spPr>
        <p:txBody>
          <a:bodyPr>
            <a:normAutofit fontScale="90000"/>
          </a:bodyPr>
          <a:lstStyle/>
          <a:p>
            <a:r>
              <a:rPr lang="da-DK" sz="4000" b="1" dirty="0">
                <a:solidFill>
                  <a:srgbClr val="297A77"/>
                </a:solidFill>
                <a:latin typeface="+mn-lt"/>
              </a:rPr>
              <a:t>Introduktionsvideo (7 min.)</a:t>
            </a:r>
            <a:r>
              <a:rPr lang="da-DK" sz="2700" b="1" dirty="0">
                <a:solidFill>
                  <a:srgbClr val="297A77"/>
                </a:solidFill>
                <a:latin typeface="+mn-lt"/>
              </a:rPr>
              <a:t> </a:t>
            </a:r>
            <a:br>
              <a:rPr lang="da-DK" sz="2700" b="1" dirty="0">
                <a:solidFill>
                  <a:srgbClr val="297A77"/>
                </a:solidFill>
                <a:latin typeface="+mn-lt"/>
              </a:rPr>
            </a:br>
            <a:r>
              <a:rPr lang="da-DK" sz="2200" b="1" dirty="0">
                <a:solidFill>
                  <a:srgbClr val="297A77"/>
                </a:solidFill>
                <a:latin typeface="+mn-lt"/>
              </a:rPr>
              <a:t>Overordnet introduktion til emnet og til diagnostik af UVI</a:t>
            </a:r>
            <a:br>
              <a:rPr lang="da-DK" sz="1200" b="1" dirty="0">
                <a:solidFill>
                  <a:srgbClr val="297A77"/>
                </a:solidFill>
                <a:highlight>
                  <a:srgbClr val="FFFF00"/>
                </a:highlight>
              </a:rPr>
            </a:br>
            <a:br>
              <a:rPr lang="da-DK" sz="3100" b="1" dirty="0">
                <a:solidFill>
                  <a:srgbClr val="297A77"/>
                </a:solidFill>
                <a:latin typeface="+mn-lt"/>
              </a:rPr>
            </a:br>
            <a:endParaRPr lang="da-DK" b="1" dirty="0">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6</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pic>
        <p:nvPicPr>
          <p:cNvPr id="3" name="Online Media 2" title="urinvejsinfektioner diagnostik">
            <a:hlinkClick r:id="" action="ppaction://media"/>
            <a:extLst>
              <a:ext uri="{FF2B5EF4-FFF2-40B4-BE49-F238E27FC236}">
                <a16:creationId xmlns:a16="http://schemas.microsoft.com/office/drawing/2014/main" id="{F94D15F9-1FA7-5A22-5459-670C83632AF9}"/>
              </a:ext>
            </a:extLst>
          </p:cNvPr>
          <p:cNvPicPr>
            <a:picLocks noRot="1" noChangeAspect="1"/>
          </p:cNvPicPr>
          <p:nvPr>
            <a:videoFile r:link="rId1"/>
          </p:nvPr>
        </p:nvPicPr>
        <p:blipFill>
          <a:blip r:embed="rId5"/>
          <a:stretch>
            <a:fillRect/>
          </a:stretch>
        </p:blipFill>
        <p:spPr>
          <a:xfrm>
            <a:off x="2482002" y="1126435"/>
            <a:ext cx="9349234" cy="5282317"/>
          </a:xfrm>
          <a:prstGeom prst="rect">
            <a:avLst/>
          </a:prstGeom>
        </p:spPr>
      </p:pic>
    </p:spTree>
    <p:extLst>
      <p:ext uri="{BB962C8B-B14F-4D97-AF65-F5344CB8AC3E}">
        <p14:creationId xmlns:p14="http://schemas.microsoft.com/office/powerpoint/2010/main" val="108008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89365" y="266685"/>
            <a:ext cx="10633364" cy="919513"/>
          </a:xfrm>
        </p:spPr>
        <p:txBody>
          <a:bodyPr>
            <a:normAutofit fontScale="90000"/>
          </a:bodyPr>
          <a:lstStyle/>
          <a:p>
            <a:r>
              <a:rPr lang="da-DK" b="1" dirty="0">
                <a:solidFill>
                  <a:srgbClr val="297A77"/>
                </a:solidFill>
                <a:latin typeface="+mn-lt"/>
              </a:rPr>
              <a:t>Diagnostik af urinvejsinfektioner</a:t>
            </a:r>
            <a:br>
              <a:rPr lang="da-DK" b="1" dirty="0">
                <a:solidFill>
                  <a:srgbClr val="297A77"/>
                </a:solidFill>
                <a:latin typeface="+mn-lt"/>
              </a:rPr>
            </a:br>
            <a:endParaRPr lang="da-DK" sz="3200"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510209" y="1099930"/>
            <a:ext cx="9683677" cy="5392945"/>
          </a:xfrm>
        </p:spPr>
        <p:txBody>
          <a:bodyPr>
            <a:normAutofit/>
          </a:bodyPr>
          <a:lstStyle/>
          <a:p>
            <a:pPr marL="0" indent="0" fontAlgn="base">
              <a:buNone/>
            </a:pPr>
            <a:r>
              <a:rPr lang="da-DK" sz="2800" b="1" dirty="0">
                <a:solidFill>
                  <a:srgbClr val="297A77"/>
                </a:solidFill>
              </a:rPr>
              <a:t>Hovedbudskaber:</a:t>
            </a:r>
            <a:endParaRPr lang="en-US" sz="2800" dirty="0">
              <a:solidFill>
                <a:srgbClr val="297A77"/>
              </a:solidFill>
            </a:endParaRPr>
          </a:p>
          <a:p>
            <a:pPr fontAlgn="base"/>
            <a:r>
              <a:rPr lang="da-DK" dirty="0"/>
              <a:t>UVI diagnosen kræver urinundersøgelse </a:t>
            </a:r>
            <a:endParaRPr lang="da-DK" dirty="0">
              <a:cs typeface="Calibri"/>
            </a:endParaRPr>
          </a:p>
          <a:p>
            <a:r>
              <a:rPr lang="da-DK" dirty="0">
                <a:cs typeface="Calibri"/>
              </a:rPr>
              <a:t>Urin </a:t>
            </a:r>
            <a:r>
              <a:rPr lang="da-DK" dirty="0" err="1">
                <a:cs typeface="Calibri"/>
              </a:rPr>
              <a:t>stix</a:t>
            </a:r>
            <a:r>
              <a:rPr lang="da-DK" dirty="0">
                <a:cs typeface="Calibri"/>
              </a:rPr>
              <a:t> er pålidelig hvis entydig. Ellers D+R</a:t>
            </a:r>
          </a:p>
          <a:p>
            <a:r>
              <a:rPr lang="da-DK" dirty="0">
                <a:cs typeface="Calibri"/>
              </a:rPr>
              <a:t>Mikroskopi er i kyndige hænder pålidelig.  </a:t>
            </a:r>
          </a:p>
          <a:p>
            <a:pPr marL="0" indent="0">
              <a:buNone/>
            </a:pPr>
            <a:r>
              <a:rPr lang="da-DK" dirty="0">
                <a:cs typeface="Calibri"/>
              </a:rPr>
              <a:t>   Ved tvivl: D+R!</a:t>
            </a:r>
            <a:endParaRPr lang="da-DK" dirty="0"/>
          </a:p>
          <a:p>
            <a:r>
              <a:rPr lang="da-DK" dirty="0">
                <a:cs typeface="Calibri"/>
              </a:rPr>
              <a:t>Skrøbelige ældre: UVI usandsynlig uden UVI symptomer.</a:t>
            </a:r>
            <a:endParaRPr lang="da-DK" dirty="0"/>
          </a:p>
          <a:p>
            <a:r>
              <a:rPr lang="da-DK" dirty="0" err="1">
                <a:cs typeface="Calibri"/>
              </a:rPr>
              <a:t>Se-an</a:t>
            </a:r>
            <a:r>
              <a:rPr lang="da-DK" dirty="0">
                <a:cs typeface="Calibri"/>
              </a:rPr>
              <a:t> og vent-og-se recept er ufarligt ved ukompliceret UVI</a:t>
            </a:r>
          </a:p>
          <a:p>
            <a:r>
              <a:rPr lang="da-DK" dirty="0"/>
              <a:t>Førstevalgsbehandlingen er </a:t>
            </a:r>
            <a:r>
              <a:rPr lang="da-DK" dirty="0" err="1"/>
              <a:t>Pivmecillinam</a:t>
            </a:r>
            <a:r>
              <a:rPr lang="da-DK" dirty="0"/>
              <a:t> 400 mg x3 i 3 dage</a:t>
            </a:r>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7</a:t>
            </a:fld>
            <a:endParaRPr lang="da-DK" altLang="en-US">
              <a:solidFill>
                <a:schemeClr val="bg1"/>
              </a:solidFill>
            </a:endParaRPr>
          </a:p>
        </p:txBody>
      </p:sp>
    </p:spTree>
    <p:extLst>
      <p:ext uri="{BB962C8B-B14F-4D97-AF65-F5344CB8AC3E}">
        <p14:creationId xmlns:p14="http://schemas.microsoft.com/office/powerpoint/2010/main" val="84588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8</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757838" y="626814"/>
            <a:ext cx="909637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da-DK" sz="3600" b="1">
                <a:cs typeface="Calibri"/>
              </a:rPr>
              <a:t>Blok 1: Telefon- og mail kontakt ved UVI</a:t>
            </a:r>
          </a:p>
          <a:p>
            <a:pPr marL="457200" lvl="1" indent="0">
              <a:buNone/>
            </a:pPr>
            <a:endParaRPr lang="da-DK" sz="2000" b="1">
              <a:cs typeface="Calibri"/>
            </a:endParaRPr>
          </a:p>
          <a:p>
            <a:pPr marL="457200" lvl="1" indent="0">
              <a:buNone/>
            </a:pPr>
            <a:r>
              <a:rPr lang="da-DK" sz="2000" b="1">
                <a:cs typeface="Calibri"/>
              </a:rPr>
              <a:t>Målepunkt 1: Klyngens brug af antibiotikarecepter til UVI</a:t>
            </a:r>
          </a:p>
          <a:p>
            <a:pPr marL="457200" lvl="1" indent="0">
              <a:buNone/>
            </a:pPr>
            <a:endParaRPr lang="da-DK" sz="2000" b="1">
              <a:solidFill>
                <a:schemeClr val="bg1"/>
              </a:solidFill>
              <a:cs typeface="Calibri"/>
            </a:endParaRPr>
          </a:p>
          <a:p>
            <a:pPr marL="0" indent="0">
              <a:buNone/>
            </a:pPr>
            <a:endParaRPr lang="da-DK" sz="2400" b="1">
              <a:cs typeface="Calibri"/>
            </a:endParaRPr>
          </a:p>
          <a:p>
            <a:pPr marL="0" indent="0">
              <a:buNone/>
            </a:pPr>
            <a:r>
              <a:rPr lang="da-DK" sz="2400" b="1">
                <a:cs typeface="Calibri"/>
              </a:rPr>
              <a:t>Samlet tid: 35 min. herunder</a:t>
            </a:r>
          </a:p>
          <a:p>
            <a:pPr marL="0" indent="0">
              <a:buNone/>
            </a:pPr>
            <a:r>
              <a:rPr lang="da-DK" sz="2000" b="1">
                <a:cs typeface="Calibri"/>
              </a:rPr>
              <a:t>Samtale med sidemanden 15 min.</a:t>
            </a:r>
          </a:p>
          <a:p>
            <a:pPr marL="0" indent="0">
              <a:buNone/>
            </a:pPr>
            <a:endParaRPr lang="da-DK" sz="3600" b="1">
              <a:cs typeface="Calibri"/>
            </a:endParaRPr>
          </a:p>
          <a:p>
            <a:pPr marL="0" indent="0">
              <a:buNone/>
            </a:pPr>
            <a:r>
              <a:rPr lang="da-DK" sz="2000" b="1">
                <a:cs typeface="Calibri"/>
              </a:rPr>
              <a:t>Her skal I </a:t>
            </a:r>
            <a:r>
              <a:rPr lang="da-DK" sz="2000" b="1" u="sng">
                <a:cs typeface="Calibri"/>
              </a:rPr>
              <a:t>ikke</a:t>
            </a:r>
            <a:r>
              <a:rPr lang="da-DK" sz="2000" b="1">
                <a:cs typeface="Calibri"/>
              </a:rPr>
              <a:t> sidde sammen med kolleger fra egen praksis</a:t>
            </a:r>
          </a:p>
        </p:txBody>
      </p:sp>
    </p:spTree>
    <p:extLst>
      <p:ext uri="{BB962C8B-B14F-4D97-AF65-F5344CB8AC3E}">
        <p14:creationId xmlns:p14="http://schemas.microsoft.com/office/powerpoint/2010/main" val="25430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0103" y="174991"/>
            <a:ext cx="10515600" cy="1132935"/>
          </a:xfrm>
        </p:spPr>
        <p:txBody>
          <a:bodyPr>
            <a:normAutofit fontScale="90000"/>
          </a:bodyPr>
          <a:lstStyle/>
          <a:p>
            <a:r>
              <a:rPr lang="da-DK" sz="4200" b="1" dirty="0">
                <a:solidFill>
                  <a:srgbClr val="297A77"/>
                </a:solidFill>
                <a:latin typeface="+mn-lt"/>
              </a:rPr>
              <a:t>Målepunkt 1: Klyngens brug af antibiotika til UVI</a:t>
            </a:r>
            <a:br>
              <a:rPr lang="da-DK" sz="4400" b="1" dirty="0">
                <a:solidFill>
                  <a:srgbClr val="297A77"/>
                </a:solidFill>
                <a:latin typeface="+mn-lt"/>
              </a:rPr>
            </a:br>
            <a:r>
              <a:rPr lang="da-DK" sz="2000" b="1" dirty="0">
                <a:solidFill>
                  <a:srgbClr val="297A77"/>
                </a:solidFill>
                <a:latin typeface="+mn-lt"/>
              </a:rPr>
              <a:t>Antal indløste recepter pr. 1.000 sikrede, kvinder, 18+ år</a:t>
            </a:r>
            <a:br>
              <a:rPr lang="da-DK" sz="2000" b="1" dirty="0">
                <a:solidFill>
                  <a:srgbClr val="297A77"/>
                </a:solidFill>
                <a:latin typeface="+mn-lt"/>
              </a:rPr>
            </a:br>
            <a:r>
              <a:rPr lang="da-DK" sz="2000" b="1" dirty="0">
                <a:solidFill>
                  <a:srgbClr val="297A77"/>
                </a:solidFill>
                <a:latin typeface="+mn-lt"/>
              </a:rPr>
              <a:t>I</a:t>
            </a:r>
            <a:r>
              <a:rPr kumimoji="0" lang="da-DK" sz="2000" b="1" i="0" u="none" strike="noStrike" kern="1200" cap="none" spc="0" normalizeH="0" baseline="0" noProof="0" dirty="0" err="1">
                <a:ln>
                  <a:noFill/>
                </a:ln>
                <a:solidFill>
                  <a:srgbClr val="297A77"/>
                </a:solidFill>
                <a:effectLst/>
                <a:uLnTx/>
                <a:uFillTx/>
                <a:latin typeface="Calibri" panose="020F0502020204030204"/>
                <a:ea typeface="+mj-ea"/>
                <a:cs typeface="+mj-cs"/>
              </a:rPr>
              <a:t>ndikationerne</a:t>
            </a:r>
            <a:r>
              <a:rPr kumimoji="0" lang="da-DK" sz="2000" b="1" i="0" u="none" strike="noStrike" kern="1200" cap="none" spc="0" normalizeH="0" baseline="0" noProof="0" dirty="0">
                <a:ln>
                  <a:noFill/>
                </a:ln>
                <a:solidFill>
                  <a:srgbClr val="297A77"/>
                </a:solidFill>
                <a:effectLst/>
                <a:uLnTx/>
                <a:uFillTx/>
                <a:latin typeface="Calibri" panose="020F0502020204030204"/>
                <a:ea typeface="+mj-ea"/>
                <a:cs typeface="+mj-cs"/>
              </a:rPr>
              <a:t> ”mod blærebetændelse” og ”mod urinvejsinfektion” er anvendt</a:t>
            </a:r>
            <a:endParaRPr lang="da-DK" sz="2000" b="1" dirty="0">
              <a:solidFill>
                <a:srgbClr val="FF0000"/>
              </a:solidFill>
              <a:highlight>
                <a:srgbClr val="FFFF00"/>
              </a:highlight>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9</a:t>
            </a:fld>
            <a:endParaRPr lang="da-DK" altLang="en-US">
              <a:solidFill>
                <a:schemeClr val="bg1"/>
              </a:solidFill>
            </a:endParaRPr>
          </a:p>
        </p:txBody>
      </p:sp>
      <p:graphicFrame>
        <p:nvGraphicFramePr>
          <p:cNvPr id="11" name="Diagram 10">
            <a:extLst>
              <a:ext uri="{FF2B5EF4-FFF2-40B4-BE49-F238E27FC236}">
                <a16:creationId xmlns:a16="http://schemas.microsoft.com/office/drawing/2014/main" id="{6D323828-0705-4CE1-8710-B48128471BD5}"/>
              </a:ext>
            </a:extLst>
          </p:cNvPr>
          <p:cNvGraphicFramePr>
            <a:graphicFrameLocks/>
          </p:cNvGraphicFramePr>
          <p:nvPr>
            <p:extLst>
              <p:ext uri="{D42A27DB-BD31-4B8C-83A1-F6EECF244321}">
                <p14:modId xmlns:p14="http://schemas.microsoft.com/office/powerpoint/2010/main" val="3405273492"/>
              </p:ext>
            </p:extLst>
          </p:nvPr>
        </p:nvGraphicFramePr>
        <p:xfrm>
          <a:off x="214314" y="1307925"/>
          <a:ext cx="9710468" cy="52833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4111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0808341755914FB2524EC801CAABAD" ma:contentTypeVersion="15" ma:contentTypeDescription="Create a new document." ma:contentTypeScope="" ma:versionID="ca63df0263e57335f878bb957bff6b70">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35b5b973f9e6103fabafc61d392f0639"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65785F-4359-4F84-AFAE-EB7B727BC3AA}">
  <ds:schemaRefs>
    <ds:schemaRef ds:uri="ab13d131-50a7-42c4-8a02-30b9c286ffe1"/>
    <ds:schemaRef ds:uri="e19b9160-98c9-4814-b699-7a53b24588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c93761f-51ef-4530-9f5e-6cc801282091"/>
    <ds:schemaRef ds:uri="658e924a-6452-4f30-ad3a-cb624d28adc8"/>
  </ds:schemaRefs>
</ds:datastoreItem>
</file>

<file path=customXml/itemProps2.xml><?xml version="1.0" encoding="utf-8"?>
<ds:datastoreItem xmlns:ds="http://schemas.openxmlformats.org/officeDocument/2006/customXml" ds:itemID="{7D20A81C-76D9-49C6-A1D3-02AB945B93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3761f-51ef-4530-9f5e-6cc801282091"/>
    <ds:schemaRef ds:uri="658e924a-6452-4f30-ad3a-cb624d28a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6313E7-0275-4B5F-A914-F92A149473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170</TotalTime>
  <Words>3634</Words>
  <Application>Microsoft Office PowerPoint</Application>
  <PresentationFormat>Widescreen</PresentationFormat>
  <Paragraphs>437</Paragraphs>
  <Slides>31</Slides>
  <Notes>31</Notes>
  <HiddenSlides>0</HiddenSlides>
  <MMClips>2</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31</vt:i4>
      </vt:variant>
    </vt:vector>
  </HeadingPairs>
  <TitlesOfParts>
    <vt:vector size="36" baseType="lpstr">
      <vt:lpstr>Arial</vt:lpstr>
      <vt:lpstr>Calibri</vt:lpstr>
      <vt:lpstr>Calibri Light</vt:lpstr>
      <vt:lpstr>TitilliumWeb-Regular</vt:lpstr>
      <vt:lpstr>Office Theme</vt:lpstr>
      <vt:lpstr>KLYNGENAVN   Diagnostik og behandling af Urinsvejsinfektioner  Dato for klyngemødet     </vt:lpstr>
      <vt:lpstr>Formål med dagens møde</vt:lpstr>
      <vt:lpstr>Program for dagens møde</vt:lpstr>
      <vt:lpstr>Materialer</vt:lpstr>
      <vt:lpstr> Data: ordiprax+ og regionernes ydelsesregister </vt:lpstr>
      <vt:lpstr>Introduktionsvideo (7 min.)  Overordnet introduktion til emnet og til diagnostik af UVI  </vt:lpstr>
      <vt:lpstr>Diagnostik af urinvejsinfektioner </vt:lpstr>
      <vt:lpstr>BLOK 1: BE</vt:lpstr>
      <vt:lpstr>Målepunkt 1: Klyngens brug af antibiotika til UVI Antal indløste recepter pr. 1.000 sikrede, kvinder, 18+ år Indikationerne ”mod blærebetændelse” og ”mod urinvejsinfektion” er anvendt</vt:lpstr>
      <vt:lpstr>   Forklaringer af variation</vt:lpstr>
      <vt:lpstr>Når patienten kontakter praksis Diagnostik af UVI</vt:lpstr>
      <vt:lpstr> Når plejepersonale kontakter praksis om en plejehjemsbeboer  Diagnostik af UVI</vt:lpstr>
      <vt:lpstr>Gennemgang i plenum (10 min.)</vt:lpstr>
      <vt:lpstr>Notér i mødenoter (5 min.) </vt:lpstr>
      <vt:lpstr>BLOK 1: BE</vt:lpstr>
      <vt:lpstr>Målepunkt 2: Antal stix undersøgelser (ydelse:7101)  Ydelse pr. 1000 sikrede, kvinder 18+ år.</vt:lpstr>
      <vt:lpstr>Målepunkt 3: Antal fasekontrast urinmikroskopier (ydelse: 7122)  Ydelse pr. 1000 sikrede, kvinder 18+ år.  </vt:lpstr>
      <vt:lpstr>Målepunkt 4: Antal urindyrkninger i eget laboratorium (ydelse 7189) Ydelse pr. 1000 sikrede, kvinder 18+ år. </vt:lpstr>
      <vt:lpstr> Spørgsmål til målepunkt 2 – 4: Klyngens brug af diagnostiske ydelser </vt:lpstr>
      <vt:lpstr>Gennemgang i plenum (10 min.)</vt:lpstr>
      <vt:lpstr>Notér i mødenoter (5 min.) </vt:lpstr>
      <vt:lpstr>PowerPoint-præsentation</vt:lpstr>
      <vt:lpstr>PowerPoint-præsentation</vt:lpstr>
      <vt:lpstr>Video om behandling (9 min.) </vt:lpstr>
      <vt:lpstr>Målepunkt 5: Klyngens valg af præparater Antal indløste recepter pr. 1.000 sikrede, kvinder 18+ år. Fordelt på lægemiddelgruppe med indikation ”mod blærebetændelse” og ”mod urinvejsinfektion”  </vt:lpstr>
      <vt:lpstr>Spørgsmål til praksisdata</vt:lpstr>
      <vt:lpstr>Udfyld implementeringsplanen (20 min.) Er der potentiale for forandringer?</vt:lpstr>
      <vt:lpstr>Plenum gennemgang (15 min.)</vt:lpstr>
      <vt:lpstr>Opsamling og opfølgning (5 min.)</vt:lpstr>
      <vt:lpstr>KGE-moduler Implementering i praksis</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Christian Hollemann Pedersen</cp:lastModifiedBy>
  <cp:revision>7</cp:revision>
  <cp:lastPrinted>2022-02-21T10:16:12Z</cp:lastPrinted>
  <dcterms:created xsi:type="dcterms:W3CDTF">2018-05-04T12:52:03Z</dcterms:created>
  <dcterms:modified xsi:type="dcterms:W3CDTF">2023-02-13T13:23:38Z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ies>
</file>