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notesSlides/notesSlide1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1"/>
  </p:notesMasterIdLst>
  <p:handoutMasterIdLst>
    <p:handoutMasterId r:id="rId42"/>
  </p:handoutMasterIdLst>
  <p:sldIdLst>
    <p:sldId id="622" r:id="rId5"/>
    <p:sldId id="765" r:id="rId6"/>
    <p:sldId id="732" r:id="rId7"/>
    <p:sldId id="746" r:id="rId8"/>
    <p:sldId id="744" r:id="rId9"/>
    <p:sldId id="766" r:id="rId10"/>
    <p:sldId id="745" r:id="rId11"/>
    <p:sldId id="747" r:id="rId12"/>
    <p:sldId id="645" r:id="rId13"/>
    <p:sldId id="764" r:id="rId14"/>
    <p:sldId id="767" r:id="rId15"/>
    <p:sldId id="768" r:id="rId16"/>
    <p:sldId id="769" r:id="rId17"/>
    <p:sldId id="770" r:id="rId18"/>
    <p:sldId id="771" r:id="rId19"/>
    <p:sldId id="644" r:id="rId20"/>
    <p:sldId id="772" r:id="rId21"/>
    <p:sldId id="773" r:id="rId22"/>
    <p:sldId id="750" r:id="rId23"/>
    <p:sldId id="775" r:id="rId24"/>
    <p:sldId id="776" r:id="rId25"/>
    <p:sldId id="777" r:id="rId26"/>
    <p:sldId id="729" r:id="rId27"/>
    <p:sldId id="778" r:id="rId28"/>
    <p:sldId id="779" r:id="rId29"/>
    <p:sldId id="780" r:id="rId30"/>
    <p:sldId id="781" r:id="rId31"/>
    <p:sldId id="782" r:id="rId32"/>
    <p:sldId id="783" r:id="rId33"/>
    <p:sldId id="784" r:id="rId34"/>
    <p:sldId id="736" r:id="rId35"/>
    <p:sldId id="785" r:id="rId36"/>
    <p:sldId id="755" r:id="rId37"/>
    <p:sldId id="762" r:id="rId38"/>
    <p:sldId id="759" r:id="rId39"/>
    <p:sldId id="733" r:id="rId40"/>
  </p:sldIdLst>
  <p:sldSz cx="12192000" cy="6858000"/>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rgitte Harbo" initials="BH" lastIdx="1" clrIdx="0">
    <p:extLst>
      <p:ext uri="{19B8F6BF-5375-455C-9EA6-DF929625EA0E}">
        <p15:presenceInfo xmlns:p15="http://schemas.microsoft.com/office/powerpoint/2012/main" userId="S::bharbo@health.sdu.dk::eda14036-c5e6-4ce3-b83b-a869b99353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A77"/>
    <a:srgbClr val="EBF7F7"/>
    <a:srgbClr val="3C8C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28FB52-EA30-4E47-8FEC-C80715DCFA2C}" v="91" dt="2021-10-20T14:25:45.422"/>
    <p1510:client id="{F7D2AD1E-876E-42D7-AE26-14E7E113C793}" vWet="2" dt="2021-10-20T09:00:45.064"/>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803" autoAdjust="0"/>
  </p:normalViewPr>
  <p:slideViewPr>
    <p:cSldViewPr snapToGrid="0">
      <p:cViewPr varScale="1">
        <p:scale>
          <a:sx n="77" d="100"/>
          <a:sy n="77" d="100"/>
        </p:scale>
        <p:origin x="1878"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commentAuthors" Target="commentAuthors.xml"/><Relationship Id="rId48"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an Hollemann Pedersen" userId="6f30a598-b08d-4755-976a-a0633ccb118b" providerId="ADAL" clId="{05A0FBBD-AA44-433F-9098-3B24A95B4075}"/>
    <pc:docChg chg="undo custSel delSld modSld sldOrd">
      <pc:chgData name="Christian Hollemann Pedersen" userId="6f30a598-b08d-4755-976a-a0633ccb118b" providerId="ADAL" clId="{05A0FBBD-AA44-433F-9098-3B24A95B4075}" dt="2021-10-19T13:20:13.886" v="644" actId="47"/>
      <pc:docMkLst>
        <pc:docMk/>
      </pc:docMkLst>
      <pc:sldChg chg="del ord">
        <pc:chgData name="Christian Hollemann Pedersen" userId="6f30a598-b08d-4755-976a-a0633ccb118b" providerId="ADAL" clId="{05A0FBBD-AA44-433F-9098-3B24A95B4075}" dt="2021-10-19T13:19:33.101" v="639" actId="47"/>
        <pc:sldMkLst>
          <pc:docMk/>
          <pc:sldMk cId="1645221298" sldId="643"/>
        </pc:sldMkLst>
      </pc:sldChg>
      <pc:sldChg chg="modSp mod modNotesTx">
        <pc:chgData name="Christian Hollemann Pedersen" userId="6f30a598-b08d-4755-976a-a0633ccb118b" providerId="ADAL" clId="{05A0FBBD-AA44-433F-9098-3B24A95B4075}" dt="2021-10-19T13:14:50.195" v="610"/>
        <pc:sldMkLst>
          <pc:docMk/>
          <pc:sldMk cId="1103852879" sldId="644"/>
        </pc:sldMkLst>
        <pc:spChg chg="mod">
          <ac:chgData name="Christian Hollemann Pedersen" userId="6f30a598-b08d-4755-976a-a0633ccb118b" providerId="ADAL" clId="{05A0FBBD-AA44-433F-9098-3B24A95B4075}" dt="2021-10-19T12:46:25.563" v="525" actId="14100"/>
          <ac:spMkLst>
            <pc:docMk/>
            <pc:sldMk cId="1103852879" sldId="644"/>
            <ac:spMk id="5" creationId="{34BAC4A1-EF95-4832-8E08-FA7A8EB315FA}"/>
          </ac:spMkLst>
        </pc:spChg>
      </pc:sldChg>
      <pc:sldChg chg="modNotesTx">
        <pc:chgData name="Christian Hollemann Pedersen" userId="6f30a598-b08d-4755-976a-a0633ccb118b" providerId="ADAL" clId="{05A0FBBD-AA44-433F-9098-3B24A95B4075}" dt="2021-10-19T13:12:27.899" v="600" actId="6549"/>
        <pc:sldMkLst>
          <pc:docMk/>
          <pc:sldMk cId="2066516660" sldId="645"/>
        </pc:sldMkLst>
      </pc:sldChg>
      <pc:sldChg chg="del ord">
        <pc:chgData name="Christian Hollemann Pedersen" userId="6f30a598-b08d-4755-976a-a0633ccb118b" providerId="ADAL" clId="{05A0FBBD-AA44-433F-9098-3B24A95B4075}" dt="2021-10-19T13:19:35.068" v="640" actId="47"/>
        <pc:sldMkLst>
          <pc:docMk/>
          <pc:sldMk cId="493701836" sldId="726"/>
        </pc:sldMkLst>
      </pc:sldChg>
      <pc:sldChg chg="modSp mod">
        <pc:chgData name="Christian Hollemann Pedersen" userId="6f30a598-b08d-4755-976a-a0633ccb118b" providerId="ADAL" clId="{05A0FBBD-AA44-433F-9098-3B24A95B4075}" dt="2021-10-19T12:28:58.984" v="223" actId="20577"/>
        <pc:sldMkLst>
          <pc:docMk/>
          <pc:sldMk cId="552123559" sldId="729"/>
        </pc:sldMkLst>
        <pc:spChg chg="mod">
          <ac:chgData name="Christian Hollemann Pedersen" userId="6f30a598-b08d-4755-976a-a0633ccb118b" providerId="ADAL" clId="{05A0FBBD-AA44-433F-9098-3B24A95B4075}" dt="2021-10-19T12:28:58.984" v="223" actId="20577"/>
          <ac:spMkLst>
            <pc:docMk/>
            <pc:sldMk cId="552123559" sldId="729"/>
            <ac:spMk id="16" creationId="{1167341F-C76B-49D7-9E8A-E2A2678BE035}"/>
          </ac:spMkLst>
        </pc:spChg>
      </pc:sldChg>
      <pc:sldChg chg="modSp mod">
        <pc:chgData name="Christian Hollemann Pedersen" userId="6f30a598-b08d-4755-976a-a0633ccb118b" providerId="ADAL" clId="{05A0FBBD-AA44-433F-9098-3B24A95B4075}" dt="2021-10-19T12:42:28.519" v="241" actId="14100"/>
        <pc:sldMkLst>
          <pc:docMk/>
          <pc:sldMk cId="898613259" sldId="744"/>
        </pc:sldMkLst>
        <pc:spChg chg="mod">
          <ac:chgData name="Christian Hollemann Pedersen" userId="6f30a598-b08d-4755-976a-a0633ccb118b" providerId="ADAL" clId="{05A0FBBD-AA44-433F-9098-3B24A95B4075}" dt="2021-10-19T12:42:28.519" v="241" actId="14100"/>
          <ac:spMkLst>
            <pc:docMk/>
            <pc:sldMk cId="898613259" sldId="744"/>
            <ac:spMk id="2" creationId="{3DC6C4A8-ECBD-4694-954C-5444D7E1D574}"/>
          </ac:spMkLst>
        </pc:spChg>
        <pc:spChg chg="mod">
          <ac:chgData name="Christian Hollemann Pedersen" userId="6f30a598-b08d-4755-976a-a0633ccb118b" providerId="ADAL" clId="{05A0FBBD-AA44-433F-9098-3B24A95B4075}" dt="2021-10-19T12:12:31.772" v="180" actId="20577"/>
          <ac:spMkLst>
            <pc:docMk/>
            <pc:sldMk cId="898613259" sldId="744"/>
            <ac:spMk id="7" creationId="{52053174-5934-468C-8F4D-3453D2B347AF}"/>
          </ac:spMkLst>
        </pc:spChg>
      </pc:sldChg>
      <pc:sldChg chg="modNotesTx">
        <pc:chgData name="Christian Hollemann Pedersen" userId="6f30a598-b08d-4755-976a-a0633ccb118b" providerId="ADAL" clId="{05A0FBBD-AA44-433F-9098-3B24A95B4075}" dt="2021-10-19T13:11:30.689" v="597" actId="114"/>
        <pc:sldMkLst>
          <pc:docMk/>
          <pc:sldMk cId="345166480" sldId="745"/>
        </pc:sldMkLst>
      </pc:sldChg>
      <pc:sldChg chg="modSp mod">
        <pc:chgData name="Christian Hollemann Pedersen" userId="6f30a598-b08d-4755-976a-a0633ccb118b" providerId="ADAL" clId="{05A0FBBD-AA44-433F-9098-3B24A95B4075}" dt="2021-10-19T12:41:40.467" v="240" actId="20577"/>
        <pc:sldMkLst>
          <pc:docMk/>
          <pc:sldMk cId="4244708540" sldId="746"/>
        </pc:sldMkLst>
        <pc:spChg chg="mod">
          <ac:chgData name="Christian Hollemann Pedersen" userId="6f30a598-b08d-4755-976a-a0633ccb118b" providerId="ADAL" clId="{05A0FBBD-AA44-433F-9098-3B24A95B4075}" dt="2021-10-19T12:41:40.467" v="240" actId="20577"/>
          <ac:spMkLst>
            <pc:docMk/>
            <pc:sldMk cId="4244708540" sldId="746"/>
            <ac:spMk id="7" creationId="{52053174-5934-468C-8F4D-3453D2B347AF}"/>
          </ac:spMkLst>
        </pc:spChg>
      </pc:sldChg>
      <pc:sldChg chg="modSp mod modNotesTx">
        <pc:chgData name="Christian Hollemann Pedersen" userId="6f30a598-b08d-4755-976a-a0633ccb118b" providerId="ADAL" clId="{05A0FBBD-AA44-433F-9098-3B24A95B4075}" dt="2021-10-19T13:11:51.201" v="599" actId="114"/>
        <pc:sldMkLst>
          <pc:docMk/>
          <pc:sldMk cId="544341714" sldId="747"/>
        </pc:sldMkLst>
        <pc:spChg chg="mod">
          <ac:chgData name="Christian Hollemann Pedersen" userId="6f30a598-b08d-4755-976a-a0633ccb118b" providerId="ADAL" clId="{05A0FBBD-AA44-433F-9098-3B24A95B4075}" dt="2021-10-19T13:05:19.442" v="585" actId="1076"/>
          <ac:spMkLst>
            <pc:docMk/>
            <pc:sldMk cId="544341714" sldId="747"/>
            <ac:spMk id="11" creationId="{00C3BF8A-C8D0-4641-833A-87A5358C5085}"/>
          </ac:spMkLst>
        </pc:spChg>
      </pc:sldChg>
      <pc:sldChg chg="modSp mod">
        <pc:chgData name="Christian Hollemann Pedersen" userId="6f30a598-b08d-4755-976a-a0633ccb118b" providerId="ADAL" clId="{05A0FBBD-AA44-433F-9098-3B24A95B4075}" dt="2021-10-19T12:15:40.274" v="211" actId="6549"/>
        <pc:sldMkLst>
          <pc:docMk/>
          <pc:sldMk cId="2037651857" sldId="750"/>
        </pc:sldMkLst>
        <pc:spChg chg="mod">
          <ac:chgData name="Christian Hollemann Pedersen" userId="6f30a598-b08d-4755-976a-a0633ccb118b" providerId="ADAL" clId="{05A0FBBD-AA44-433F-9098-3B24A95B4075}" dt="2021-10-19T12:15:40.274" v="211" actId="6549"/>
          <ac:spMkLst>
            <pc:docMk/>
            <pc:sldMk cId="2037651857" sldId="750"/>
            <ac:spMk id="11" creationId="{00C3BF8A-C8D0-4641-833A-87A5358C5085}"/>
          </ac:spMkLst>
        </pc:spChg>
      </pc:sldChg>
      <pc:sldChg chg="ord">
        <pc:chgData name="Christian Hollemann Pedersen" userId="6f30a598-b08d-4755-976a-a0633ccb118b" providerId="ADAL" clId="{05A0FBBD-AA44-433F-9098-3B24A95B4075}" dt="2021-10-19T13:19:42.583" v="643"/>
        <pc:sldMkLst>
          <pc:docMk/>
          <pc:sldMk cId="3423951834" sldId="755"/>
        </pc:sldMkLst>
      </pc:sldChg>
      <pc:sldChg chg="modSp del mod">
        <pc:chgData name="Christian Hollemann Pedersen" userId="6f30a598-b08d-4755-976a-a0633ccb118b" providerId="ADAL" clId="{05A0FBBD-AA44-433F-9098-3B24A95B4075}" dt="2021-10-19T12:41:07.610" v="239" actId="47"/>
        <pc:sldMkLst>
          <pc:docMk/>
          <pc:sldMk cId="3659858674" sldId="760"/>
        </pc:sldMkLst>
        <pc:spChg chg="mod">
          <ac:chgData name="Christian Hollemann Pedersen" userId="6f30a598-b08d-4755-976a-a0633ccb118b" providerId="ADAL" clId="{05A0FBBD-AA44-433F-9098-3B24A95B4075}" dt="2021-10-19T12:33:56.801" v="231" actId="404"/>
          <ac:spMkLst>
            <pc:docMk/>
            <pc:sldMk cId="3659858674" sldId="760"/>
            <ac:spMk id="11" creationId="{00C3BF8A-C8D0-4641-833A-87A5358C5085}"/>
          </ac:spMkLst>
        </pc:spChg>
      </pc:sldChg>
      <pc:sldChg chg="del">
        <pc:chgData name="Christian Hollemann Pedersen" userId="6f30a598-b08d-4755-976a-a0633ccb118b" providerId="ADAL" clId="{05A0FBBD-AA44-433F-9098-3B24A95B4075}" dt="2021-10-19T13:19:38.118" v="641" actId="47"/>
        <pc:sldMkLst>
          <pc:docMk/>
          <pc:sldMk cId="1981865776" sldId="761"/>
        </pc:sldMkLst>
      </pc:sldChg>
      <pc:sldChg chg="ord">
        <pc:chgData name="Christian Hollemann Pedersen" userId="6f30a598-b08d-4755-976a-a0633ccb118b" providerId="ADAL" clId="{05A0FBBD-AA44-433F-9098-3B24A95B4075}" dt="2021-10-19T13:19:14.925" v="638"/>
        <pc:sldMkLst>
          <pc:docMk/>
          <pc:sldMk cId="3163915039" sldId="762"/>
        </pc:sldMkLst>
      </pc:sldChg>
      <pc:sldChg chg="del ord">
        <pc:chgData name="Christian Hollemann Pedersen" userId="6f30a598-b08d-4755-976a-a0633ccb118b" providerId="ADAL" clId="{05A0FBBD-AA44-433F-9098-3B24A95B4075}" dt="2021-10-19T13:20:13.886" v="644" actId="47"/>
        <pc:sldMkLst>
          <pc:docMk/>
          <pc:sldMk cId="1031333477" sldId="763"/>
        </pc:sldMkLst>
      </pc:sldChg>
      <pc:sldChg chg="modSp mod modNotesTx">
        <pc:chgData name="Christian Hollemann Pedersen" userId="6f30a598-b08d-4755-976a-a0633ccb118b" providerId="ADAL" clId="{05A0FBBD-AA44-433F-9098-3B24A95B4075}" dt="2021-10-19T13:12:48.773" v="601" actId="114"/>
        <pc:sldMkLst>
          <pc:docMk/>
          <pc:sldMk cId="154528262" sldId="764"/>
        </pc:sldMkLst>
        <pc:spChg chg="mod">
          <ac:chgData name="Christian Hollemann Pedersen" userId="6f30a598-b08d-4755-976a-a0633ccb118b" providerId="ADAL" clId="{05A0FBBD-AA44-433F-9098-3B24A95B4075}" dt="2021-10-19T12:47:55.582" v="584" actId="6549"/>
          <ac:spMkLst>
            <pc:docMk/>
            <pc:sldMk cId="154528262" sldId="764"/>
            <ac:spMk id="13" creationId="{5BA3EC34-047F-44AF-B377-9E1D67258A6E}"/>
          </ac:spMkLst>
        </pc:spChg>
        <pc:picChg chg="mod">
          <ac:chgData name="Christian Hollemann Pedersen" userId="6f30a598-b08d-4755-976a-a0633ccb118b" providerId="ADAL" clId="{05A0FBBD-AA44-433F-9098-3B24A95B4075}" dt="2021-10-19T12:46:50.220" v="529" actId="1076"/>
          <ac:picMkLst>
            <pc:docMk/>
            <pc:sldMk cId="154528262" sldId="764"/>
            <ac:picMk id="6" creationId="{7E33F139-0A7C-42A7-90B3-C983807CB834}"/>
          </ac:picMkLst>
        </pc:picChg>
      </pc:sldChg>
      <pc:sldChg chg="modNotesTx">
        <pc:chgData name="Christian Hollemann Pedersen" userId="6f30a598-b08d-4755-976a-a0633ccb118b" providerId="ADAL" clId="{05A0FBBD-AA44-433F-9098-3B24A95B4075}" dt="2021-10-19T13:08:31.897" v="592" actId="20577"/>
        <pc:sldMkLst>
          <pc:docMk/>
          <pc:sldMk cId="2469608895" sldId="765"/>
        </pc:sldMkLst>
      </pc:sldChg>
      <pc:sldChg chg="modNotesTx">
        <pc:chgData name="Christian Hollemann Pedersen" userId="6f30a598-b08d-4755-976a-a0633ccb118b" providerId="ADAL" clId="{05A0FBBD-AA44-433F-9098-3B24A95B4075}" dt="2021-10-19T13:11:06.115" v="596" actId="114"/>
        <pc:sldMkLst>
          <pc:docMk/>
          <pc:sldMk cId="17612255" sldId="766"/>
        </pc:sldMkLst>
      </pc:sldChg>
      <pc:sldChg chg="modNotesTx">
        <pc:chgData name="Christian Hollemann Pedersen" userId="6f30a598-b08d-4755-976a-a0633ccb118b" providerId="ADAL" clId="{05A0FBBD-AA44-433F-9098-3B24A95B4075}" dt="2021-10-19T13:13:03.186" v="603" actId="114"/>
        <pc:sldMkLst>
          <pc:docMk/>
          <pc:sldMk cId="3216842444" sldId="767"/>
        </pc:sldMkLst>
      </pc:sldChg>
      <pc:sldChg chg="modSp modNotesTx">
        <pc:chgData name="Christian Hollemann Pedersen" userId="6f30a598-b08d-4755-976a-a0633ccb118b" providerId="ADAL" clId="{05A0FBBD-AA44-433F-9098-3B24A95B4075}" dt="2021-10-19T13:13:20.687" v="604" actId="114"/>
        <pc:sldMkLst>
          <pc:docMk/>
          <pc:sldMk cId="2555467806" sldId="768"/>
        </pc:sldMkLst>
        <pc:graphicFrameChg chg="mod">
          <ac:chgData name="Christian Hollemann Pedersen" userId="6f30a598-b08d-4755-976a-a0633ccb118b" providerId="ADAL" clId="{05A0FBBD-AA44-433F-9098-3B24A95B4075}" dt="2021-10-19T13:06:39.695" v="588" actId="113"/>
          <ac:graphicFrameMkLst>
            <pc:docMk/>
            <pc:sldMk cId="2555467806" sldId="768"/>
            <ac:graphicFrameMk id="13" creationId="{612A4B9C-B6D5-477E-8DB8-6D54529143D9}"/>
          </ac:graphicFrameMkLst>
        </pc:graphicFrameChg>
      </pc:sldChg>
      <pc:sldChg chg="modNotesTx">
        <pc:chgData name="Christian Hollemann Pedersen" userId="6f30a598-b08d-4755-976a-a0633ccb118b" providerId="ADAL" clId="{05A0FBBD-AA44-433F-9098-3B24A95B4075}" dt="2021-10-19T13:13:35.678" v="605" actId="114"/>
        <pc:sldMkLst>
          <pc:docMk/>
          <pc:sldMk cId="2318452221" sldId="769"/>
        </pc:sldMkLst>
      </pc:sldChg>
      <pc:sldChg chg="modNotesTx">
        <pc:chgData name="Christian Hollemann Pedersen" userId="6f30a598-b08d-4755-976a-a0633ccb118b" providerId="ADAL" clId="{05A0FBBD-AA44-433F-9098-3B24A95B4075}" dt="2021-10-19T13:14:08.062" v="607" actId="114"/>
        <pc:sldMkLst>
          <pc:docMk/>
          <pc:sldMk cId="3835975649" sldId="770"/>
        </pc:sldMkLst>
      </pc:sldChg>
      <pc:sldChg chg="modNotesTx">
        <pc:chgData name="Christian Hollemann Pedersen" userId="6f30a598-b08d-4755-976a-a0633ccb118b" providerId="ADAL" clId="{05A0FBBD-AA44-433F-9098-3B24A95B4075}" dt="2021-10-19T13:14:30.553" v="609" actId="114"/>
        <pc:sldMkLst>
          <pc:docMk/>
          <pc:sldMk cId="3908225084" sldId="771"/>
        </pc:sldMkLst>
      </pc:sldChg>
      <pc:sldChg chg="modNotesTx">
        <pc:chgData name="Christian Hollemann Pedersen" userId="6f30a598-b08d-4755-976a-a0633ccb118b" providerId="ADAL" clId="{05A0FBBD-AA44-433F-9098-3B24A95B4075}" dt="2021-10-19T13:15:13.169" v="611"/>
        <pc:sldMkLst>
          <pc:docMk/>
          <pc:sldMk cId="1173664190" sldId="772"/>
        </pc:sldMkLst>
      </pc:sldChg>
      <pc:sldChg chg="modNotesTx">
        <pc:chgData name="Christian Hollemann Pedersen" userId="6f30a598-b08d-4755-976a-a0633ccb118b" providerId="ADAL" clId="{05A0FBBD-AA44-433F-9098-3B24A95B4075}" dt="2021-10-19T13:15:41.682" v="612" actId="115"/>
        <pc:sldMkLst>
          <pc:docMk/>
          <pc:sldMk cId="1797890954" sldId="774"/>
        </pc:sldMkLst>
      </pc:sldChg>
      <pc:sldChg chg="modSp">
        <pc:chgData name="Christian Hollemann Pedersen" userId="6f30a598-b08d-4755-976a-a0633ccb118b" providerId="ADAL" clId="{05A0FBBD-AA44-433F-9098-3B24A95B4075}" dt="2021-10-19T12:15:53.323" v="212" actId="207"/>
        <pc:sldMkLst>
          <pc:docMk/>
          <pc:sldMk cId="2677757443" sldId="775"/>
        </pc:sldMkLst>
        <pc:graphicFrameChg chg="mod">
          <ac:chgData name="Christian Hollemann Pedersen" userId="6f30a598-b08d-4755-976a-a0633ccb118b" providerId="ADAL" clId="{05A0FBBD-AA44-433F-9098-3B24A95B4075}" dt="2021-10-19T12:15:53.323" v="212" actId="207"/>
          <ac:graphicFrameMkLst>
            <pc:docMk/>
            <pc:sldMk cId="2677757443" sldId="775"/>
            <ac:graphicFrameMk id="9" creationId="{8D841204-29AC-4BE9-BE4A-ED4BE79DE87F}"/>
          </ac:graphicFrameMkLst>
        </pc:graphicFrameChg>
      </pc:sldChg>
      <pc:sldChg chg="modNotesTx">
        <pc:chgData name="Christian Hollemann Pedersen" userId="6f30a598-b08d-4755-976a-a0633ccb118b" providerId="ADAL" clId="{05A0FBBD-AA44-433F-9098-3B24A95B4075}" dt="2021-10-19T13:17:08.622" v="621" actId="20577"/>
        <pc:sldMkLst>
          <pc:docMk/>
          <pc:sldMk cId="1580101720" sldId="777"/>
        </pc:sldMkLst>
      </pc:sldChg>
      <pc:sldChg chg="modSp mod">
        <pc:chgData name="Christian Hollemann Pedersen" userId="6f30a598-b08d-4755-976a-a0633ccb118b" providerId="ADAL" clId="{05A0FBBD-AA44-433F-9098-3B24A95B4075}" dt="2021-10-19T13:18:34.136" v="634" actId="114"/>
        <pc:sldMkLst>
          <pc:docMk/>
          <pc:sldMk cId="184094937" sldId="778"/>
        </pc:sldMkLst>
        <pc:spChg chg="mod">
          <ac:chgData name="Christian Hollemann Pedersen" userId="6f30a598-b08d-4755-976a-a0633ccb118b" providerId="ADAL" clId="{05A0FBBD-AA44-433F-9098-3B24A95B4075}" dt="2021-10-19T13:18:34.136" v="634" actId="114"/>
          <ac:spMkLst>
            <pc:docMk/>
            <pc:sldMk cId="184094937" sldId="778"/>
            <ac:spMk id="11" creationId="{00C3BF8A-C8D0-4641-833A-87A5358C5085}"/>
          </ac:spMkLst>
        </pc:spChg>
      </pc:sldChg>
      <pc:sldChg chg="ord">
        <pc:chgData name="Christian Hollemann Pedersen" userId="6f30a598-b08d-4755-976a-a0633ccb118b" providerId="ADAL" clId="{05A0FBBD-AA44-433F-9098-3B24A95B4075}" dt="2021-10-19T13:17:43.540" v="623"/>
        <pc:sldMkLst>
          <pc:docMk/>
          <pc:sldMk cId="1047663896" sldId="779"/>
        </pc:sldMkLst>
      </pc:sldChg>
    </pc:docChg>
  </pc:docChgLst>
  <pc:docChgLst>
    <pc:chgData name="Christian Hollemann Pedersen" userId="6f30a598-b08d-4755-976a-a0633ccb118b" providerId="ADAL" clId="{B828FB52-EA30-4E47-8FEC-C80715DCFA2C}"/>
    <pc:docChg chg="undo custSel delSld modSld sldOrd">
      <pc:chgData name="Christian Hollemann Pedersen" userId="6f30a598-b08d-4755-976a-a0633ccb118b" providerId="ADAL" clId="{B828FB52-EA30-4E47-8FEC-C80715DCFA2C}" dt="2021-10-20T14:26:49.272" v="1343" actId="20577"/>
      <pc:docMkLst>
        <pc:docMk/>
      </pc:docMkLst>
      <pc:sldChg chg="del">
        <pc:chgData name="Christian Hollemann Pedersen" userId="6f30a598-b08d-4755-976a-a0633ccb118b" providerId="ADAL" clId="{B828FB52-EA30-4E47-8FEC-C80715DCFA2C}" dt="2021-10-20T09:20:16.226" v="35" actId="47"/>
        <pc:sldMkLst>
          <pc:docMk/>
          <pc:sldMk cId="3161069950" sldId="595"/>
        </pc:sldMkLst>
      </pc:sldChg>
      <pc:sldChg chg="modNotesTx">
        <pc:chgData name="Christian Hollemann Pedersen" userId="6f30a598-b08d-4755-976a-a0633ccb118b" providerId="ADAL" clId="{B828FB52-EA30-4E47-8FEC-C80715DCFA2C}" dt="2021-10-20T09:09:20.389" v="29" actId="113"/>
        <pc:sldMkLst>
          <pc:docMk/>
          <pc:sldMk cId="3702718476" sldId="732"/>
        </pc:sldMkLst>
      </pc:sldChg>
      <pc:sldChg chg="modSp mod ord">
        <pc:chgData name="Christian Hollemann Pedersen" userId="6f30a598-b08d-4755-976a-a0633ccb118b" providerId="ADAL" clId="{B828FB52-EA30-4E47-8FEC-C80715DCFA2C}" dt="2021-10-20T09:03:00.650" v="27" actId="20577"/>
        <pc:sldMkLst>
          <pc:docMk/>
          <pc:sldMk cId="3695765059" sldId="736"/>
        </pc:sldMkLst>
        <pc:spChg chg="mod">
          <ac:chgData name="Christian Hollemann Pedersen" userId="6f30a598-b08d-4755-976a-a0633ccb118b" providerId="ADAL" clId="{B828FB52-EA30-4E47-8FEC-C80715DCFA2C}" dt="2021-10-20T09:03:00.650" v="27" actId="20577"/>
          <ac:spMkLst>
            <pc:docMk/>
            <pc:sldMk cId="3695765059" sldId="736"/>
            <ac:spMk id="11" creationId="{00C3BF8A-C8D0-4641-833A-87A5358C5085}"/>
          </ac:spMkLst>
        </pc:spChg>
      </pc:sldChg>
      <pc:sldChg chg="modNotesTx">
        <pc:chgData name="Christian Hollemann Pedersen" userId="6f30a598-b08d-4755-976a-a0633ccb118b" providerId="ADAL" clId="{B828FB52-EA30-4E47-8FEC-C80715DCFA2C}" dt="2021-10-20T14:12:54.763" v="118"/>
        <pc:sldMkLst>
          <pc:docMk/>
          <pc:sldMk cId="898613259" sldId="744"/>
        </pc:sldMkLst>
      </pc:sldChg>
      <pc:sldChg chg="modSp mod">
        <pc:chgData name="Christian Hollemann Pedersen" userId="6f30a598-b08d-4755-976a-a0633ccb118b" providerId="ADAL" clId="{B828FB52-EA30-4E47-8FEC-C80715DCFA2C}" dt="2021-10-20T09:23:51.118" v="57" actId="115"/>
        <pc:sldMkLst>
          <pc:docMk/>
          <pc:sldMk cId="2037651857" sldId="750"/>
        </pc:sldMkLst>
        <pc:spChg chg="mod">
          <ac:chgData name="Christian Hollemann Pedersen" userId="6f30a598-b08d-4755-976a-a0633ccb118b" providerId="ADAL" clId="{B828FB52-EA30-4E47-8FEC-C80715DCFA2C}" dt="2021-10-20T09:23:51.118" v="57" actId="115"/>
          <ac:spMkLst>
            <pc:docMk/>
            <pc:sldMk cId="2037651857" sldId="750"/>
            <ac:spMk id="11" creationId="{00C3BF8A-C8D0-4641-833A-87A5358C5085}"/>
          </ac:spMkLst>
        </pc:spChg>
      </pc:sldChg>
      <pc:sldChg chg="modSp mod">
        <pc:chgData name="Christian Hollemann Pedersen" userId="6f30a598-b08d-4755-976a-a0633ccb118b" providerId="ADAL" clId="{B828FB52-EA30-4E47-8FEC-C80715DCFA2C}" dt="2021-10-20T09:27:57.922" v="83" actId="1076"/>
        <pc:sldMkLst>
          <pc:docMk/>
          <pc:sldMk cId="3423951834" sldId="755"/>
        </pc:sldMkLst>
        <pc:spChg chg="mod">
          <ac:chgData name="Christian Hollemann Pedersen" userId="6f30a598-b08d-4755-976a-a0633ccb118b" providerId="ADAL" clId="{B828FB52-EA30-4E47-8FEC-C80715DCFA2C}" dt="2021-10-20T09:27:46.882" v="81" actId="20577"/>
          <ac:spMkLst>
            <pc:docMk/>
            <pc:sldMk cId="3423951834" sldId="755"/>
            <ac:spMk id="5" creationId="{34BAC4A1-EF95-4832-8E08-FA7A8EB315FA}"/>
          </ac:spMkLst>
        </pc:spChg>
        <pc:spChg chg="mod">
          <ac:chgData name="Christian Hollemann Pedersen" userId="6f30a598-b08d-4755-976a-a0633ccb118b" providerId="ADAL" clId="{B828FB52-EA30-4E47-8FEC-C80715DCFA2C}" dt="2021-10-20T09:27:57.922" v="83" actId="1076"/>
          <ac:spMkLst>
            <pc:docMk/>
            <pc:sldMk cId="3423951834" sldId="755"/>
            <ac:spMk id="14" creationId="{6935B1E1-F083-4DD7-8035-EA9C5EB6B604}"/>
          </ac:spMkLst>
        </pc:spChg>
      </pc:sldChg>
      <pc:sldChg chg="modSp mod">
        <pc:chgData name="Christian Hollemann Pedersen" userId="6f30a598-b08d-4755-976a-a0633ccb118b" providerId="ADAL" clId="{B828FB52-EA30-4E47-8FEC-C80715DCFA2C}" dt="2021-10-20T09:28:46.834" v="85" actId="1076"/>
        <pc:sldMkLst>
          <pc:docMk/>
          <pc:sldMk cId="2509262741" sldId="759"/>
        </pc:sldMkLst>
        <pc:picChg chg="mod">
          <ac:chgData name="Christian Hollemann Pedersen" userId="6f30a598-b08d-4755-976a-a0633ccb118b" providerId="ADAL" clId="{B828FB52-EA30-4E47-8FEC-C80715DCFA2C}" dt="2021-10-20T09:28:46.834" v="85" actId="1076"/>
          <ac:picMkLst>
            <pc:docMk/>
            <pc:sldMk cId="2509262741" sldId="759"/>
            <ac:picMk id="8" creationId="{21FA1FF2-8576-4D42-96AD-0CAFA053D0FF}"/>
          </ac:picMkLst>
        </pc:picChg>
      </pc:sldChg>
      <pc:sldChg chg="modNotesTx">
        <pc:chgData name="Christian Hollemann Pedersen" userId="6f30a598-b08d-4755-976a-a0633ccb118b" providerId="ADAL" clId="{B828FB52-EA30-4E47-8FEC-C80715DCFA2C}" dt="2021-10-20T14:12:43.081" v="117" actId="6549"/>
        <pc:sldMkLst>
          <pc:docMk/>
          <pc:sldMk cId="2469608895" sldId="765"/>
        </pc:sldMkLst>
      </pc:sldChg>
      <pc:sldChg chg="modSp modNotesTx">
        <pc:chgData name="Christian Hollemann Pedersen" userId="6f30a598-b08d-4755-976a-a0633ccb118b" providerId="ADAL" clId="{B828FB52-EA30-4E47-8FEC-C80715DCFA2C}" dt="2021-10-20T14:19:46.388" v="607" actId="20577"/>
        <pc:sldMkLst>
          <pc:docMk/>
          <pc:sldMk cId="3216842444" sldId="767"/>
        </pc:sldMkLst>
        <pc:graphicFrameChg chg="mod">
          <ac:chgData name="Christian Hollemann Pedersen" userId="6f30a598-b08d-4755-976a-a0633ccb118b" providerId="ADAL" clId="{B828FB52-EA30-4E47-8FEC-C80715DCFA2C}" dt="2021-10-20T09:00:43.673" v="0" actId="207"/>
          <ac:graphicFrameMkLst>
            <pc:docMk/>
            <pc:sldMk cId="3216842444" sldId="767"/>
            <ac:graphicFrameMk id="12" creationId="{A3DA7784-4A58-49AC-9B35-52CAA4B90171}"/>
          </ac:graphicFrameMkLst>
        </pc:graphicFrameChg>
      </pc:sldChg>
      <pc:sldChg chg="modNotesTx">
        <pc:chgData name="Christian Hollemann Pedersen" userId="6f30a598-b08d-4755-976a-a0633ccb118b" providerId="ADAL" clId="{B828FB52-EA30-4E47-8FEC-C80715DCFA2C}" dt="2021-10-20T14:22:30.253" v="928" actId="20577"/>
        <pc:sldMkLst>
          <pc:docMk/>
          <pc:sldMk cId="2555467806" sldId="768"/>
        </pc:sldMkLst>
      </pc:sldChg>
      <pc:sldChg chg="modSp mod modNotesTx">
        <pc:chgData name="Christian Hollemann Pedersen" userId="6f30a598-b08d-4755-976a-a0633ccb118b" providerId="ADAL" clId="{B828FB52-EA30-4E47-8FEC-C80715DCFA2C}" dt="2021-10-20T14:24:07.991" v="1141" actId="20577"/>
        <pc:sldMkLst>
          <pc:docMk/>
          <pc:sldMk cId="2318452221" sldId="769"/>
        </pc:sldMkLst>
        <pc:spChg chg="mod">
          <ac:chgData name="Christian Hollemann Pedersen" userId="6f30a598-b08d-4755-976a-a0633ccb118b" providerId="ADAL" clId="{B828FB52-EA30-4E47-8FEC-C80715DCFA2C}" dt="2021-10-20T09:01:04.135" v="1" actId="20577"/>
          <ac:spMkLst>
            <pc:docMk/>
            <pc:sldMk cId="2318452221" sldId="769"/>
            <ac:spMk id="2" creationId="{3DC6C4A8-ECBD-4694-954C-5444D7E1D574}"/>
          </ac:spMkLst>
        </pc:spChg>
      </pc:sldChg>
      <pc:sldChg chg="modNotesTx">
        <pc:chgData name="Christian Hollemann Pedersen" userId="6f30a598-b08d-4755-976a-a0633ccb118b" providerId="ADAL" clId="{B828FB52-EA30-4E47-8FEC-C80715DCFA2C}" dt="2021-10-20T14:24:35.767" v="1144" actId="20577"/>
        <pc:sldMkLst>
          <pc:docMk/>
          <pc:sldMk cId="3835975649" sldId="770"/>
        </pc:sldMkLst>
      </pc:sldChg>
      <pc:sldChg chg="modNotesTx">
        <pc:chgData name="Christian Hollemann Pedersen" userId="6f30a598-b08d-4755-976a-a0633ccb118b" providerId="ADAL" clId="{B828FB52-EA30-4E47-8FEC-C80715DCFA2C}" dt="2021-10-20T14:26:49.272" v="1343" actId="20577"/>
        <pc:sldMkLst>
          <pc:docMk/>
          <pc:sldMk cId="3908225084" sldId="771"/>
        </pc:sldMkLst>
      </pc:sldChg>
      <pc:sldChg chg="addSp modSp mod">
        <pc:chgData name="Christian Hollemann Pedersen" userId="6f30a598-b08d-4755-976a-a0633ccb118b" providerId="ADAL" clId="{B828FB52-EA30-4E47-8FEC-C80715DCFA2C}" dt="2021-10-20T09:23:01.624" v="55" actId="1076"/>
        <pc:sldMkLst>
          <pc:docMk/>
          <pc:sldMk cId="2192861112" sldId="773"/>
        </pc:sldMkLst>
        <pc:spChg chg="mod">
          <ac:chgData name="Christian Hollemann Pedersen" userId="6f30a598-b08d-4755-976a-a0633ccb118b" providerId="ADAL" clId="{B828FB52-EA30-4E47-8FEC-C80715DCFA2C}" dt="2021-10-20T09:22:15.264" v="51" actId="27636"/>
          <ac:spMkLst>
            <pc:docMk/>
            <pc:sldMk cId="2192861112" sldId="773"/>
            <ac:spMk id="2" creationId="{3DC6C4A8-ECBD-4694-954C-5444D7E1D574}"/>
          </ac:spMkLst>
        </pc:spChg>
        <pc:spChg chg="mod">
          <ac:chgData name="Christian Hollemann Pedersen" userId="6f30a598-b08d-4755-976a-a0633ccb118b" providerId="ADAL" clId="{B828FB52-EA30-4E47-8FEC-C80715DCFA2C}" dt="2021-10-20T09:22:19.941" v="52" actId="14100"/>
          <ac:spMkLst>
            <pc:docMk/>
            <pc:sldMk cId="2192861112" sldId="773"/>
            <ac:spMk id="5" creationId="{34BAC4A1-EF95-4832-8E08-FA7A8EB315FA}"/>
          </ac:spMkLst>
        </pc:spChg>
        <pc:spChg chg="mod">
          <ac:chgData name="Christian Hollemann Pedersen" userId="6f30a598-b08d-4755-976a-a0633ccb118b" providerId="ADAL" clId="{B828FB52-EA30-4E47-8FEC-C80715DCFA2C}" dt="2021-10-20T09:22:54.379" v="53"/>
          <ac:spMkLst>
            <pc:docMk/>
            <pc:sldMk cId="2192861112" sldId="773"/>
            <ac:spMk id="13" creationId="{46D547C6-8300-4072-838D-E95DB9A55284}"/>
          </ac:spMkLst>
        </pc:spChg>
        <pc:spChg chg="mod">
          <ac:chgData name="Christian Hollemann Pedersen" userId="6f30a598-b08d-4755-976a-a0633ccb118b" providerId="ADAL" clId="{B828FB52-EA30-4E47-8FEC-C80715DCFA2C}" dt="2021-10-20T09:22:54.379" v="53"/>
          <ac:spMkLst>
            <pc:docMk/>
            <pc:sldMk cId="2192861112" sldId="773"/>
            <ac:spMk id="14" creationId="{704767C8-2C0B-4366-958A-0D9F209148A4}"/>
          </ac:spMkLst>
        </pc:spChg>
        <pc:grpChg chg="add mod">
          <ac:chgData name="Christian Hollemann Pedersen" userId="6f30a598-b08d-4755-976a-a0633ccb118b" providerId="ADAL" clId="{B828FB52-EA30-4E47-8FEC-C80715DCFA2C}" dt="2021-10-20T09:23:01.624" v="55" actId="1076"/>
          <ac:grpSpMkLst>
            <pc:docMk/>
            <pc:sldMk cId="2192861112" sldId="773"/>
            <ac:grpSpMk id="12" creationId="{66D36511-0688-4AD4-939A-4A819690FD7D}"/>
          </ac:grpSpMkLst>
        </pc:grpChg>
        <pc:picChg chg="mod">
          <ac:chgData name="Christian Hollemann Pedersen" userId="6f30a598-b08d-4755-976a-a0633ccb118b" providerId="ADAL" clId="{B828FB52-EA30-4E47-8FEC-C80715DCFA2C}" dt="2021-10-20T09:22:54.379" v="53"/>
          <ac:picMkLst>
            <pc:docMk/>
            <pc:sldMk cId="2192861112" sldId="773"/>
            <ac:picMk id="15" creationId="{E1752BC7-0B64-453A-B436-69808712CCB2}"/>
          </ac:picMkLst>
        </pc:picChg>
      </pc:sldChg>
      <pc:sldChg chg="del">
        <pc:chgData name="Christian Hollemann Pedersen" userId="6f30a598-b08d-4755-976a-a0633ccb118b" providerId="ADAL" clId="{B828FB52-EA30-4E47-8FEC-C80715DCFA2C}" dt="2021-10-20T09:23:42.397" v="56" actId="47"/>
        <pc:sldMkLst>
          <pc:docMk/>
          <pc:sldMk cId="1797890954" sldId="774"/>
        </pc:sldMkLst>
      </pc:sldChg>
      <pc:sldChg chg="modSp mod">
        <pc:chgData name="Christian Hollemann Pedersen" userId="6f30a598-b08d-4755-976a-a0633ccb118b" providerId="ADAL" clId="{B828FB52-EA30-4E47-8FEC-C80715DCFA2C}" dt="2021-10-20T09:25:50.639" v="67" actId="403"/>
        <pc:sldMkLst>
          <pc:docMk/>
          <pc:sldMk cId="2677757443" sldId="775"/>
        </pc:sldMkLst>
        <pc:graphicFrameChg chg="mod">
          <ac:chgData name="Christian Hollemann Pedersen" userId="6f30a598-b08d-4755-976a-a0633ccb118b" providerId="ADAL" clId="{B828FB52-EA30-4E47-8FEC-C80715DCFA2C}" dt="2021-10-20T09:25:50.639" v="67" actId="403"/>
          <ac:graphicFrameMkLst>
            <pc:docMk/>
            <pc:sldMk cId="2677757443" sldId="775"/>
            <ac:graphicFrameMk id="9" creationId="{8D841204-29AC-4BE9-BE4A-ED4BE79DE87F}"/>
          </ac:graphicFrameMkLst>
        </pc:graphicFrameChg>
      </pc:sldChg>
      <pc:sldChg chg="modSp mod">
        <pc:chgData name="Christian Hollemann Pedersen" userId="6f30a598-b08d-4755-976a-a0633ccb118b" providerId="ADAL" clId="{B828FB52-EA30-4E47-8FEC-C80715DCFA2C}" dt="2021-10-20T09:20:08.438" v="34" actId="27636"/>
        <pc:sldMkLst>
          <pc:docMk/>
          <pc:sldMk cId="2961331353" sldId="785"/>
        </pc:sldMkLst>
        <pc:spChg chg="mod">
          <ac:chgData name="Christian Hollemann Pedersen" userId="6f30a598-b08d-4755-976a-a0633ccb118b" providerId="ADAL" clId="{B828FB52-EA30-4E47-8FEC-C80715DCFA2C}" dt="2021-10-20T09:20:08.438" v="34" actId="27636"/>
          <ac:spMkLst>
            <pc:docMk/>
            <pc:sldMk cId="2961331353" sldId="785"/>
            <ac:spMk id="5" creationId="{34BAC4A1-EF95-4832-8E08-FA7A8EB315FA}"/>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297A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da-D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'Ark1'!$F$4:$F$24</c:f>
              <c:strCache>
                <c:ptCount val="21"/>
                <c:pt idx="0">
                  <c:v>a</c:v>
                </c:pt>
                <c:pt idx="1">
                  <c:v>m</c:v>
                </c:pt>
                <c:pt idx="2">
                  <c:v>e</c:v>
                </c:pt>
                <c:pt idx="3">
                  <c:v>l</c:v>
                </c:pt>
                <c:pt idx="4">
                  <c:v>f</c:v>
                </c:pt>
                <c:pt idx="5">
                  <c:v>q</c:v>
                </c:pt>
                <c:pt idx="6">
                  <c:v>g</c:v>
                </c:pt>
                <c:pt idx="7">
                  <c:v>r</c:v>
                </c:pt>
                <c:pt idx="8">
                  <c:v>h</c:v>
                </c:pt>
                <c:pt idx="9">
                  <c:v>k</c:v>
                </c:pt>
                <c:pt idx="10">
                  <c:v>j</c:v>
                </c:pt>
                <c:pt idx="11">
                  <c:v>o</c:v>
                </c:pt>
                <c:pt idx="12">
                  <c:v>p</c:v>
                </c:pt>
                <c:pt idx="13">
                  <c:v>s</c:v>
                </c:pt>
                <c:pt idx="14">
                  <c:v>d</c:v>
                </c:pt>
                <c:pt idx="15">
                  <c:v>i</c:v>
                </c:pt>
                <c:pt idx="16">
                  <c:v>u</c:v>
                </c:pt>
                <c:pt idx="17">
                  <c:v>n</c:v>
                </c:pt>
                <c:pt idx="18">
                  <c:v>b</c:v>
                </c:pt>
                <c:pt idx="19">
                  <c:v>c</c:v>
                </c:pt>
                <c:pt idx="20">
                  <c:v>t</c:v>
                </c:pt>
              </c:strCache>
            </c:strRef>
          </c:cat>
          <c:val>
            <c:numRef>
              <c:f>'Ark1'!$G$4:$G$24</c:f>
              <c:numCache>
                <c:formatCode>General</c:formatCode>
                <c:ptCount val="21"/>
                <c:pt idx="0">
                  <c:v>88</c:v>
                </c:pt>
                <c:pt idx="1">
                  <c:v>88</c:v>
                </c:pt>
                <c:pt idx="2">
                  <c:v>84</c:v>
                </c:pt>
                <c:pt idx="3">
                  <c:v>82</c:v>
                </c:pt>
                <c:pt idx="4">
                  <c:v>78</c:v>
                </c:pt>
                <c:pt idx="5">
                  <c:v>78</c:v>
                </c:pt>
                <c:pt idx="6">
                  <c:v>76</c:v>
                </c:pt>
                <c:pt idx="7">
                  <c:v>76</c:v>
                </c:pt>
                <c:pt idx="8">
                  <c:v>74</c:v>
                </c:pt>
                <c:pt idx="9">
                  <c:v>69</c:v>
                </c:pt>
                <c:pt idx="10">
                  <c:v>67</c:v>
                </c:pt>
                <c:pt idx="11">
                  <c:v>67</c:v>
                </c:pt>
                <c:pt idx="12">
                  <c:v>65</c:v>
                </c:pt>
                <c:pt idx="13">
                  <c:v>61</c:v>
                </c:pt>
                <c:pt idx="14">
                  <c:v>56</c:v>
                </c:pt>
                <c:pt idx="15">
                  <c:v>56</c:v>
                </c:pt>
                <c:pt idx="16">
                  <c:v>56</c:v>
                </c:pt>
                <c:pt idx="17">
                  <c:v>45</c:v>
                </c:pt>
                <c:pt idx="18">
                  <c:v>35</c:v>
                </c:pt>
                <c:pt idx="19">
                  <c:v>34</c:v>
                </c:pt>
                <c:pt idx="20">
                  <c:v>34</c:v>
                </c:pt>
              </c:numCache>
            </c:numRef>
          </c:val>
          <c:extLst>
            <c:ext xmlns:c16="http://schemas.microsoft.com/office/drawing/2014/chart" uri="{C3380CC4-5D6E-409C-BE32-E72D297353CC}">
              <c16:uniqueId val="{00000000-638E-4F68-9A65-22C9BDD52521}"/>
            </c:ext>
          </c:extLst>
        </c:ser>
        <c:dLbls>
          <c:showLegendKey val="0"/>
          <c:showVal val="0"/>
          <c:showCatName val="0"/>
          <c:showSerName val="0"/>
          <c:showPercent val="0"/>
          <c:showBubbleSize val="0"/>
        </c:dLbls>
        <c:gapWidth val="219"/>
        <c:overlap val="-27"/>
        <c:axId val="564442728"/>
        <c:axId val="564436496"/>
      </c:barChart>
      <c:catAx>
        <c:axId val="564442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a-DK"/>
          </a:p>
        </c:txPr>
        <c:crossAx val="564436496"/>
        <c:crosses val="autoZero"/>
        <c:auto val="1"/>
        <c:lblAlgn val="ctr"/>
        <c:lblOffset val="100"/>
        <c:noMultiLvlLbl val="0"/>
      </c:catAx>
      <c:valAx>
        <c:axId val="5644364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da-DK"/>
          </a:p>
        </c:txPr>
        <c:crossAx val="5644427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da-DK" sz="2800"/>
              <a:t>Trivselsscore</a:t>
            </a:r>
          </a:p>
        </c:rich>
      </c:tx>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da-DK"/>
        </a:p>
      </c:txPr>
    </c:title>
    <c:autoTitleDeleted val="0"/>
    <c:plotArea>
      <c:layout/>
      <c:barChart>
        <c:barDir val="bar"/>
        <c:grouping val="clustered"/>
        <c:varyColors val="0"/>
        <c:ser>
          <c:idx val="0"/>
          <c:order val="0"/>
          <c:spPr>
            <a:solidFill>
              <a:srgbClr val="297A77"/>
            </a:solidFill>
            <a:ln>
              <a:noFill/>
            </a:ln>
            <a:effectLst/>
          </c:spPr>
          <c:invertIfNegative val="0"/>
          <c:dPt>
            <c:idx val="4"/>
            <c:invertIfNegative val="0"/>
            <c:bubble3D val="0"/>
            <c:spPr>
              <a:solidFill>
                <a:schemeClr val="accent1"/>
              </a:solidFill>
              <a:ln>
                <a:noFill/>
              </a:ln>
              <a:effectLst/>
            </c:spPr>
            <c:extLst>
              <c:ext xmlns:c16="http://schemas.microsoft.com/office/drawing/2014/chart" uri="{C3380CC4-5D6E-409C-BE32-E72D297353CC}">
                <c16:uniqueId val="{00000002-DEE6-40CB-9D97-27771C812BE1}"/>
              </c:ext>
            </c:extLst>
          </c:dPt>
          <c:dPt>
            <c:idx val="5"/>
            <c:invertIfNegative val="0"/>
            <c:bubble3D val="0"/>
            <c:spPr>
              <a:solidFill>
                <a:schemeClr val="accent2"/>
              </a:solidFill>
              <a:ln>
                <a:noFill/>
              </a:ln>
              <a:effectLst/>
            </c:spPr>
            <c:extLst>
              <c:ext xmlns:c16="http://schemas.microsoft.com/office/drawing/2014/chart" uri="{C3380CC4-5D6E-409C-BE32-E72D297353CC}">
                <c16:uniqueId val="{00000001-DEE6-40CB-9D97-27771C812BE1}"/>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da-D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'Ark1'!$D$5:$D$10</c:f>
              <c:strCache>
                <c:ptCount val="6"/>
                <c:pt idx="0">
                  <c:v>Klynge-gennemsnit</c:v>
                </c:pt>
                <c:pt idx="1">
                  <c:v>Klynge-minimum</c:v>
                </c:pt>
                <c:pt idx="2">
                  <c:v>Klynge-maksimum</c:v>
                </c:pt>
                <c:pt idx="4">
                  <c:v>PLO opgørelse 2019</c:v>
                </c:pt>
                <c:pt idx="5">
                  <c:v>DK gennemsnit</c:v>
                </c:pt>
              </c:strCache>
            </c:strRef>
          </c:cat>
          <c:val>
            <c:numRef>
              <c:f>'Ark1'!$E$5:$E$10</c:f>
              <c:numCache>
                <c:formatCode>General</c:formatCode>
                <c:ptCount val="6"/>
                <c:pt idx="0">
                  <c:v>74</c:v>
                </c:pt>
                <c:pt idx="1">
                  <c:v>64</c:v>
                </c:pt>
                <c:pt idx="2">
                  <c:v>79</c:v>
                </c:pt>
                <c:pt idx="4">
                  <c:v>62</c:v>
                </c:pt>
                <c:pt idx="5">
                  <c:v>68</c:v>
                </c:pt>
              </c:numCache>
            </c:numRef>
          </c:val>
          <c:extLst>
            <c:ext xmlns:c16="http://schemas.microsoft.com/office/drawing/2014/chart" uri="{C3380CC4-5D6E-409C-BE32-E72D297353CC}">
              <c16:uniqueId val="{00000000-DEE6-40CB-9D97-27771C812BE1}"/>
            </c:ext>
          </c:extLst>
        </c:ser>
        <c:dLbls>
          <c:showLegendKey val="0"/>
          <c:showVal val="0"/>
          <c:showCatName val="0"/>
          <c:showSerName val="0"/>
          <c:showPercent val="0"/>
          <c:showBubbleSize val="0"/>
        </c:dLbls>
        <c:gapWidth val="182"/>
        <c:axId val="535446864"/>
        <c:axId val="535444568"/>
      </c:barChart>
      <c:catAx>
        <c:axId val="5354468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a-DK"/>
          </a:p>
        </c:txPr>
        <c:crossAx val="535444568"/>
        <c:crosses val="autoZero"/>
        <c:auto val="1"/>
        <c:lblAlgn val="ctr"/>
        <c:lblOffset val="100"/>
        <c:noMultiLvlLbl val="0"/>
      </c:catAx>
      <c:valAx>
        <c:axId val="5354445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a-DK"/>
          </a:p>
        </c:txPr>
        <c:crossAx val="5354468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da-DK" sz="1800"/>
              <a:t>Trivsels-fordeling - </a:t>
            </a:r>
            <a:r>
              <a:rPr lang="da-DK" sz="1800" baseline="0"/>
              <a:t>klyngen og national opgørelse fra PLO</a:t>
            </a:r>
            <a:endParaRPr lang="da-DK" sz="1800"/>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da-DK"/>
        </a:p>
      </c:txPr>
    </c:title>
    <c:autoTitleDeleted val="0"/>
    <c:plotArea>
      <c:layout/>
      <c:barChart>
        <c:barDir val="bar"/>
        <c:grouping val="clustered"/>
        <c:varyColors val="0"/>
        <c:ser>
          <c:idx val="0"/>
          <c:order val="0"/>
          <c:tx>
            <c:strRef>
              <c:f>'Ark1'!$G$6</c:f>
              <c:strCache>
                <c:ptCount val="1"/>
                <c:pt idx="0">
                  <c:v>PLO</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da-D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'Ark1'!$H$5:$J$5</c:f>
              <c:strCache>
                <c:ptCount val="3"/>
                <c:pt idx="0">
                  <c:v>Meget lav trivsel</c:v>
                </c:pt>
                <c:pt idx="1">
                  <c:v>Lav trivsel</c:v>
                </c:pt>
                <c:pt idx="2">
                  <c:v>Høj trivsel</c:v>
                </c:pt>
              </c:strCache>
            </c:strRef>
          </c:cat>
          <c:val>
            <c:numRef>
              <c:f>'Ark1'!$H$6:$J$6</c:f>
              <c:numCache>
                <c:formatCode>General</c:formatCode>
                <c:ptCount val="3"/>
                <c:pt idx="0">
                  <c:v>7</c:v>
                </c:pt>
                <c:pt idx="1">
                  <c:v>11</c:v>
                </c:pt>
                <c:pt idx="2">
                  <c:v>82</c:v>
                </c:pt>
              </c:numCache>
            </c:numRef>
          </c:val>
          <c:extLst>
            <c:ext xmlns:c16="http://schemas.microsoft.com/office/drawing/2014/chart" uri="{C3380CC4-5D6E-409C-BE32-E72D297353CC}">
              <c16:uniqueId val="{00000000-753A-4331-BC91-F0AE43697B7D}"/>
            </c:ext>
          </c:extLst>
        </c:ser>
        <c:ser>
          <c:idx val="1"/>
          <c:order val="1"/>
          <c:tx>
            <c:strRef>
              <c:f>'Ark1'!$G$7</c:f>
              <c:strCache>
                <c:ptCount val="1"/>
                <c:pt idx="0">
                  <c:v>Klyngen</c:v>
                </c:pt>
              </c:strCache>
            </c:strRef>
          </c:tx>
          <c:spPr>
            <a:solidFill>
              <a:srgbClr val="297A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da-D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'Ark1'!$H$5:$J$5</c:f>
              <c:strCache>
                <c:ptCount val="3"/>
                <c:pt idx="0">
                  <c:v>Meget lav trivsel</c:v>
                </c:pt>
                <c:pt idx="1">
                  <c:v>Lav trivsel</c:v>
                </c:pt>
                <c:pt idx="2">
                  <c:v>Høj trivsel</c:v>
                </c:pt>
              </c:strCache>
            </c:strRef>
          </c:cat>
          <c:val>
            <c:numRef>
              <c:f>'Ark1'!$H$7:$J$7</c:f>
              <c:numCache>
                <c:formatCode>General</c:formatCode>
                <c:ptCount val="3"/>
                <c:pt idx="0">
                  <c:v>6</c:v>
                </c:pt>
                <c:pt idx="1">
                  <c:v>16</c:v>
                </c:pt>
                <c:pt idx="2">
                  <c:v>78</c:v>
                </c:pt>
              </c:numCache>
            </c:numRef>
          </c:val>
          <c:extLst>
            <c:ext xmlns:c16="http://schemas.microsoft.com/office/drawing/2014/chart" uri="{C3380CC4-5D6E-409C-BE32-E72D297353CC}">
              <c16:uniqueId val="{00000001-753A-4331-BC91-F0AE43697B7D}"/>
            </c:ext>
          </c:extLst>
        </c:ser>
        <c:dLbls>
          <c:showLegendKey val="0"/>
          <c:showVal val="0"/>
          <c:showCatName val="0"/>
          <c:showSerName val="0"/>
          <c:showPercent val="0"/>
          <c:showBubbleSize val="0"/>
        </c:dLbls>
        <c:gapWidth val="182"/>
        <c:axId val="672695960"/>
        <c:axId val="495996264"/>
      </c:barChart>
      <c:catAx>
        <c:axId val="6726959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da-DK"/>
          </a:p>
        </c:txPr>
        <c:crossAx val="495996264"/>
        <c:crosses val="autoZero"/>
        <c:auto val="1"/>
        <c:lblAlgn val="ctr"/>
        <c:lblOffset val="100"/>
        <c:noMultiLvlLbl val="0"/>
      </c:catAx>
      <c:valAx>
        <c:axId val="4959962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a-DK"/>
          </a:p>
        </c:txPr>
        <c:crossAx val="6726959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a-DK"/>
        </a:p>
      </c:txPr>
    </c:legend>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a:t>I </a:t>
            </a:r>
            <a:r>
              <a:rPr lang="en-US" sz="2000" err="1"/>
              <a:t>hvilken</a:t>
            </a:r>
            <a:r>
              <a:rPr lang="en-US" sz="2000"/>
              <a:t> grad </a:t>
            </a:r>
            <a:r>
              <a:rPr lang="en-US" sz="2000" err="1"/>
              <a:t>oplever</a:t>
            </a:r>
            <a:r>
              <a:rPr lang="en-US" sz="2000"/>
              <a:t> du at have den </a:t>
            </a:r>
            <a:r>
              <a:rPr lang="en-US" sz="2000" err="1"/>
              <a:t>arbejdsglæde</a:t>
            </a:r>
            <a:r>
              <a:rPr lang="en-US" sz="2000"/>
              <a:t>, du </a:t>
            </a:r>
            <a:r>
              <a:rPr lang="en-US" sz="2000" err="1"/>
              <a:t>ønsker</a:t>
            </a:r>
            <a:r>
              <a:rPr lang="en-US" sz="2000"/>
              <a:t> </a:t>
            </a:r>
            <a:r>
              <a:rPr lang="en-US" sz="2000" err="1"/>
              <a:t>i</a:t>
            </a:r>
            <a:r>
              <a:rPr lang="en-US" sz="2000"/>
              <a:t> </a:t>
            </a:r>
            <a:r>
              <a:rPr lang="en-US" sz="2000" err="1"/>
              <a:t>dit</a:t>
            </a:r>
            <a:r>
              <a:rPr lang="en-US" sz="2000"/>
              <a:t> </a:t>
            </a:r>
            <a:r>
              <a:rPr lang="en-US" sz="2000" err="1"/>
              <a:t>nuværende</a:t>
            </a:r>
            <a:r>
              <a:rPr lang="en-US" sz="2000"/>
              <a:t> </a:t>
            </a:r>
            <a:r>
              <a:rPr lang="en-US" sz="2000" err="1"/>
              <a:t>arbejde</a:t>
            </a:r>
            <a:r>
              <a:rPr lang="en-US" sz="2000"/>
              <a:t>? (</a:t>
            </a:r>
            <a:r>
              <a:rPr lang="en-US" sz="2000" err="1"/>
              <a:t>procent</a:t>
            </a:r>
            <a:r>
              <a:rPr lang="en-US" sz="2000"/>
              <a:t>)</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da-DK"/>
        </a:p>
      </c:txPr>
    </c:title>
    <c:autoTitleDeleted val="0"/>
    <c:plotArea>
      <c:layout/>
      <c:barChart>
        <c:barDir val="bar"/>
        <c:grouping val="clustered"/>
        <c:varyColors val="0"/>
        <c:ser>
          <c:idx val="0"/>
          <c:order val="0"/>
          <c:tx>
            <c:strRef>
              <c:f>'Ark1'!$G$4</c:f>
              <c:strCache>
                <c:ptCount val="1"/>
              </c:strCache>
            </c:strRef>
          </c:tx>
          <c:spPr>
            <a:solidFill>
              <a:srgbClr val="297A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da-D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'Ark1'!$F$5:$F$9</c:f>
              <c:strCache>
                <c:ptCount val="5"/>
                <c:pt idx="0">
                  <c:v>I meget høj grad</c:v>
                </c:pt>
                <c:pt idx="1">
                  <c:v>I høj grad</c:v>
                </c:pt>
                <c:pt idx="2">
                  <c:v>I nogen grad</c:v>
                </c:pt>
                <c:pt idx="3">
                  <c:v>I ringe grad</c:v>
                </c:pt>
                <c:pt idx="4">
                  <c:v>Slet ikke</c:v>
                </c:pt>
              </c:strCache>
            </c:strRef>
          </c:cat>
          <c:val>
            <c:numRef>
              <c:f>'Ark1'!$G$5:$G$9</c:f>
              <c:numCache>
                <c:formatCode>General</c:formatCode>
                <c:ptCount val="5"/>
                <c:pt idx="0">
                  <c:v>48</c:v>
                </c:pt>
                <c:pt idx="1">
                  <c:v>22</c:v>
                </c:pt>
                <c:pt idx="2">
                  <c:v>23</c:v>
                </c:pt>
                <c:pt idx="3">
                  <c:v>7</c:v>
                </c:pt>
              </c:numCache>
            </c:numRef>
          </c:val>
          <c:extLst>
            <c:ext xmlns:c16="http://schemas.microsoft.com/office/drawing/2014/chart" uri="{C3380CC4-5D6E-409C-BE32-E72D297353CC}">
              <c16:uniqueId val="{00000000-738F-47E5-A7C0-7D2F3070F7CD}"/>
            </c:ext>
          </c:extLst>
        </c:ser>
        <c:dLbls>
          <c:showLegendKey val="0"/>
          <c:showVal val="0"/>
          <c:showCatName val="0"/>
          <c:showSerName val="0"/>
          <c:showPercent val="0"/>
          <c:showBubbleSize val="0"/>
        </c:dLbls>
        <c:gapWidth val="182"/>
        <c:axId val="546462472"/>
        <c:axId val="546462800"/>
      </c:barChart>
      <c:catAx>
        <c:axId val="5464624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a-DK"/>
          </a:p>
        </c:txPr>
        <c:crossAx val="546462800"/>
        <c:crosses val="autoZero"/>
        <c:auto val="1"/>
        <c:lblAlgn val="ctr"/>
        <c:lblOffset val="100"/>
        <c:noMultiLvlLbl val="0"/>
      </c:catAx>
      <c:valAx>
        <c:axId val="5464628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a-DK"/>
          </a:p>
        </c:txPr>
        <c:crossAx val="5464624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a-DK"/>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da-DK" sz="1800" b="1"/>
              <a:t>Andel der oplever at have den arbejdsglæde de ønsker, opdelte svar, procent</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da-DK"/>
        </a:p>
      </c:txPr>
    </c:title>
    <c:autoTitleDeleted val="0"/>
    <c:plotArea>
      <c:layout/>
      <c:barChart>
        <c:barDir val="bar"/>
        <c:grouping val="clustered"/>
        <c:varyColors val="0"/>
        <c:ser>
          <c:idx val="0"/>
          <c:order val="0"/>
          <c:spPr>
            <a:solidFill>
              <a:srgbClr val="297A77"/>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AE93-4C3B-8150-27BC7701E6BC}"/>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3-AE93-4C3B-8150-27BC7701E6BC}"/>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da-D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'Ark1'!$E$23:$F$26</c:f>
              <c:multiLvlStrCache>
                <c:ptCount val="4"/>
                <c:lvl>
                  <c:pt idx="0">
                    <c:v>PLO undersøgelsen 2019</c:v>
                  </c:pt>
                  <c:pt idx="1">
                    <c:v>Klyngen</c:v>
                  </c:pt>
                  <c:pt idx="2">
                    <c:v>PLO undersøgelsen 2019</c:v>
                  </c:pt>
                  <c:pt idx="3">
                    <c:v>Klyngen</c:v>
                  </c:pt>
                </c:lvl>
                <c:lvl>
                  <c:pt idx="0">
                    <c:v>I meget høj grad / I høj grad</c:v>
                  </c:pt>
                  <c:pt idx="2">
                    <c:v>I ringe grad / slet ikke </c:v>
                  </c:pt>
                </c:lvl>
              </c:multiLvlStrCache>
            </c:multiLvlStrRef>
          </c:cat>
          <c:val>
            <c:numRef>
              <c:f>'Ark1'!$G$23:$G$26</c:f>
              <c:numCache>
                <c:formatCode>General</c:formatCode>
                <c:ptCount val="4"/>
                <c:pt idx="0">
                  <c:v>69</c:v>
                </c:pt>
                <c:pt idx="1">
                  <c:v>74</c:v>
                </c:pt>
                <c:pt idx="2">
                  <c:v>27</c:v>
                </c:pt>
                <c:pt idx="3">
                  <c:v>14</c:v>
                </c:pt>
              </c:numCache>
            </c:numRef>
          </c:val>
          <c:extLst>
            <c:ext xmlns:c16="http://schemas.microsoft.com/office/drawing/2014/chart" uri="{C3380CC4-5D6E-409C-BE32-E72D297353CC}">
              <c16:uniqueId val="{00000004-AE93-4C3B-8150-27BC7701E6BC}"/>
            </c:ext>
          </c:extLst>
        </c:ser>
        <c:dLbls>
          <c:showLegendKey val="0"/>
          <c:showVal val="0"/>
          <c:showCatName val="0"/>
          <c:showSerName val="0"/>
          <c:showPercent val="0"/>
          <c:showBubbleSize val="0"/>
        </c:dLbls>
        <c:gapWidth val="182"/>
        <c:axId val="646119016"/>
        <c:axId val="646118688"/>
      </c:barChart>
      <c:catAx>
        <c:axId val="6461190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a-DK"/>
          </a:p>
        </c:txPr>
        <c:crossAx val="646118688"/>
        <c:crosses val="autoZero"/>
        <c:auto val="1"/>
        <c:lblAlgn val="ctr"/>
        <c:lblOffset val="100"/>
        <c:noMultiLvlLbl val="0"/>
      </c:catAx>
      <c:valAx>
        <c:axId val="646118688"/>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da-DK"/>
          </a:p>
        </c:txPr>
        <c:crossAx val="6461190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297A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da-D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'MP3 Positive forhold '!$C$3:$C$18</c:f>
              <c:strCache>
                <c:ptCount val="16"/>
                <c:pt idx="0">
                  <c:v>At jeg har tid til efteruddannelse</c:v>
                </c:pt>
                <c:pt idx="1">
                  <c:v>At der er gode fysiske rammer i praksis</c:v>
                </c:pt>
                <c:pt idx="2">
                  <c:v>At jeg bidrager til uddannelse af yngre kolleger</c:v>
                </c:pt>
                <c:pt idx="3">
                  <c:v>Godt samarbejde med læge kolleger i f.eks. lægelaug og klynger</c:v>
                </c:pt>
                <c:pt idx="4">
                  <c:v>Godt samarbejde med det øvrige sundhedsvæsen</c:v>
                </c:pt>
                <c:pt idx="5">
                  <c:v>At almen praksis som fag får tilstrækkelig anerkendelse</c:v>
                </c:pt>
                <c:pt idx="6">
                  <c:v>At jeg som læge får anerkendelse for mit arbejde</c:v>
                </c:pt>
                <c:pt idx="7">
                  <c:v>Langvarig relation til mine patienter</c:v>
                </c:pt>
                <c:pt idx="8">
                  <c:v>Mulighed for personlig udvikling</c:v>
                </c:pt>
                <c:pt idx="9">
                  <c:v>Mulighed for faglig udvikling i dagligdagen</c:v>
                </c:pt>
                <c:pt idx="10">
                  <c:v>At jeg oplever ordentlige vilkår</c:v>
                </c:pt>
                <c:pt idx="11">
                  <c:v>At jeg har autonomi til at præge mit arbejdsliv</c:v>
                </c:pt>
                <c:pt idx="12">
                  <c:v>At jeg bruger min lægefaglighed</c:v>
                </c:pt>
                <c:pt idx="13">
                  <c:v>At der er tid nok til det daglige arbejde</c:v>
                </c:pt>
                <c:pt idx="14">
                  <c:v>Godt samarbejde med klinikpersonalet i praksis</c:v>
                </c:pt>
                <c:pt idx="15">
                  <c:v>Godt samarbejde med lægekolleger i praksis</c:v>
                </c:pt>
              </c:strCache>
            </c:strRef>
          </c:cat>
          <c:val>
            <c:numRef>
              <c:f>'MP3 Positive forhold '!$D$3:$D$18</c:f>
              <c:numCache>
                <c:formatCode>General</c:formatCode>
                <c:ptCount val="16"/>
                <c:pt idx="0">
                  <c:v>0</c:v>
                </c:pt>
                <c:pt idx="1">
                  <c:v>0</c:v>
                </c:pt>
                <c:pt idx="2">
                  <c:v>0</c:v>
                </c:pt>
                <c:pt idx="3">
                  <c:v>4</c:v>
                </c:pt>
                <c:pt idx="4">
                  <c:v>4</c:v>
                </c:pt>
                <c:pt idx="5">
                  <c:v>4</c:v>
                </c:pt>
                <c:pt idx="6">
                  <c:v>8</c:v>
                </c:pt>
                <c:pt idx="7">
                  <c:v>8</c:v>
                </c:pt>
                <c:pt idx="8">
                  <c:v>12</c:v>
                </c:pt>
                <c:pt idx="9">
                  <c:v>12</c:v>
                </c:pt>
                <c:pt idx="10">
                  <c:v>12</c:v>
                </c:pt>
                <c:pt idx="11">
                  <c:v>20</c:v>
                </c:pt>
                <c:pt idx="12">
                  <c:v>32</c:v>
                </c:pt>
                <c:pt idx="13">
                  <c:v>44</c:v>
                </c:pt>
                <c:pt idx="14">
                  <c:v>68</c:v>
                </c:pt>
                <c:pt idx="15">
                  <c:v>68</c:v>
                </c:pt>
              </c:numCache>
            </c:numRef>
          </c:val>
          <c:extLst>
            <c:ext xmlns:c16="http://schemas.microsoft.com/office/drawing/2014/chart" uri="{C3380CC4-5D6E-409C-BE32-E72D297353CC}">
              <c16:uniqueId val="{00000000-1E1C-4385-A1F5-50540D115434}"/>
            </c:ext>
          </c:extLst>
        </c:ser>
        <c:dLbls>
          <c:showLegendKey val="0"/>
          <c:showVal val="0"/>
          <c:showCatName val="0"/>
          <c:showSerName val="0"/>
          <c:showPercent val="0"/>
          <c:showBubbleSize val="0"/>
        </c:dLbls>
        <c:gapWidth val="182"/>
        <c:axId val="456809824"/>
        <c:axId val="456812120"/>
      </c:barChart>
      <c:catAx>
        <c:axId val="45680982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a-DK"/>
          </a:p>
        </c:txPr>
        <c:crossAx val="456812120"/>
        <c:crosses val="autoZero"/>
        <c:auto val="1"/>
        <c:lblAlgn val="ctr"/>
        <c:lblOffset val="100"/>
        <c:noMultiLvlLbl val="0"/>
      </c:catAx>
      <c:valAx>
        <c:axId val="45681212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a-DK"/>
          </a:p>
        </c:txPr>
        <c:crossAx val="4568098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297A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da-D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'Ark1'!$B$2:$B$14</c:f>
              <c:strCache>
                <c:ptCount val="13"/>
                <c:pt idx="0">
                  <c:v>4: Attester</c:v>
                </c:pt>
                <c:pt idx="1">
                  <c:v>8: Samarbejde i egen praksis</c:v>
                </c:pt>
                <c:pt idx="2">
                  <c:v>2: Omfanget af komplekse patienter</c:v>
                </c:pt>
                <c:pt idx="3">
                  <c:v>10: Risiko for fejl</c:v>
                </c:pt>
                <c:pt idx="4">
                  <c:v>1: Urealistiske forventninger</c:v>
                </c:pt>
                <c:pt idx="5">
                  <c:v>3: E-konsultationer</c:v>
                </c:pt>
                <c:pt idx="6">
                  <c:v>6: Samarbejde med kommune</c:v>
                </c:pt>
                <c:pt idx="7">
                  <c:v>11: Defensiv medicin</c:v>
                </c:pt>
                <c:pt idx="8">
                  <c:v>12: Faglig opdatering</c:v>
                </c:pt>
                <c:pt idx="9">
                  <c:v>5: Udefrakommende opgaver</c:v>
                </c:pt>
                <c:pt idx="10">
                  <c:v>7: Samarbejde med hospitaler</c:v>
                </c:pt>
                <c:pt idx="11">
                  <c:v>9: Administrative opgaver</c:v>
                </c:pt>
                <c:pt idx="12">
                  <c:v>13 Generel arbejdsbelastning</c:v>
                </c:pt>
              </c:strCache>
            </c:strRef>
          </c:cat>
          <c:val>
            <c:numRef>
              <c:f>'Ark1'!$C$2:$C$14</c:f>
              <c:numCache>
                <c:formatCode>General</c:formatCode>
                <c:ptCount val="13"/>
                <c:pt idx="0">
                  <c:v>3</c:v>
                </c:pt>
                <c:pt idx="1">
                  <c:v>3</c:v>
                </c:pt>
                <c:pt idx="2">
                  <c:v>4</c:v>
                </c:pt>
                <c:pt idx="3">
                  <c:v>4</c:v>
                </c:pt>
                <c:pt idx="4">
                  <c:v>5</c:v>
                </c:pt>
                <c:pt idx="5">
                  <c:v>5</c:v>
                </c:pt>
                <c:pt idx="6">
                  <c:v>5</c:v>
                </c:pt>
                <c:pt idx="7">
                  <c:v>6</c:v>
                </c:pt>
                <c:pt idx="8">
                  <c:v>7</c:v>
                </c:pt>
                <c:pt idx="9">
                  <c:v>8</c:v>
                </c:pt>
                <c:pt idx="10">
                  <c:v>8</c:v>
                </c:pt>
                <c:pt idx="11">
                  <c:v>9</c:v>
                </c:pt>
                <c:pt idx="12">
                  <c:v>10</c:v>
                </c:pt>
              </c:numCache>
            </c:numRef>
          </c:val>
          <c:extLst>
            <c:ext xmlns:c16="http://schemas.microsoft.com/office/drawing/2014/chart" uri="{C3380CC4-5D6E-409C-BE32-E72D297353CC}">
              <c16:uniqueId val="{00000000-54EF-4084-B226-606B97867F07}"/>
            </c:ext>
          </c:extLst>
        </c:ser>
        <c:dLbls>
          <c:showLegendKey val="0"/>
          <c:showVal val="0"/>
          <c:showCatName val="0"/>
          <c:showSerName val="0"/>
          <c:showPercent val="0"/>
          <c:showBubbleSize val="0"/>
        </c:dLbls>
        <c:gapWidth val="182"/>
        <c:axId val="542124128"/>
        <c:axId val="542125112"/>
      </c:barChart>
      <c:catAx>
        <c:axId val="5421241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da-DK"/>
          </a:p>
        </c:txPr>
        <c:crossAx val="542125112"/>
        <c:crosses val="autoZero"/>
        <c:auto val="1"/>
        <c:lblAlgn val="ctr"/>
        <c:lblOffset val="100"/>
        <c:noMultiLvlLbl val="0"/>
      </c:catAx>
      <c:valAx>
        <c:axId val="542125112"/>
        <c:scaling>
          <c:orientation val="minMax"/>
          <c:max val="1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da-DK"/>
          </a:p>
        </c:txPr>
        <c:crossAx val="542124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da-DK" sz="1800"/>
              <a:t>Andel som ofte / som regel / altid.....</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da-DK"/>
        </a:p>
      </c:txPr>
    </c:title>
    <c:autoTitleDeleted val="0"/>
    <c:plotArea>
      <c:layout/>
      <c:barChart>
        <c:barDir val="bar"/>
        <c:grouping val="clustered"/>
        <c:varyColors val="0"/>
        <c:ser>
          <c:idx val="0"/>
          <c:order val="0"/>
          <c:tx>
            <c:strRef>
              <c:f>'Ark1'!$G$42</c:f>
              <c:strCache>
                <c:ptCount val="1"/>
                <c:pt idx="0">
                  <c:v>ofte / som regel / altid</c:v>
                </c:pt>
              </c:strCache>
            </c:strRef>
          </c:tx>
          <c:spPr>
            <a:solidFill>
              <a:srgbClr val="297A7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da-DK"/>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'Ark1'!$F$43:$F$49</c:f>
              <c:strCache>
                <c:ptCount val="7"/>
                <c:pt idx="0">
                  <c:v>Bliver længere på arbejde</c:v>
                </c:pt>
                <c:pt idx="1">
                  <c:v>Afkorter patientkontakter</c:v>
                </c:pt>
                <c:pt idx="2">
                  <c:v>Udsætter beslutninger / opfølgende konsultationer</c:v>
                </c:pt>
                <c:pt idx="3">
                  <c:v>Sorterer opgaver fra</c:v>
                </c:pt>
                <c:pt idx="4">
                  <c:v>Udskyder opgaver</c:v>
                </c:pt>
                <c:pt idx="5">
                  <c:v>Reducerer antallet af pauser og/eller afkorter pauserne</c:v>
                </c:pt>
                <c:pt idx="6">
                  <c:v>Går på kompromis med kvaliteten af mit arbejde</c:v>
                </c:pt>
              </c:strCache>
            </c:strRef>
          </c:cat>
          <c:val>
            <c:numRef>
              <c:f>'Ark1'!$G$43:$G$49</c:f>
              <c:numCache>
                <c:formatCode>General</c:formatCode>
                <c:ptCount val="7"/>
                <c:pt idx="0">
                  <c:v>11</c:v>
                </c:pt>
                <c:pt idx="1">
                  <c:v>17</c:v>
                </c:pt>
                <c:pt idx="2">
                  <c:v>15</c:v>
                </c:pt>
                <c:pt idx="3">
                  <c:v>20</c:v>
                </c:pt>
                <c:pt idx="4">
                  <c:v>12</c:v>
                </c:pt>
                <c:pt idx="5">
                  <c:v>8</c:v>
                </c:pt>
                <c:pt idx="6">
                  <c:v>9</c:v>
                </c:pt>
              </c:numCache>
            </c:numRef>
          </c:val>
          <c:extLst>
            <c:ext xmlns:c16="http://schemas.microsoft.com/office/drawing/2014/chart" uri="{C3380CC4-5D6E-409C-BE32-E72D297353CC}">
              <c16:uniqueId val="{00000000-D73E-4DAA-943E-9F506F63BB2E}"/>
            </c:ext>
          </c:extLst>
        </c:ser>
        <c:dLbls>
          <c:showLegendKey val="0"/>
          <c:showVal val="0"/>
          <c:showCatName val="0"/>
          <c:showSerName val="0"/>
          <c:showPercent val="0"/>
          <c:showBubbleSize val="0"/>
        </c:dLbls>
        <c:gapWidth val="182"/>
        <c:axId val="544735832"/>
        <c:axId val="544732552"/>
      </c:barChart>
      <c:catAx>
        <c:axId val="5447358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da-DK"/>
          </a:p>
        </c:txPr>
        <c:crossAx val="544732552"/>
        <c:crosses val="autoZero"/>
        <c:auto val="1"/>
        <c:lblAlgn val="ctr"/>
        <c:lblOffset val="100"/>
        <c:noMultiLvlLbl val="0"/>
      </c:catAx>
      <c:valAx>
        <c:axId val="5447325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a-DK"/>
          </a:p>
        </c:txPr>
        <c:crossAx val="5447358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a16="http://schemas.microsoft.com/office/drawing/2014/main" id="{52612192-F3C5-4BD9-9F72-1FD224D0DABD}"/>
              </a:ext>
            </a:extLst>
          </p:cNvPr>
          <p:cNvSpPr>
            <a:spLocks noGrp="1"/>
          </p:cNvSpPr>
          <p:nvPr>
            <p:ph type="hdr" sz="quarter"/>
          </p:nvPr>
        </p:nvSpPr>
        <p:spPr>
          <a:xfrm>
            <a:off x="0" y="1"/>
            <a:ext cx="2946400" cy="498475"/>
          </a:xfrm>
          <a:prstGeom prst="rect">
            <a:avLst/>
          </a:prstGeom>
        </p:spPr>
        <p:txBody>
          <a:bodyPr vert="horz" lIns="91440" tIns="45720" rIns="91440" bIns="45720" rtlCol="0"/>
          <a:lstStyle>
            <a:lvl1pPr algn="l">
              <a:defRPr sz="1200"/>
            </a:lvl1pPr>
          </a:lstStyle>
          <a:p>
            <a:endParaRPr lang="da-DK"/>
          </a:p>
        </p:txBody>
      </p:sp>
      <p:sp>
        <p:nvSpPr>
          <p:cNvPr id="3" name="Pladsholder til dato 2">
            <a:extLst>
              <a:ext uri="{FF2B5EF4-FFF2-40B4-BE49-F238E27FC236}">
                <a16:creationId xmlns:a16="http://schemas.microsoft.com/office/drawing/2014/main" id="{58C132E5-CD1B-40B6-9377-9B02D6B6CA80}"/>
              </a:ext>
            </a:extLst>
          </p:cNvPr>
          <p:cNvSpPr>
            <a:spLocks noGrp="1"/>
          </p:cNvSpPr>
          <p:nvPr>
            <p:ph type="dt" sz="quarter" idx="1"/>
          </p:nvPr>
        </p:nvSpPr>
        <p:spPr>
          <a:xfrm>
            <a:off x="3849688" y="1"/>
            <a:ext cx="2946400" cy="498475"/>
          </a:xfrm>
          <a:prstGeom prst="rect">
            <a:avLst/>
          </a:prstGeom>
        </p:spPr>
        <p:txBody>
          <a:bodyPr vert="horz" lIns="91440" tIns="45720" rIns="91440" bIns="45720" rtlCol="0"/>
          <a:lstStyle>
            <a:lvl1pPr algn="r">
              <a:defRPr sz="1200"/>
            </a:lvl1pPr>
          </a:lstStyle>
          <a:p>
            <a:fld id="{01A977FB-8F92-476A-8439-3FFE612C83C7}" type="datetimeFigureOut">
              <a:rPr lang="da-DK" smtClean="0"/>
              <a:t>20-10-2021</a:t>
            </a:fld>
            <a:endParaRPr lang="da-DK"/>
          </a:p>
        </p:txBody>
      </p:sp>
      <p:sp>
        <p:nvSpPr>
          <p:cNvPr id="4" name="Pladsholder til sidefod 3">
            <a:extLst>
              <a:ext uri="{FF2B5EF4-FFF2-40B4-BE49-F238E27FC236}">
                <a16:creationId xmlns:a16="http://schemas.microsoft.com/office/drawing/2014/main" id="{BEFFC858-788D-48BF-9791-2C8C683C7798}"/>
              </a:ext>
            </a:extLst>
          </p:cNvPr>
          <p:cNvSpPr>
            <a:spLocks noGrp="1"/>
          </p:cNvSpPr>
          <p:nvPr>
            <p:ph type="ftr" sz="quarter" idx="2"/>
          </p:nvPr>
        </p:nvSpPr>
        <p:spPr>
          <a:xfrm>
            <a:off x="0" y="9431339"/>
            <a:ext cx="2946400" cy="498475"/>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a:extLst>
              <a:ext uri="{FF2B5EF4-FFF2-40B4-BE49-F238E27FC236}">
                <a16:creationId xmlns:a16="http://schemas.microsoft.com/office/drawing/2014/main" id="{1E65B410-9681-42FC-AF1C-5F606A627768}"/>
              </a:ext>
            </a:extLst>
          </p:cNvPr>
          <p:cNvSpPr>
            <a:spLocks noGrp="1"/>
          </p:cNvSpPr>
          <p:nvPr>
            <p:ph type="sldNum" sz="quarter" idx="3"/>
          </p:nvPr>
        </p:nvSpPr>
        <p:spPr>
          <a:xfrm>
            <a:off x="3849688" y="9431339"/>
            <a:ext cx="2946400" cy="498475"/>
          </a:xfrm>
          <a:prstGeom prst="rect">
            <a:avLst/>
          </a:prstGeom>
        </p:spPr>
        <p:txBody>
          <a:bodyPr vert="horz" lIns="91440" tIns="45720" rIns="91440" bIns="45720" rtlCol="0" anchor="b"/>
          <a:lstStyle>
            <a:lvl1pPr algn="r">
              <a:defRPr sz="1200"/>
            </a:lvl1pPr>
          </a:lstStyle>
          <a:p>
            <a:fld id="{001C1ADA-5896-4B2D-A633-0AE83E459B91}" type="slidenum">
              <a:rPr lang="da-DK" smtClean="0"/>
              <a:t>‹nr.›</a:t>
            </a:fld>
            <a:endParaRPr lang="da-DK"/>
          </a:p>
        </p:txBody>
      </p:sp>
    </p:spTree>
    <p:extLst>
      <p:ext uri="{BB962C8B-B14F-4D97-AF65-F5344CB8AC3E}">
        <p14:creationId xmlns:p14="http://schemas.microsoft.com/office/powerpoint/2010/main" val="8926327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2" y="1"/>
            <a:ext cx="2945659" cy="498215"/>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5" y="1"/>
            <a:ext cx="2945659" cy="498215"/>
          </a:xfrm>
          <a:prstGeom prst="rect">
            <a:avLst/>
          </a:prstGeom>
        </p:spPr>
        <p:txBody>
          <a:bodyPr vert="horz" lIns="91440" tIns="45720" rIns="91440" bIns="45720" rtlCol="0"/>
          <a:lstStyle>
            <a:lvl1pPr algn="r">
              <a:defRPr sz="1200"/>
            </a:lvl1pPr>
          </a:lstStyle>
          <a:p>
            <a:fld id="{E8786FF4-F6A9-421A-ADA2-D93A91F28A89}" type="datetimeFigureOut">
              <a:rPr lang="da-DK" smtClean="0"/>
              <a:t>20-10-2021</a:t>
            </a:fld>
            <a:endParaRPr lang="da-DK"/>
          </a:p>
        </p:txBody>
      </p:sp>
      <p:sp>
        <p:nvSpPr>
          <p:cNvPr id="4" name="Pladsholder til slidebillede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78723"/>
            <a:ext cx="5438140" cy="3909864"/>
          </a:xfrm>
          <a:prstGeom prst="rect">
            <a:avLst/>
          </a:prstGeom>
        </p:spPr>
        <p:txBody>
          <a:bodyPr vert="horz" lIns="91440" tIns="45720" rIns="91440" bIns="45720" rtlCol="0"/>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2" y="9431600"/>
            <a:ext cx="2945659" cy="498214"/>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50445" y="9431600"/>
            <a:ext cx="2945659" cy="498214"/>
          </a:xfrm>
          <a:prstGeom prst="rect">
            <a:avLst/>
          </a:prstGeom>
        </p:spPr>
        <p:txBody>
          <a:bodyPr vert="horz" lIns="91440" tIns="45720" rIns="91440" bIns="45720" rtlCol="0" anchor="b"/>
          <a:lstStyle>
            <a:lvl1pPr algn="r">
              <a:defRPr sz="1200"/>
            </a:lvl1pPr>
          </a:lstStyle>
          <a:p>
            <a:fld id="{4D72394A-C10D-42AB-8CF1-29B05F6C07CD}" type="slidenum">
              <a:rPr lang="da-DK" smtClean="0"/>
              <a:t>‹nr.›</a:t>
            </a:fld>
            <a:endParaRPr lang="da-DK"/>
          </a:p>
        </p:txBody>
      </p:sp>
    </p:spTree>
    <p:extLst>
      <p:ext uri="{BB962C8B-B14F-4D97-AF65-F5344CB8AC3E}">
        <p14:creationId xmlns:p14="http://schemas.microsoft.com/office/powerpoint/2010/main" val="338889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i="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Forslag til, hvad du kan sige: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i="1"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da-DK" i="0">
                <a:cs typeface="Calibri"/>
              </a:rPr>
              <a:t>I dag skal vi beskæftige os med trivsel og arbejdsglæde, hvor vi har valgt at prøve kræfter med en </a:t>
            </a:r>
            <a:r>
              <a:rPr lang="da-DK" i="0" err="1">
                <a:cs typeface="Calibri"/>
              </a:rPr>
              <a:t>KiAP's</a:t>
            </a:r>
            <a:r>
              <a:rPr lang="da-DK" i="0">
                <a:cs typeface="Calibri"/>
              </a:rPr>
              <a:t> klyngepakker om emnet.</a:t>
            </a:r>
          </a:p>
          <a:p>
            <a:endParaRPr lang="da-DK" i="0">
              <a:cs typeface="Calibri"/>
            </a:endParaRPr>
          </a:p>
          <a:p>
            <a:r>
              <a:rPr lang="da-DK" i="0">
                <a:cs typeface="Calibri"/>
              </a:rPr>
              <a:t>Formålet med dette klyngemøde er at give mulighed for refleksion over de forhold, der betyder noget for trivsel og arbejdsglæde, samt at komme med forslag til hvordan man kan øge trivsel og arbejdsglæde.</a:t>
            </a:r>
          </a:p>
          <a:p>
            <a:endParaRPr lang="da-DK" b="1"/>
          </a:p>
        </p:txBody>
      </p:sp>
      <p:sp>
        <p:nvSpPr>
          <p:cNvPr id="4" name="Slide Number Placeholder 3"/>
          <p:cNvSpPr>
            <a:spLocks noGrp="1"/>
          </p:cNvSpPr>
          <p:nvPr>
            <p:ph type="sldNum" sz="quarter" idx="10"/>
          </p:nvPr>
        </p:nvSpPr>
        <p:spPr/>
        <p:txBody>
          <a:bodyPr/>
          <a:lstStyle/>
          <a:p>
            <a:fld id="{DEB92672-268D-4DB7-963C-35CDB23F1AD2}" type="slidenum">
              <a:rPr lang="da-DK" smtClean="0"/>
              <a:t>1</a:t>
            </a:fld>
            <a:endParaRPr lang="da-DK"/>
          </a:p>
        </p:txBody>
      </p:sp>
    </p:spTree>
    <p:extLst>
      <p:ext uri="{BB962C8B-B14F-4D97-AF65-F5344CB8AC3E}">
        <p14:creationId xmlns:p14="http://schemas.microsoft.com/office/powerpoint/2010/main" val="24119256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80"/>
              </a:spcBef>
              <a:buClr>
                <a:srgbClr val="231F20"/>
              </a:buClr>
              <a:buSzPts val="1000"/>
              <a:buFont typeface="Calibri" panose="020F0502020204030204" pitchFamily="34" charset="0"/>
              <a:buNone/>
              <a:tabLst>
                <a:tab pos="328295" algn="l"/>
                <a:tab pos="328930" algn="l"/>
              </a:tabLst>
            </a:pPr>
            <a:r>
              <a:rPr lang="da-DK" sz="1800" b="1" i="0" dirty="0">
                <a:solidFill>
                  <a:srgbClr val="231F20"/>
                </a:solidFill>
                <a:effectLst/>
                <a:latin typeface="Calibri" panose="020F0502020204030204" pitchFamily="34" charset="0"/>
                <a:ea typeface="Calibri" panose="020F0502020204030204" pitchFamily="34" charset="0"/>
              </a:rPr>
              <a:t>Forklaring til slide: </a:t>
            </a:r>
          </a:p>
          <a:p>
            <a:pPr marL="0" lvl="0" indent="0">
              <a:spcBef>
                <a:spcPts val="80"/>
              </a:spcBef>
              <a:buClr>
                <a:srgbClr val="231F20"/>
              </a:buClr>
              <a:buSzPts val="1000"/>
              <a:buFont typeface="Calibri" panose="020F0502020204030204" pitchFamily="34" charset="0"/>
              <a:buNone/>
              <a:tabLst>
                <a:tab pos="328295" algn="l"/>
                <a:tab pos="328930" algn="l"/>
              </a:tabLst>
            </a:pPr>
            <a:endParaRPr lang="da-DK" sz="1800" b="1" i="0" dirty="0">
              <a:solidFill>
                <a:srgbClr val="231F20"/>
              </a:solidFill>
              <a:effectLst/>
              <a:latin typeface="Calibri" panose="020F0502020204030204" pitchFamily="34" charset="0"/>
              <a:ea typeface="Calibri" panose="020F0502020204030204" pitchFamily="34" charset="0"/>
            </a:endParaRPr>
          </a:p>
          <a:p>
            <a:endParaRPr lang="da-DK" dirty="0"/>
          </a:p>
          <a:p>
            <a:pPr marL="0" lvl="0" indent="0">
              <a:spcBef>
                <a:spcPts val="80"/>
              </a:spcBef>
              <a:buClr>
                <a:srgbClr val="231F20"/>
              </a:buClr>
              <a:buSzPts val="1000"/>
              <a:buFont typeface="Calibri" panose="020F0502020204030204" pitchFamily="34" charset="0"/>
              <a:buNone/>
              <a:tabLst>
                <a:tab pos="328295" algn="l"/>
                <a:tab pos="328930" algn="l"/>
              </a:tabLst>
            </a:pPr>
            <a:r>
              <a:rPr lang="da-DK" sz="1200" b="1" i="0" dirty="0">
                <a:solidFill>
                  <a:srgbClr val="231F20"/>
                </a:solidFill>
                <a:effectLst/>
                <a:latin typeface="Calibri" panose="020F0502020204030204" pitchFamily="34" charset="0"/>
                <a:ea typeface="Calibri" panose="020F0502020204030204" pitchFamily="34" charset="0"/>
              </a:rPr>
              <a:t>Forslag til det, du kan sige: </a:t>
            </a:r>
          </a:p>
          <a:p>
            <a:pPr marL="0" lvl="0" indent="0">
              <a:spcBef>
                <a:spcPts val="80"/>
              </a:spcBef>
              <a:buClr>
                <a:srgbClr val="231F20"/>
              </a:buClr>
              <a:buSzPts val="1000"/>
              <a:buFont typeface="Calibri" panose="020F0502020204030204" pitchFamily="34" charset="0"/>
              <a:buNone/>
              <a:tabLst>
                <a:tab pos="328295" algn="l"/>
                <a:tab pos="328930" algn="l"/>
              </a:tabLst>
            </a:pPr>
            <a:endParaRPr lang="da-DK" sz="1200" i="0" dirty="0">
              <a:solidFill>
                <a:srgbClr val="231F20"/>
              </a:solidFill>
              <a:effectLst/>
              <a:latin typeface="Calibri" panose="020F0502020204030204" pitchFamily="34" charset="0"/>
              <a:ea typeface="Calibri" panose="020F0502020204030204" pitchFamily="34" charset="0"/>
            </a:endParaRPr>
          </a:p>
          <a:p>
            <a:r>
              <a:rPr lang="da-DK" i="0" dirty="0">
                <a:cs typeface="Calibri"/>
              </a:rPr>
              <a:t>Det første målepunkt udgøres af WHO-5 trivselsindeks, der er udviklet for at kunne måle generel trivsel og velbefindende. Spørgsmålene i indekset handler om i hvilken grad, man har følt sig tilpas de seneste to uger.</a:t>
            </a:r>
          </a:p>
          <a:p>
            <a:endParaRPr lang="da-DK" i="0" dirty="0">
              <a:cs typeface="Calibri"/>
            </a:endParaRPr>
          </a:p>
          <a:p>
            <a:r>
              <a:rPr lang="da-DK" i="0" dirty="0">
                <a:cs typeface="Calibri"/>
              </a:rPr>
              <a:t>WHO-5 er et valideret redskab, der er testet på forskellige befolkningsgrupper på tværs af lande. Det er dermed et bredt anvendt redskab til vurdering af trivsel, og erfaringerne med spørgeskemaet tyder på, at det er et godt mål for en persons trivsel.</a:t>
            </a:r>
          </a:p>
          <a:p>
            <a:endParaRPr lang="da-DK" i="0" dirty="0">
              <a:cs typeface="Calibri"/>
            </a:endParaRPr>
          </a:p>
          <a:p>
            <a:r>
              <a:rPr lang="da-DK" b="1" i="0" dirty="0">
                <a:cs typeface="Calibri"/>
              </a:rPr>
              <a:t>Tolkning af score</a:t>
            </a:r>
          </a:p>
          <a:p>
            <a:r>
              <a:rPr lang="da-DK" i="0" dirty="0">
                <a:cs typeface="Calibri"/>
              </a:rPr>
              <a:t>Den gennemsnitlige score i en rask population er 68 point (Danmark), og pointtal over 50 anses for normale og kan tages som udtryk for en trivsel på et niveau, hvor man ikke er i risiko for mistrivsel (depression eller stressbelastning). Overordnet gælder det dog, at jo højere score man har, jo højere er ens trivsel. Der anvendes følgende tolkning på trivselsscoren:</a:t>
            </a:r>
          </a:p>
          <a:p>
            <a:endParaRPr lang="da-DK" i="0" dirty="0">
              <a:cs typeface="Calibri"/>
            </a:endParaRPr>
          </a:p>
          <a:p>
            <a:pPr marL="171450" indent="-171450">
              <a:buFont typeface="Arial"/>
              <a:buChar char="•"/>
            </a:pPr>
            <a:r>
              <a:rPr lang="da-DK" i="0" dirty="0">
                <a:cs typeface="Calibri"/>
              </a:rPr>
              <a:t>Score under 35: Der kan være stor risiko for depression eller stressbelastning</a:t>
            </a:r>
          </a:p>
          <a:p>
            <a:pPr marL="171450" indent="-171450">
              <a:buFont typeface="Arial"/>
              <a:buChar char="•"/>
            </a:pPr>
            <a:r>
              <a:rPr lang="da-DK" i="0" dirty="0">
                <a:cs typeface="Calibri"/>
              </a:rPr>
              <a:t>Score mellem 35-50: Der kan være risiko for depression eller stressbelastning</a:t>
            </a:r>
          </a:p>
          <a:p>
            <a:pPr marL="171450" indent="-171450">
              <a:buFont typeface="Arial"/>
              <a:buChar char="•"/>
            </a:pPr>
            <a:r>
              <a:rPr lang="da-DK" i="0" dirty="0">
                <a:cs typeface="Calibri"/>
              </a:rPr>
              <a:t>Score over 50: Der er ikke umiddelbart risiko for depression eller stressbelastning</a:t>
            </a:r>
          </a:p>
          <a:p>
            <a:pPr marL="171450" indent="-171450">
              <a:buFont typeface="Arial"/>
              <a:buChar char="•"/>
            </a:pPr>
            <a:endParaRPr lang="da-DK" i="0" dirty="0">
              <a:cs typeface="Calibri"/>
            </a:endParaRPr>
          </a:p>
          <a:p>
            <a:r>
              <a:rPr lang="da-DK" i="0" dirty="0">
                <a:cs typeface="Calibri"/>
              </a:rPr>
              <a:t>Udover at vise en persons eller en gruppe personers trivsel er indekset også velegnet til at måle ændringer i trivsel over tid, og spørgsmålet indgår derfor også i det kortere spørgeskema, som klyngen kan vælge at anvende senere som opfølgning på dagens møde.</a:t>
            </a:r>
          </a:p>
          <a:p>
            <a:endParaRPr lang="da-DK" i="0" dirty="0">
              <a:cs typeface="Calibri"/>
            </a:endParaRPr>
          </a:p>
          <a:p>
            <a:r>
              <a:rPr lang="da-DK" i="0" dirty="0">
                <a:cs typeface="Calibri"/>
              </a:rPr>
              <a:t>Bemærk at ovenstående inddeling af den totale score for WHO-5 ikke er den samme som anvendes i PLO-undersøgelsen 2019. Den opgørelse der anvendes i dette materiale fra KiAP viser, at 79% har en høj trivsel på landsplan. I PLO-rapportens tabel 10 angives tallet til 46,2% for kvinder og 55,7% for mænd. Forskellene skyldes forskellige måder at opgøre tallene på. I PLO-rapporten anvendes en anden inddeling af WHO-5 scoren, hvor scoren tolkes på følgende måde:</a:t>
            </a:r>
          </a:p>
          <a:p>
            <a:endParaRPr lang="da-DK" i="0" dirty="0">
              <a:cs typeface="Calibri"/>
            </a:endParaRPr>
          </a:p>
          <a:p>
            <a:pPr marL="171450" indent="-171450">
              <a:buFont typeface="Arial"/>
              <a:buChar char="•"/>
            </a:pPr>
            <a:r>
              <a:rPr lang="da-DK" i="0" dirty="0">
                <a:cs typeface="Calibri"/>
              </a:rPr>
              <a:t>0-50: Væsentlig lavere end gennemsnittet for resten af befolkningen</a:t>
            </a:r>
          </a:p>
          <a:p>
            <a:pPr marL="171450" indent="-171450">
              <a:buFont typeface="Arial"/>
              <a:buChar char="•"/>
            </a:pPr>
            <a:r>
              <a:rPr lang="da-DK" i="0" dirty="0">
                <a:cs typeface="Calibri"/>
              </a:rPr>
              <a:t>50-70: Lavere end gennemsnittet for resten af befolkningen</a:t>
            </a:r>
          </a:p>
          <a:p>
            <a:pPr marL="171450" indent="-171450">
              <a:buFont typeface="Arial"/>
              <a:buChar char="•"/>
            </a:pPr>
            <a:r>
              <a:rPr lang="da-DK" i="0" dirty="0">
                <a:cs typeface="Calibri"/>
              </a:rPr>
              <a:t>71 eller derover: Som den gennemsnitlige score i resten af befolkningen og over</a:t>
            </a:r>
          </a:p>
          <a:p>
            <a:pPr marL="171450" indent="-171450">
              <a:buFont typeface="Arial"/>
              <a:buChar char="•"/>
            </a:pPr>
            <a:endParaRPr lang="da-DK" i="0" dirty="0">
              <a:cs typeface="Calibri"/>
            </a:endParaRPr>
          </a:p>
          <a:p>
            <a:r>
              <a:rPr lang="da-DK" i="0" dirty="0">
                <a:cs typeface="Calibri"/>
              </a:rPr>
              <a:t>I dette materiale anvendes den inddeling som WHO bruger, og som gør det muligt (meget forsigtigt!) at tolke resultaterne ud fra risikoen for depression, stress og arbejdsbelastning.</a:t>
            </a:r>
          </a:p>
          <a:p>
            <a:endParaRPr lang="da-DK" dirty="0"/>
          </a:p>
        </p:txBody>
      </p:sp>
      <p:sp>
        <p:nvSpPr>
          <p:cNvPr id="4" name="Slide Number Placeholder 3"/>
          <p:cNvSpPr>
            <a:spLocks noGrp="1"/>
          </p:cNvSpPr>
          <p:nvPr>
            <p:ph type="sldNum" sz="quarter" idx="10"/>
          </p:nvPr>
        </p:nvSpPr>
        <p:spPr/>
        <p:txBody>
          <a:bodyPr/>
          <a:lstStyle/>
          <a:p>
            <a:fld id="{DEB92672-268D-4DB7-963C-35CDB23F1AD2}" type="slidenum">
              <a:rPr lang="da-DK" smtClean="0"/>
              <a:t>10</a:t>
            </a:fld>
            <a:endParaRPr lang="da-DK"/>
          </a:p>
        </p:txBody>
      </p:sp>
    </p:spTree>
    <p:extLst>
      <p:ext uri="{BB962C8B-B14F-4D97-AF65-F5344CB8AC3E}">
        <p14:creationId xmlns:p14="http://schemas.microsoft.com/office/powerpoint/2010/main" val="1804016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80"/>
              </a:spcBef>
              <a:buClr>
                <a:srgbClr val="231F20"/>
              </a:buClr>
              <a:buSzPts val="1000"/>
              <a:buFont typeface="Calibri" panose="020F0502020204030204" pitchFamily="34" charset="0"/>
              <a:buNone/>
              <a:tabLst>
                <a:tab pos="328295" algn="l"/>
                <a:tab pos="328930" algn="l"/>
              </a:tabLst>
            </a:pPr>
            <a:r>
              <a:rPr lang="da-DK" sz="1800" b="1" i="0" dirty="0">
                <a:solidFill>
                  <a:srgbClr val="231F20"/>
                </a:solidFill>
                <a:effectLst/>
                <a:latin typeface="Calibri" panose="020F0502020204030204" pitchFamily="34" charset="0"/>
                <a:ea typeface="Calibri" panose="020F0502020204030204" pitchFamily="34" charset="0"/>
              </a:rPr>
              <a:t>Forklaring til slide: </a:t>
            </a:r>
          </a:p>
          <a:p>
            <a:pPr marL="0" lvl="0" indent="0">
              <a:spcBef>
                <a:spcPts val="80"/>
              </a:spcBef>
              <a:buClr>
                <a:srgbClr val="231F20"/>
              </a:buClr>
              <a:buSzPts val="1000"/>
              <a:buFont typeface="Calibri" panose="020F0502020204030204" pitchFamily="34" charset="0"/>
              <a:buNone/>
              <a:tabLst>
                <a:tab pos="328295" algn="l"/>
                <a:tab pos="328930" algn="l"/>
              </a:tabLst>
            </a:pPr>
            <a:endParaRPr lang="da-DK" sz="1800" b="0" i="0" dirty="0">
              <a:solidFill>
                <a:srgbClr val="231F20"/>
              </a:solidFill>
              <a:effectLst/>
              <a:latin typeface="Calibri" panose="020F0502020204030204" pitchFamily="34" charset="0"/>
              <a:ea typeface="Calibri" panose="020F0502020204030204" pitchFamily="34" charset="0"/>
            </a:endParaRPr>
          </a:p>
          <a:p>
            <a:pPr marL="0" lvl="0" indent="0">
              <a:spcBef>
                <a:spcPts val="80"/>
              </a:spcBef>
              <a:buClr>
                <a:srgbClr val="231F20"/>
              </a:buClr>
              <a:buSzPts val="1000"/>
              <a:buFont typeface="Calibri" panose="020F0502020204030204" pitchFamily="34" charset="0"/>
              <a:buNone/>
              <a:tabLst>
                <a:tab pos="328295" algn="l"/>
                <a:tab pos="328930" algn="l"/>
              </a:tabLst>
            </a:pPr>
            <a:r>
              <a:rPr lang="da-DK" sz="1800" b="0" i="0" dirty="0">
                <a:solidFill>
                  <a:srgbClr val="231F20"/>
                </a:solidFill>
                <a:effectLst/>
                <a:latin typeface="Calibri" panose="020F0502020204030204" pitchFamily="34" charset="0"/>
                <a:ea typeface="Calibri" panose="020F0502020204030204" pitchFamily="34" charset="0"/>
              </a:rPr>
              <a:t>Søjlediagrammet viser trivselsscore for alle klyngemedlemmer (der har besvaret spørgeskemaet). Scoren er udregnet på baggrund af 5 spørgsmål i spørgeskemaet. Det er et indeks, der går fra 0 til 100. Da det ikke er muligt at beregne scoren i den besvarelse alle har modtaget ved afslutningen af spørgeskemaet, er der i uddelingskopierne opstillet et skema til at beregne sin egen score. </a:t>
            </a:r>
          </a:p>
          <a:p>
            <a:endParaRPr lang="da-DK" dirty="0"/>
          </a:p>
          <a:p>
            <a:pPr marL="0" lvl="0" indent="0">
              <a:spcBef>
                <a:spcPts val="80"/>
              </a:spcBef>
              <a:buClr>
                <a:srgbClr val="231F20"/>
              </a:buClr>
              <a:buSzPts val="1000"/>
              <a:buFont typeface="Calibri" panose="020F0502020204030204" pitchFamily="34" charset="0"/>
              <a:buNone/>
              <a:tabLst>
                <a:tab pos="328295" algn="l"/>
                <a:tab pos="328930" algn="l"/>
              </a:tabLst>
            </a:pPr>
            <a:r>
              <a:rPr lang="da-DK" sz="1200" b="1" i="0" dirty="0">
                <a:solidFill>
                  <a:srgbClr val="231F20"/>
                </a:solidFill>
                <a:effectLst/>
                <a:latin typeface="Calibri" panose="020F0502020204030204" pitchFamily="34" charset="0"/>
                <a:ea typeface="Calibri" panose="020F0502020204030204" pitchFamily="34" charset="0"/>
              </a:rPr>
              <a:t>Forslag til det, du kan sige: </a:t>
            </a:r>
          </a:p>
          <a:p>
            <a:pPr marL="0" lvl="0" indent="0">
              <a:spcBef>
                <a:spcPts val="80"/>
              </a:spcBef>
              <a:buClr>
                <a:srgbClr val="231F20"/>
              </a:buClr>
              <a:buSzPts val="1000"/>
              <a:buFont typeface="Calibri" panose="020F0502020204030204" pitchFamily="34" charset="0"/>
              <a:buNone/>
              <a:tabLst>
                <a:tab pos="328295" algn="l"/>
                <a:tab pos="328930" algn="l"/>
              </a:tabLst>
            </a:pPr>
            <a:endParaRPr lang="da-DK" sz="1200" i="0" dirty="0">
              <a:solidFill>
                <a:srgbClr val="231F20"/>
              </a:solidFill>
              <a:effectLst/>
              <a:latin typeface="Calibri" panose="020F0502020204030204" pitchFamily="34" charset="0"/>
              <a:ea typeface="Calibri" panose="020F0502020204030204" pitchFamily="34" charset="0"/>
            </a:endParaRPr>
          </a:p>
          <a:p>
            <a:r>
              <a:rPr lang="da-DK" i="0" dirty="0">
                <a:cs typeface="Calibri"/>
              </a:rPr>
              <a:t>Her ses WHO-5 indeks for alle klyngens medlemmer. Tallene er anonyme, så det kan ikke ses, hvem der har svaret hvad. I figuren ses, hvor mange der ligger over og under 50, som er grænsen for god trivsel.</a:t>
            </a:r>
            <a:endParaRPr lang="da-DK" i="0" dirty="0"/>
          </a:p>
          <a:p>
            <a:endParaRPr lang="da-DK" dirty="0"/>
          </a:p>
        </p:txBody>
      </p:sp>
      <p:sp>
        <p:nvSpPr>
          <p:cNvPr id="4" name="Slide Number Placeholder 3"/>
          <p:cNvSpPr>
            <a:spLocks noGrp="1"/>
          </p:cNvSpPr>
          <p:nvPr>
            <p:ph type="sldNum" sz="quarter" idx="10"/>
          </p:nvPr>
        </p:nvSpPr>
        <p:spPr/>
        <p:txBody>
          <a:bodyPr/>
          <a:lstStyle/>
          <a:p>
            <a:fld id="{DEB92672-268D-4DB7-963C-35CDB23F1AD2}" type="slidenum">
              <a:rPr lang="da-DK" smtClean="0"/>
              <a:t>11</a:t>
            </a:fld>
            <a:endParaRPr lang="da-DK"/>
          </a:p>
        </p:txBody>
      </p:sp>
    </p:spTree>
    <p:extLst>
      <p:ext uri="{BB962C8B-B14F-4D97-AF65-F5344CB8AC3E}">
        <p14:creationId xmlns:p14="http://schemas.microsoft.com/office/powerpoint/2010/main" val="3004364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80"/>
              </a:spcBef>
              <a:buClr>
                <a:srgbClr val="231F20"/>
              </a:buClr>
              <a:buSzPts val="1000"/>
              <a:buFont typeface="Calibri" panose="020F0502020204030204" pitchFamily="34" charset="0"/>
              <a:buNone/>
              <a:tabLst>
                <a:tab pos="328295" algn="l"/>
                <a:tab pos="328930" algn="l"/>
              </a:tabLst>
            </a:pPr>
            <a:r>
              <a:rPr lang="da-DK" sz="1800" b="1" i="0" dirty="0">
                <a:solidFill>
                  <a:srgbClr val="231F20"/>
                </a:solidFill>
                <a:effectLst/>
                <a:latin typeface="Calibri" panose="020F0502020204030204" pitchFamily="34" charset="0"/>
                <a:ea typeface="Calibri" panose="020F0502020204030204" pitchFamily="34" charset="0"/>
              </a:rPr>
              <a:t>Forklaring til slide: </a:t>
            </a:r>
          </a:p>
          <a:p>
            <a:pPr marL="0" lvl="0" indent="0">
              <a:spcBef>
                <a:spcPts val="80"/>
              </a:spcBef>
              <a:buClr>
                <a:srgbClr val="231F20"/>
              </a:buClr>
              <a:buSzPts val="1000"/>
              <a:buFont typeface="Calibri" panose="020F0502020204030204" pitchFamily="34" charset="0"/>
              <a:buNone/>
              <a:tabLst>
                <a:tab pos="328295" algn="l"/>
                <a:tab pos="328930" algn="l"/>
              </a:tabLst>
            </a:pPr>
            <a:endParaRPr lang="da-DK" sz="1800" b="1" i="0" dirty="0">
              <a:solidFill>
                <a:srgbClr val="231F20"/>
              </a:solidFill>
              <a:effectLst/>
              <a:latin typeface="Calibri" panose="020F0502020204030204" pitchFamily="34" charset="0"/>
              <a:ea typeface="Calibri" panose="020F0502020204030204" pitchFamily="34" charset="0"/>
            </a:endParaRPr>
          </a:p>
          <a:p>
            <a:pPr marL="0" lvl="0" indent="0">
              <a:spcBef>
                <a:spcPts val="80"/>
              </a:spcBef>
              <a:buClr>
                <a:srgbClr val="231F20"/>
              </a:buClr>
              <a:buSzPts val="1000"/>
              <a:buFont typeface="Calibri" panose="020F0502020204030204" pitchFamily="34" charset="0"/>
              <a:buNone/>
              <a:tabLst>
                <a:tab pos="328295" algn="l"/>
                <a:tab pos="328930" algn="l"/>
              </a:tabLst>
            </a:pPr>
            <a:r>
              <a:rPr lang="da-DK" sz="1800" b="0" i="0" dirty="0">
                <a:solidFill>
                  <a:srgbClr val="231F20"/>
                </a:solidFill>
                <a:effectLst/>
                <a:latin typeface="Calibri" panose="020F0502020204030204" pitchFamily="34" charset="0"/>
                <a:ea typeface="Calibri" panose="020F0502020204030204" pitchFamily="34" charset="0"/>
              </a:rPr>
              <a:t>Her er trivselsscoren for klyngen (gennemsnittet) sammenlignet med 1) gennemsnittet fra den seneste PLO undersøgelse (2019) og 2) gennemsnittet for den danske befolkning samlet. For klyngen kan man også se scoren for den der har scoret lavest og den der har scoret højest. </a:t>
            </a:r>
          </a:p>
          <a:p>
            <a:endParaRPr lang="da-DK" dirty="0"/>
          </a:p>
          <a:p>
            <a:pPr marL="0" lvl="0" indent="0">
              <a:spcBef>
                <a:spcPts val="80"/>
              </a:spcBef>
              <a:buClr>
                <a:srgbClr val="231F20"/>
              </a:buClr>
              <a:buSzPts val="1000"/>
              <a:buFont typeface="Calibri" panose="020F0502020204030204" pitchFamily="34" charset="0"/>
              <a:buNone/>
              <a:tabLst>
                <a:tab pos="328295" algn="l"/>
                <a:tab pos="328930" algn="l"/>
              </a:tabLst>
            </a:pPr>
            <a:r>
              <a:rPr lang="da-DK" sz="1200" b="1" i="0" dirty="0">
                <a:solidFill>
                  <a:srgbClr val="231F20"/>
                </a:solidFill>
                <a:effectLst/>
                <a:latin typeface="Calibri" panose="020F0502020204030204" pitchFamily="34" charset="0"/>
                <a:ea typeface="Calibri" panose="020F0502020204030204" pitchFamily="34" charset="0"/>
              </a:rPr>
              <a:t>Forslag til det, du kan sige: </a:t>
            </a:r>
          </a:p>
          <a:p>
            <a:pPr marL="0" lvl="0" indent="0">
              <a:spcBef>
                <a:spcPts val="80"/>
              </a:spcBef>
              <a:buClr>
                <a:srgbClr val="231F20"/>
              </a:buClr>
              <a:buSzPts val="1000"/>
              <a:buFont typeface="Calibri" panose="020F0502020204030204" pitchFamily="34" charset="0"/>
              <a:buNone/>
              <a:tabLst>
                <a:tab pos="328295" algn="l"/>
                <a:tab pos="328930" algn="l"/>
              </a:tabLst>
            </a:pPr>
            <a:endParaRPr lang="da-DK" sz="1200" i="0" dirty="0">
              <a:solidFill>
                <a:srgbClr val="231F20"/>
              </a:solidFill>
              <a:effectLst/>
              <a:latin typeface="Calibri" panose="020F0502020204030204" pitchFamily="34" charset="0"/>
              <a:ea typeface="Calibri" panose="020F0502020204030204" pitchFamily="34" charset="0"/>
            </a:endParaRPr>
          </a:p>
          <a:p>
            <a:r>
              <a:rPr lang="da-DK" i="0" dirty="0">
                <a:cs typeface="Calibri"/>
              </a:rPr>
              <a:t>Her ses den aktuelle opgørelse af trivsel i klyngen. Tallet for klyngens trivsel vises i forhold til:</a:t>
            </a:r>
          </a:p>
          <a:p>
            <a:pPr marL="171450" indent="-171450">
              <a:buFont typeface="Arial"/>
              <a:buChar char="•"/>
            </a:pPr>
            <a:r>
              <a:rPr lang="da-DK" i="0" dirty="0">
                <a:cs typeface="Calibri"/>
              </a:rPr>
              <a:t>Den seneste nationale opgørelse blandt praktiserende læger (PLO-undersøgelse fra 2019)</a:t>
            </a:r>
          </a:p>
          <a:p>
            <a:pPr marL="171450" indent="-171450">
              <a:buFont typeface="Arial"/>
              <a:buChar char="•"/>
            </a:pPr>
            <a:r>
              <a:rPr lang="da-DK" i="0" dirty="0">
                <a:cs typeface="Calibri"/>
              </a:rPr>
              <a:t>Trivselsscore for den danske befolkning (Sundheds- og sygelighedsundersøgelsen 2017)</a:t>
            </a:r>
          </a:p>
          <a:p>
            <a:pPr marL="171450" indent="-171450">
              <a:buFont typeface="Arial"/>
              <a:buChar char="•"/>
            </a:pPr>
            <a:r>
              <a:rPr lang="da-DK" i="0" dirty="0">
                <a:cs typeface="Calibri"/>
              </a:rPr>
              <a:t>Højeste og laveste score på trivselsindekset i klyngen</a:t>
            </a:r>
          </a:p>
          <a:p>
            <a:pPr marL="171450" indent="-171450">
              <a:buFont typeface="Arial"/>
              <a:buChar char="•"/>
            </a:pPr>
            <a:endParaRPr lang="da-DK" i="0" dirty="0">
              <a:cs typeface="Calibri"/>
            </a:endParaRPr>
          </a:p>
          <a:p>
            <a:r>
              <a:rPr lang="da-DK" i="0" dirty="0">
                <a:cs typeface="Calibri"/>
              </a:rPr>
              <a:t>Hvordan ligger klyngen samlet set i forhold til de to nationale opgørelser (den danske befolkning samlet set og PLO-opgørelsen)?</a:t>
            </a:r>
          </a:p>
          <a:p>
            <a:endParaRPr lang="da-DK" dirty="0"/>
          </a:p>
        </p:txBody>
      </p:sp>
      <p:sp>
        <p:nvSpPr>
          <p:cNvPr id="4" name="Slide Number Placeholder 3"/>
          <p:cNvSpPr>
            <a:spLocks noGrp="1"/>
          </p:cNvSpPr>
          <p:nvPr>
            <p:ph type="sldNum" sz="quarter" idx="10"/>
          </p:nvPr>
        </p:nvSpPr>
        <p:spPr/>
        <p:txBody>
          <a:bodyPr/>
          <a:lstStyle/>
          <a:p>
            <a:fld id="{DEB92672-268D-4DB7-963C-35CDB23F1AD2}" type="slidenum">
              <a:rPr lang="da-DK" smtClean="0"/>
              <a:t>12</a:t>
            </a:fld>
            <a:endParaRPr lang="da-DK"/>
          </a:p>
        </p:txBody>
      </p:sp>
    </p:spTree>
    <p:extLst>
      <p:ext uri="{BB962C8B-B14F-4D97-AF65-F5344CB8AC3E}">
        <p14:creationId xmlns:p14="http://schemas.microsoft.com/office/powerpoint/2010/main" val="2315567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80"/>
              </a:spcBef>
              <a:buClr>
                <a:srgbClr val="231F20"/>
              </a:buClr>
              <a:buSzPts val="1000"/>
              <a:buFont typeface="Calibri" panose="020F0502020204030204" pitchFamily="34" charset="0"/>
              <a:buNone/>
              <a:tabLst>
                <a:tab pos="328295" algn="l"/>
                <a:tab pos="328930" algn="l"/>
              </a:tabLst>
            </a:pPr>
            <a:r>
              <a:rPr lang="da-DK" sz="1800" b="1" i="0" dirty="0">
                <a:solidFill>
                  <a:srgbClr val="231F20"/>
                </a:solidFill>
                <a:effectLst/>
                <a:latin typeface="Calibri" panose="020F0502020204030204" pitchFamily="34" charset="0"/>
                <a:ea typeface="Calibri" panose="020F0502020204030204" pitchFamily="34" charset="0"/>
              </a:rPr>
              <a:t>Forklaring til slide: </a:t>
            </a:r>
          </a:p>
          <a:p>
            <a:pPr marL="0" marR="0" lvl="0" indent="0" algn="l" defTabSz="914400" rtl="0" eaLnBrk="1" fontAlgn="auto" latinLnBrk="0" hangingPunct="1">
              <a:lnSpc>
                <a:spcPct val="100000"/>
              </a:lnSpc>
              <a:spcBef>
                <a:spcPts val="80"/>
              </a:spcBef>
              <a:spcAft>
                <a:spcPts val="0"/>
              </a:spcAft>
              <a:buClr>
                <a:srgbClr val="231F20"/>
              </a:buClr>
              <a:buSzPts val="1000"/>
              <a:buFont typeface="Calibri" panose="020F0502020204030204" pitchFamily="34" charset="0"/>
              <a:buNone/>
              <a:tabLst>
                <a:tab pos="328295" algn="l"/>
                <a:tab pos="328930" algn="l"/>
              </a:tabLst>
              <a:defRPr/>
            </a:pPr>
            <a:endParaRPr lang="da-DK" sz="1800" i="0" dirty="0">
              <a:cs typeface="Calibri"/>
            </a:endParaRPr>
          </a:p>
          <a:p>
            <a:pPr marL="0" marR="0" lvl="0" indent="0" algn="l" defTabSz="914400" rtl="0" eaLnBrk="1" fontAlgn="auto" latinLnBrk="0" hangingPunct="1">
              <a:lnSpc>
                <a:spcPct val="100000"/>
              </a:lnSpc>
              <a:spcBef>
                <a:spcPts val="80"/>
              </a:spcBef>
              <a:spcAft>
                <a:spcPts val="0"/>
              </a:spcAft>
              <a:buClr>
                <a:srgbClr val="231F20"/>
              </a:buClr>
              <a:buSzPts val="1000"/>
              <a:buFont typeface="Calibri" panose="020F0502020204030204" pitchFamily="34" charset="0"/>
              <a:buNone/>
              <a:tabLst>
                <a:tab pos="328295" algn="l"/>
                <a:tab pos="328930" algn="l"/>
              </a:tabLst>
              <a:defRPr/>
            </a:pPr>
            <a:r>
              <a:rPr lang="da-DK" sz="1800" i="0" dirty="0">
                <a:cs typeface="Calibri"/>
              </a:rPr>
              <a:t>På denne slide ses fordeling i de tre trivselsniveauer (høj, lav og meget lav trivsel) for klyngens medlemmer sammenlignet med den nationale opgørelse fra PLO-undersøgelsen. </a:t>
            </a:r>
          </a:p>
          <a:p>
            <a:pPr marL="0" lvl="0" indent="0">
              <a:spcBef>
                <a:spcPts val="80"/>
              </a:spcBef>
              <a:buClr>
                <a:srgbClr val="231F20"/>
              </a:buClr>
              <a:buSzPts val="1000"/>
              <a:buFont typeface="Calibri" panose="020F0502020204030204" pitchFamily="34" charset="0"/>
              <a:buNone/>
              <a:tabLst>
                <a:tab pos="328295" algn="l"/>
                <a:tab pos="328930" algn="l"/>
              </a:tabLst>
            </a:pPr>
            <a:endParaRPr lang="da-DK" sz="1800" b="1" i="0" dirty="0">
              <a:solidFill>
                <a:srgbClr val="231F20"/>
              </a:solidFill>
              <a:effectLst/>
              <a:latin typeface="Calibri" panose="020F0502020204030204" pitchFamily="34" charset="0"/>
              <a:ea typeface="Calibri" panose="020F0502020204030204" pitchFamily="34" charset="0"/>
            </a:endParaRPr>
          </a:p>
          <a:p>
            <a:endParaRPr lang="da-DK" dirty="0"/>
          </a:p>
          <a:p>
            <a:pPr marL="0" lvl="0" indent="0">
              <a:spcBef>
                <a:spcPts val="80"/>
              </a:spcBef>
              <a:buClr>
                <a:srgbClr val="231F20"/>
              </a:buClr>
              <a:buSzPts val="1000"/>
              <a:buFont typeface="Calibri" panose="020F0502020204030204" pitchFamily="34" charset="0"/>
              <a:buNone/>
              <a:tabLst>
                <a:tab pos="328295" algn="l"/>
                <a:tab pos="328930" algn="l"/>
              </a:tabLst>
            </a:pPr>
            <a:r>
              <a:rPr lang="da-DK" sz="1200" b="1" i="0" dirty="0">
                <a:solidFill>
                  <a:srgbClr val="231F20"/>
                </a:solidFill>
                <a:effectLst/>
                <a:latin typeface="Calibri" panose="020F0502020204030204" pitchFamily="34" charset="0"/>
                <a:ea typeface="Calibri" panose="020F0502020204030204" pitchFamily="34" charset="0"/>
              </a:rPr>
              <a:t>Forslag til det, du kan sige: </a:t>
            </a:r>
          </a:p>
          <a:p>
            <a:pPr marL="0" lvl="0" indent="0">
              <a:spcBef>
                <a:spcPts val="80"/>
              </a:spcBef>
              <a:buClr>
                <a:srgbClr val="231F20"/>
              </a:buClr>
              <a:buSzPts val="1000"/>
              <a:buFont typeface="Calibri" panose="020F0502020204030204" pitchFamily="34" charset="0"/>
              <a:buNone/>
              <a:tabLst>
                <a:tab pos="328295" algn="l"/>
                <a:tab pos="328930" algn="l"/>
              </a:tabLst>
            </a:pPr>
            <a:endParaRPr lang="da-DK" sz="1200" i="0" dirty="0">
              <a:solidFill>
                <a:srgbClr val="231F20"/>
              </a:solidFill>
              <a:effectLst/>
              <a:latin typeface="Calibri" panose="020F0502020204030204" pitchFamily="34" charset="0"/>
              <a:ea typeface="Calibri" panose="020F0502020204030204" pitchFamily="34" charset="0"/>
            </a:endParaRPr>
          </a:p>
          <a:p>
            <a:pPr marL="0" lvl="0" indent="0">
              <a:spcBef>
                <a:spcPts val="80"/>
              </a:spcBef>
              <a:buClr>
                <a:srgbClr val="231F20"/>
              </a:buClr>
              <a:buSzPts val="1000"/>
              <a:buFont typeface="Calibri" panose="020F0502020204030204" pitchFamily="34" charset="0"/>
              <a:buNone/>
              <a:tabLst>
                <a:tab pos="328295" algn="l"/>
                <a:tab pos="328930" algn="l"/>
              </a:tabLst>
            </a:pPr>
            <a:r>
              <a:rPr lang="da-DK" sz="1200" i="0" dirty="0">
                <a:solidFill>
                  <a:srgbClr val="231F20"/>
                </a:solidFill>
                <a:effectLst/>
                <a:latin typeface="Calibri" panose="020F0502020204030204" pitchFamily="34" charset="0"/>
                <a:ea typeface="Calibri" panose="020F0502020204030204" pitchFamily="34" charset="0"/>
              </a:rPr>
              <a:t>Her er klyngens resultater for trivselsscoren sammenlignet med den seneste opgørelse fra PLO ved at opdele i de kategorier der henviser til meget lav, lav og høj trivsel.</a:t>
            </a:r>
          </a:p>
          <a:p>
            <a:endParaRPr lang="da-DK" dirty="0"/>
          </a:p>
        </p:txBody>
      </p:sp>
      <p:sp>
        <p:nvSpPr>
          <p:cNvPr id="4" name="Slide Number Placeholder 3"/>
          <p:cNvSpPr>
            <a:spLocks noGrp="1"/>
          </p:cNvSpPr>
          <p:nvPr>
            <p:ph type="sldNum" sz="quarter" idx="10"/>
          </p:nvPr>
        </p:nvSpPr>
        <p:spPr/>
        <p:txBody>
          <a:bodyPr/>
          <a:lstStyle/>
          <a:p>
            <a:fld id="{DEB92672-268D-4DB7-963C-35CDB23F1AD2}" type="slidenum">
              <a:rPr lang="da-DK" smtClean="0"/>
              <a:t>13</a:t>
            </a:fld>
            <a:endParaRPr lang="da-DK"/>
          </a:p>
        </p:txBody>
      </p:sp>
    </p:spTree>
    <p:extLst>
      <p:ext uri="{BB962C8B-B14F-4D97-AF65-F5344CB8AC3E}">
        <p14:creationId xmlns:p14="http://schemas.microsoft.com/office/powerpoint/2010/main" val="27746777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80"/>
              </a:spcBef>
              <a:buClr>
                <a:srgbClr val="231F20"/>
              </a:buClr>
              <a:buSzPts val="1000"/>
              <a:buFont typeface="Calibri" panose="020F0502020204030204" pitchFamily="34" charset="0"/>
              <a:buNone/>
              <a:tabLst>
                <a:tab pos="328295" algn="l"/>
                <a:tab pos="328930" algn="l"/>
              </a:tabLst>
            </a:pPr>
            <a:r>
              <a:rPr lang="da-DK" sz="1800" b="1" i="0" dirty="0">
                <a:solidFill>
                  <a:srgbClr val="231F20"/>
                </a:solidFill>
                <a:effectLst/>
                <a:latin typeface="Calibri" panose="020F0502020204030204" pitchFamily="34" charset="0"/>
                <a:ea typeface="Calibri" panose="020F0502020204030204" pitchFamily="34" charset="0"/>
              </a:rPr>
              <a:t>Forklaring til slide: </a:t>
            </a:r>
          </a:p>
          <a:p>
            <a:r>
              <a:rPr lang="da-DK" sz="1800" i="0" dirty="0">
                <a:cs typeface="Calibri"/>
              </a:rPr>
              <a:t>Denne figur viser den aktuelle arbejdsglæde i klyngen. Fordelingerne af besvarelserne er vist, dvs. hvor stor en andel der har besvaret spørgsmålet: "I hvilken grad, oplever du at have den arbejdsglæde, du ønsker at have i dit nuværende arbejde?" med følgende svarmuligheder:</a:t>
            </a:r>
          </a:p>
          <a:p>
            <a:endParaRPr lang="da-DK" sz="1800" i="0" dirty="0">
              <a:cs typeface="Calibri"/>
            </a:endParaRPr>
          </a:p>
          <a:p>
            <a:pPr marL="171450" indent="-171450">
              <a:buFont typeface="Arial"/>
              <a:buChar char="•"/>
            </a:pPr>
            <a:r>
              <a:rPr lang="da-DK" sz="1800" i="0" dirty="0">
                <a:cs typeface="Calibri"/>
              </a:rPr>
              <a:t>I meget høj grad</a:t>
            </a:r>
          </a:p>
          <a:p>
            <a:pPr marL="171450" indent="-171450">
              <a:buFont typeface="Arial"/>
              <a:buChar char="•"/>
            </a:pPr>
            <a:r>
              <a:rPr lang="da-DK" sz="1800" i="0" dirty="0">
                <a:cs typeface="Calibri"/>
              </a:rPr>
              <a:t>I høj grad</a:t>
            </a:r>
          </a:p>
          <a:p>
            <a:pPr marL="171450" indent="-171450">
              <a:buFont typeface="Arial"/>
              <a:buChar char="•"/>
            </a:pPr>
            <a:r>
              <a:rPr lang="da-DK" sz="1800" i="0" dirty="0">
                <a:cs typeface="Calibri"/>
              </a:rPr>
              <a:t>I nogen grad</a:t>
            </a:r>
          </a:p>
          <a:p>
            <a:pPr marL="171450" indent="-171450">
              <a:buFont typeface="Arial"/>
              <a:buChar char="•"/>
            </a:pPr>
            <a:r>
              <a:rPr lang="da-DK" sz="1800" i="0" dirty="0">
                <a:cs typeface="Calibri"/>
              </a:rPr>
              <a:t>I ringe grad</a:t>
            </a:r>
          </a:p>
          <a:p>
            <a:pPr marL="171450" indent="-171450">
              <a:buFont typeface="Arial"/>
              <a:buChar char="•"/>
            </a:pPr>
            <a:r>
              <a:rPr lang="da-DK" sz="1800" i="0" dirty="0">
                <a:cs typeface="Calibri"/>
              </a:rPr>
              <a:t>Slet ikke</a:t>
            </a:r>
          </a:p>
          <a:p>
            <a:pPr marL="171450" indent="-171450">
              <a:buFont typeface="Arial"/>
              <a:buChar char="•"/>
            </a:pPr>
            <a:endParaRPr lang="da-DK" sz="1800" i="0" dirty="0">
              <a:cs typeface="Calibri"/>
            </a:endParaRPr>
          </a:p>
          <a:p>
            <a:pPr marL="0" lvl="0" indent="0">
              <a:spcBef>
                <a:spcPts val="80"/>
              </a:spcBef>
              <a:buClr>
                <a:srgbClr val="231F20"/>
              </a:buClr>
              <a:buSzPts val="1000"/>
              <a:buFont typeface="Calibri" panose="020F0502020204030204" pitchFamily="34" charset="0"/>
              <a:buNone/>
              <a:tabLst>
                <a:tab pos="328295" algn="l"/>
                <a:tab pos="328930" algn="l"/>
              </a:tabLst>
            </a:pPr>
            <a:endParaRPr lang="da-DK" sz="1800" b="1" i="0" dirty="0">
              <a:solidFill>
                <a:srgbClr val="231F20"/>
              </a:solidFill>
              <a:effectLst/>
              <a:latin typeface="Calibri" panose="020F0502020204030204" pitchFamily="34" charset="0"/>
              <a:ea typeface="Calibri" panose="020F0502020204030204" pitchFamily="34" charset="0"/>
            </a:endParaRPr>
          </a:p>
          <a:p>
            <a:pPr marL="0" lvl="0" indent="0">
              <a:spcBef>
                <a:spcPts val="80"/>
              </a:spcBef>
              <a:buClr>
                <a:srgbClr val="231F20"/>
              </a:buClr>
              <a:buSzPts val="1000"/>
              <a:buFont typeface="Calibri" panose="020F0502020204030204" pitchFamily="34" charset="0"/>
              <a:buNone/>
              <a:tabLst>
                <a:tab pos="328295" algn="l"/>
                <a:tab pos="328930" algn="l"/>
              </a:tabLst>
            </a:pPr>
            <a:r>
              <a:rPr lang="da-DK" sz="1200" b="1" i="0" dirty="0">
                <a:solidFill>
                  <a:srgbClr val="231F20"/>
                </a:solidFill>
                <a:effectLst/>
                <a:latin typeface="Calibri" panose="020F0502020204030204" pitchFamily="34" charset="0"/>
                <a:ea typeface="Calibri" panose="020F0502020204030204" pitchFamily="34" charset="0"/>
              </a:rPr>
              <a:t>Forslag til det, du kan sige: </a:t>
            </a:r>
          </a:p>
          <a:p>
            <a:pPr marL="0" lvl="0" indent="0">
              <a:spcBef>
                <a:spcPts val="80"/>
              </a:spcBef>
              <a:buClr>
                <a:srgbClr val="231F20"/>
              </a:buClr>
              <a:buSzPts val="1000"/>
              <a:buFont typeface="Calibri" panose="020F0502020204030204" pitchFamily="34" charset="0"/>
              <a:buNone/>
              <a:tabLst>
                <a:tab pos="328295" algn="l"/>
                <a:tab pos="328930" algn="l"/>
              </a:tabLst>
            </a:pPr>
            <a:endParaRPr lang="da-DK" sz="1200" b="1" i="0" dirty="0">
              <a:solidFill>
                <a:srgbClr val="231F20"/>
              </a:solidFill>
              <a:effectLst/>
              <a:latin typeface="Calibri" panose="020F0502020204030204" pitchFamily="34" charset="0"/>
              <a:ea typeface="Calibri" panose="020F0502020204030204" pitchFamily="34" charset="0"/>
            </a:endParaRPr>
          </a:p>
          <a:p>
            <a:pPr marL="171450" indent="-171450">
              <a:buFont typeface="Arial"/>
              <a:buChar char="•"/>
            </a:pPr>
            <a:r>
              <a:rPr lang="da-DK" sz="1200" i="0" dirty="0">
                <a:cs typeface="Calibri"/>
              </a:rPr>
              <a:t>Hvordan ser resultaterne ud?</a:t>
            </a:r>
          </a:p>
          <a:p>
            <a:pPr marL="171450" indent="-171450">
              <a:buFont typeface="Arial"/>
              <a:buChar char="•"/>
            </a:pPr>
            <a:r>
              <a:rPr lang="da-DK" sz="1200" i="0" dirty="0">
                <a:cs typeface="Calibri"/>
              </a:rPr>
              <a:t>Er hovedparten i den gode ende af skalaen?</a:t>
            </a:r>
          </a:p>
          <a:p>
            <a:pPr marL="0" lvl="0" indent="0">
              <a:spcBef>
                <a:spcPts val="80"/>
              </a:spcBef>
              <a:buClr>
                <a:srgbClr val="231F20"/>
              </a:buClr>
              <a:buSzPts val="1000"/>
              <a:buFont typeface="Calibri" panose="020F0502020204030204" pitchFamily="34" charset="0"/>
              <a:buNone/>
              <a:tabLst>
                <a:tab pos="328295" algn="l"/>
                <a:tab pos="328930" algn="l"/>
              </a:tabLst>
            </a:pPr>
            <a:endParaRPr lang="da-DK" sz="1200" i="0" dirty="0">
              <a:solidFill>
                <a:srgbClr val="231F20"/>
              </a:solidFill>
              <a:effectLst/>
              <a:latin typeface="Calibri" panose="020F0502020204030204" pitchFamily="34" charset="0"/>
              <a:ea typeface="Calibri" panose="020F0502020204030204" pitchFamily="34" charset="0"/>
            </a:endParaRPr>
          </a:p>
          <a:p>
            <a:endParaRPr lang="da-DK" dirty="0"/>
          </a:p>
        </p:txBody>
      </p:sp>
      <p:sp>
        <p:nvSpPr>
          <p:cNvPr id="4" name="Slide Number Placeholder 3"/>
          <p:cNvSpPr>
            <a:spLocks noGrp="1"/>
          </p:cNvSpPr>
          <p:nvPr>
            <p:ph type="sldNum" sz="quarter" idx="10"/>
          </p:nvPr>
        </p:nvSpPr>
        <p:spPr/>
        <p:txBody>
          <a:bodyPr/>
          <a:lstStyle/>
          <a:p>
            <a:fld id="{DEB92672-268D-4DB7-963C-35CDB23F1AD2}" type="slidenum">
              <a:rPr lang="da-DK" smtClean="0"/>
              <a:t>14</a:t>
            </a:fld>
            <a:endParaRPr lang="da-DK"/>
          </a:p>
        </p:txBody>
      </p:sp>
    </p:spTree>
    <p:extLst>
      <p:ext uri="{BB962C8B-B14F-4D97-AF65-F5344CB8AC3E}">
        <p14:creationId xmlns:p14="http://schemas.microsoft.com/office/powerpoint/2010/main" val="21337080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80"/>
              </a:spcBef>
              <a:buClr>
                <a:srgbClr val="231F20"/>
              </a:buClr>
              <a:buSzPts val="1000"/>
              <a:buFont typeface="Calibri" panose="020F0502020204030204" pitchFamily="34" charset="0"/>
              <a:buNone/>
              <a:tabLst>
                <a:tab pos="328295" algn="l"/>
                <a:tab pos="328930" algn="l"/>
              </a:tabLst>
            </a:pPr>
            <a:r>
              <a:rPr lang="da-DK" sz="1800" b="1" i="0" dirty="0">
                <a:solidFill>
                  <a:srgbClr val="231F20"/>
                </a:solidFill>
                <a:effectLst/>
                <a:latin typeface="Calibri" panose="020F0502020204030204" pitchFamily="34" charset="0"/>
                <a:ea typeface="Calibri" panose="020F0502020204030204" pitchFamily="34" charset="0"/>
              </a:rPr>
              <a:t>Forklaring til slide: </a:t>
            </a:r>
          </a:p>
          <a:p>
            <a:endParaRPr lang="da-DK" sz="1800" i="0" dirty="0">
              <a:cs typeface="Calibri"/>
            </a:endParaRPr>
          </a:p>
          <a:p>
            <a:r>
              <a:rPr lang="da-DK" sz="1800" i="0" dirty="0">
                <a:cs typeface="Calibri"/>
              </a:rPr>
              <a:t>På denne slide vises en </a:t>
            </a:r>
            <a:r>
              <a:rPr lang="da-DK" sz="1800" i="0" dirty="0" err="1">
                <a:cs typeface="Calibri"/>
              </a:rPr>
              <a:t>dikotomiseret</a:t>
            </a:r>
            <a:r>
              <a:rPr lang="da-DK" sz="1800" i="0" dirty="0">
                <a:cs typeface="Calibri"/>
              </a:rPr>
              <a:t> opgørelse (opdeling i to yderkategorier, hvor </a:t>
            </a:r>
            <a:r>
              <a:rPr lang="da-DK" sz="1800" i="0" dirty="0" err="1">
                <a:cs typeface="Calibri"/>
              </a:rPr>
              <a:t>midter</a:t>
            </a:r>
            <a:r>
              <a:rPr lang="da-DK" sz="1800" i="0" dirty="0">
                <a:cs typeface="Calibri"/>
              </a:rPr>
              <a:t>-kategorien ”i nogen grad” er udeladt) af besvarelserne til spørgsmålet om arbejdsglæde. Det vil sige at det vises, hvor stor en andel der har besvaret yderpunkterne i spørgsmålet vha. en opdeling i andelen, der har svaret at de "i ringe grad" eller "slet ikke" har den arbejdsglæde, de ønsker og andelen, der har besvaret, at de "i høj grad" eller "i meget høj grad" oplever at have den arbejdsglæde, de ønsker at have. Dette er vist for klyngen og sammenlignet med resultaterne fra PLO-undersøgelsen fra 2019.</a:t>
            </a:r>
          </a:p>
          <a:p>
            <a:pPr marL="0" lvl="0" indent="0">
              <a:spcBef>
                <a:spcPts val="80"/>
              </a:spcBef>
              <a:buClr>
                <a:srgbClr val="231F20"/>
              </a:buClr>
              <a:buSzPts val="1000"/>
              <a:buFont typeface="Calibri" panose="020F0502020204030204" pitchFamily="34" charset="0"/>
              <a:buNone/>
              <a:tabLst>
                <a:tab pos="328295" algn="l"/>
                <a:tab pos="328930" algn="l"/>
              </a:tabLst>
            </a:pPr>
            <a:endParaRPr lang="da-DK" sz="1800" b="1" i="0" dirty="0">
              <a:solidFill>
                <a:srgbClr val="231F20"/>
              </a:solidFill>
              <a:effectLst/>
              <a:latin typeface="Calibri" panose="020F0502020204030204" pitchFamily="34" charset="0"/>
              <a:ea typeface="Calibri" panose="020F0502020204030204" pitchFamily="34" charset="0"/>
            </a:endParaRPr>
          </a:p>
          <a:p>
            <a:endParaRPr lang="da-DK" dirty="0"/>
          </a:p>
          <a:p>
            <a:pPr marL="0" lvl="0" indent="0">
              <a:spcBef>
                <a:spcPts val="80"/>
              </a:spcBef>
              <a:buClr>
                <a:srgbClr val="231F20"/>
              </a:buClr>
              <a:buSzPts val="1000"/>
              <a:buFont typeface="Calibri" panose="020F0502020204030204" pitchFamily="34" charset="0"/>
              <a:buNone/>
              <a:tabLst>
                <a:tab pos="328295" algn="l"/>
                <a:tab pos="328930" algn="l"/>
              </a:tabLst>
            </a:pPr>
            <a:r>
              <a:rPr lang="da-DK" sz="1200" b="1" i="0" dirty="0">
                <a:solidFill>
                  <a:srgbClr val="231F20"/>
                </a:solidFill>
                <a:effectLst/>
                <a:latin typeface="Calibri" panose="020F0502020204030204" pitchFamily="34" charset="0"/>
                <a:ea typeface="Calibri" panose="020F0502020204030204" pitchFamily="34" charset="0"/>
              </a:rPr>
              <a:t>Forslag til det, du kan sige: </a:t>
            </a:r>
          </a:p>
          <a:p>
            <a:pPr marL="0" lvl="0" indent="0">
              <a:spcBef>
                <a:spcPts val="80"/>
              </a:spcBef>
              <a:buClr>
                <a:srgbClr val="231F20"/>
              </a:buClr>
              <a:buSzPts val="1000"/>
              <a:buFont typeface="Calibri" panose="020F0502020204030204" pitchFamily="34" charset="0"/>
              <a:buNone/>
              <a:tabLst>
                <a:tab pos="328295" algn="l"/>
                <a:tab pos="328930" algn="l"/>
              </a:tabLst>
            </a:pPr>
            <a:endParaRPr lang="da-DK" sz="1200" i="0" dirty="0">
              <a:solidFill>
                <a:srgbClr val="231F20"/>
              </a:solidFill>
              <a:effectLst/>
              <a:latin typeface="Calibri" panose="020F0502020204030204" pitchFamily="34" charset="0"/>
              <a:ea typeface="Calibri" panose="020F0502020204030204" pitchFamily="34" charset="0"/>
            </a:endParaRPr>
          </a:p>
          <a:p>
            <a:r>
              <a:rPr lang="da-DK" dirty="0"/>
              <a:t>Beskriv hvordan tallene ser ud – og få evt. et par korte bemærkninger til det fra deltagerne. </a:t>
            </a:r>
          </a:p>
        </p:txBody>
      </p:sp>
      <p:sp>
        <p:nvSpPr>
          <p:cNvPr id="4" name="Slide Number Placeholder 3"/>
          <p:cNvSpPr>
            <a:spLocks noGrp="1"/>
          </p:cNvSpPr>
          <p:nvPr>
            <p:ph type="sldNum" sz="quarter" idx="10"/>
          </p:nvPr>
        </p:nvSpPr>
        <p:spPr/>
        <p:txBody>
          <a:bodyPr/>
          <a:lstStyle/>
          <a:p>
            <a:fld id="{DEB92672-268D-4DB7-963C-35CDB23F1AD2}" type="slidenum">
              <a:rPr lang="da-DK" smtClean="0"/>
              <a:t>15</a:t>
            </a:fld>
            <a:endParaRPr lang="da-DK"/>
          </a:p>
        </p:txBody>
      </p:sp>
    </p:spTree>
    <p:extLst>
      <p:ext uri="{BB962C8B-B14F-4D97-AF65-F5344CB8AC3E}">
        <p14:creationId xmlns:p14="http://schemas.microsoft.com/office/powerpoint/2010/main" val="36492142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t>Forklaring til slide:</a:t>
            </a:r>
          </a:p>
          <a:p>
            <a:endParaRPr lang="da-DK"/>
          </a:p>
          <a:p>
            <a:r>
              <a:rPr lang="da-DK">
                <a:cs typeface="Calibri"/>
              </a:rPr>
              <a:t>Det næste målepunkt adskiller sig fra de to første ved at have fokus på de positive forhold, der har betydning for arbejdsglæden.</a:t>
            </a:r>
          </a:p>
          <a:p>
            <a:endParaRPr lang="da-DK">
              <a:cs typeface="Calibri"/>
            </a:endParaRPr>
          </a:p>
          <a:p>
            <a:r>
              <a:rPr lang="da-DK">
                <a:cs typeface="Calibri"/>
              </a:rPr>
              <a:t>Målepunkt 3 har udgangspunkt i det spørgsmål, hvor klyngemedlemmerne er blevet bedt om at udvælge de tre vigtigste forhold med betydning for arbejdsglæde. På første slide ses de fem hyppigste forhold oplistet.</a:t>
            </a:r>
          </a:p>
          <a:p>
            <a:endParaRPr lang="da-DK" u="sng"/>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16</a:t>
            </a:fld>
            <a:endParaRPr lang="da-DK"/>
          </a:p>
        </p:txBody>
      </p:sp>
    </p:spTree>
    <p:extLst>
      <p:ext uri="{BB962C8B-B14F-4D97-AF65-F5344CB8AC3E}">
        <p14:creationId xmlns:p14="http://schemas.microsoft.com/office/powerpoint/2010/main" val="13912849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t>Forklaring til slide:</a:t>
            </a:r>
          </a:p>
          <a:p>
            <a:endParaRPr lang="da-DK" u="sng"/>
          </a:p>
          <a:p>
            <a:pPr marL="0" marR="0" lvl="0" indent="0" algn="l" defTabSz="914400" rtl="0" eaLnBrk="1" fontAlgn="auto" latinLnBrk="0" hangingPunct="1">
              <a:lnSpc>
                <a:spcPct val="100000"/>
              </a:lnSpc>
              <a:spcBef>
                <a:spcPts val="0"/>
              </a:spcBef>
              <a:spcAft>
                <a:spcPts val="0"/>
              </a:spcAft>
              <a:buClrTx/>
              <a:buSzTx/>
              <a:buFontTx/>
              <a:buNone/>
              <a:tabLst/>
              <a:defRPr/>
            </a:pPr>
            <a:r>
              <a:rPr lang="da-DK">
                <a:cs typeface="Calibri"/>
              </a:rPr>
              <a:t>På anden slide ses en samlet </a:t>
            </a:r>
            <a:r>
              <a:rPr lang="da-DK" err="1">
                <a:cs typeface="Calibri"/>
              </a:rPr>
              <a:t>ranglistning</a:t>
            </a:r>
            <a:r>
              <a:rPr lang="da-DK">
                <a:cs typeface="Calibri"/>
              </a:rPr>
              <a:t> af alle 17 forhold klyngemedlemmerne oplever som de vigtigste forhold med betydning for arbejdsglæde.</a:t>
            </a: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17</a:t>
            </a:fld>
            <a:endParaRPr lang="da-DK"/>
          </a:p>
        </p:txBody>
      </p:sp>
    </p:spTree>
    <p:extLst>
      <p:ext uri="{BB962C8B-B14F-4D97-AF65-F5344CB8AC3E}">
        <p14:creationId xmlns:p14="http://schemas.microsoft.com/office/powerpoint/2010/main" val="32798515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t>Forklaring til slide:</a:t>
            </a:r>
          </a:p>
          <a:p>
            <a:endParaRPr lang="da-DK"/>
          </a:p>
          <a:p>
            <a:r>
              <a:rPr lang="da-DK" i="0">
                <a:cs typeface="Calibri"/>
              </a:rPr>
              <a:t>I har nu set aktuelle opgørelser af trivsel og arbejdsglæde blandt klyngens medlemmer, sammenlignet med nationale opgørelser. Som afslutning på den første del af klyngemødet, skal I (klyngemedlemmer) arbejde videre med de opgørelser i har set, i grupper.</a:t>
            </a:r>
          </a:p>
          <a:p>
            <a:endParaRPr lang="da-DK" i="0">
              <a:cs typeface="Calibri"/>
            </a:endParaRPr>
          </a:p>
          <a:p>
            <a:r>
              <a:rPr lang="da-DK" i="0">
                <a:cs typeface="Calibri"/>
              </a:rPr>
              <a:t>Formålet med gruppearbejdet er at belyse de forhold, der giver størst trivsel og arbejdsglæde i klyngen, og tale sammen om, hvordan man kan holde fast i sin trivsel og arbejdsglæde. I grupper på 4-6 personer, skal i besvare følgende tre spørgsmål:</a:t>
            </a:r>
          </a:p>
          <a:p>
            <a:pPr marL="228600" indent="-228600">
              <a:buAutoNum type="arabicPeriod"/>
            </a:pPr>
            <a:r>
              <a:rPr lang="da-DK" i="0">
                <a:cs typeface="Calibri"/>
              </a:rPr>
              <a:t>Fortæl hinanden i gruppen om, hvornår du trives bedst og har en høj grad af arbejdsglæde i din praksis?</a:t>
            </a:r>
          </a:p>
          <a:p>
            <a:pPr marL="228600" indent="-228600">
              <a:buAutoNum type="arabicPeriod"/>
            </a:pPr>
            <a:r>
              <a:rPr lang="da-DK" i="0">
                <a:cs typeface="Calibri"/>
              </a:rPr>
              <a:t>Har du eksempler på nogle situationer, hvor I </a:t>
            </a:r>
            <a:r>
              <a:rPr lang="da-DK" i="0" err="1">
                <a:cs typeface="Calibri"/>
              </a:rPr>
              <a:t>i</a:t>
            </a:r>
            <a:r>
              <a:rPr lang="da-DK" i="0">
                <a:cs typeface="Calibri"/>
              </a:rPr>
              <a:t> din praksis har gjort noget konkret for at påvirke trivsel og arbejdsglæder positivt?</a:t>
            </a:r>
          </a:p>
          <a:p>
            <a:endParaRPr lang="da-DK" u="sng"/>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18</a:t>
            </a:fld>
            <a:endParaRPr lang="da-DK"/>
          </a:p>
        </p:txBody>
      </p:sp>
    </p:spTree>
    <p:extLst>
      <p:ext uri="{BB962C8B-B14F-4D97-AF65-F5344CB8AC3E}">
        <p14:creationId xmlns:p14="http://schemas.microsoft.com/office/powerpoint/2010/main" val="5993754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i="1">
                <a:cs typeface="Calibri"/>
              </a:rPr>
              <a:t>I den første blok fik I set de aktuelle opgørelser af trivsel og arbejdsglæde i klyngen. I den anden del, blok 2, vil I se hvilke forhold, I oplever, har størst negativ betydning for arbejdsglæden. I spørgeskemaet kunne 13 forskellige forhold vurderes på en skala fra 1 til 10, ud fra egne vurderinger af betydningen for arbejdsglæden. Det er forhold som eksempelvis "den generelle arbejdsbelastning", "risiko for fejl" og "administrative opgaver".</a:t>
            </a:r>
            <a:endParaRPr lang="da-DK">
              <a:cs typeface="Calibri"/>
            </a:endParaRP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19</a:t>
            </a:fld>
            <a:endParaRPr lang="da-DK"/>
          </a:p>
        </p:txBody>
      </p:sp>
    </p:spTree>
    <p:extLst>
      <p:ext uri="{BB962C8B-B14F-4D97-AF65-F5344CB8AC3E}">
        <p14:creationId xmlns:p14="http://schemas.microsoft.com/office/powerpoint/2010/main" val="1790225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i="0" dirty="0">
                <a:cs typeface="Calibri"/>
              </a:rPr>
              <a:t>Gennemgå programmet for sagens møde</a:t>
            </a:r>
            <a:endParaRPr lang="da-DK" i="0" dirty="0">
              <a:cs typeface="Calibri"/>
            </a:endParaRPr>
          </a:p>
          <a:p>
            <a:endParaRPr lang="da-DK" i="0" dirty="0">
              <a:cs typeface="Calibri"/>
            </a:endParaRPr>
          </a:p>
          <a:p>
            <a:r>
              <a:rPr lang="da-DK" i="0" dirty="0">
                <a:cs typeface="Calibri"/>
              </a:rPr>
              <a:t>Første punkt på dagsorden er en kort introduktion til emnet trivsel og arbejdsglæde. Introduktionen vil bestå af en kort definition af begreberne Trivsel og arbejdsglæde, samt en kort video, som vi skal se om lidt, hvor psykolog Lars Hugo Sørensen vil beskrive hvorfor trivsel og arbejdsglæde er vigtige emner.</a:t>
            </a:r>
          </a:p>
          <a:p>
            <a:endParaRPr lang="da-DK" i="0" dirty="0">
              <a:cs typeface="Calibri"/>
            </a:endParaRPr>
          </a:p>
          <a:p>
            <a:r>
              <a:rPr lang="da-DK" i="0" dirty="0">
                <a:cs typeface="Calibri"/>
              </a:rPr>
              <a:t>Efter introduktionen vil gennemgå besvarelserne på det spørgeskema, som i har besvaret.</a:t>
            </a:r>
          </a:p>
          <a:p>
            <a:r>
              <a:rPr lang="da-DK" i="0" dirty="0">
                <a:cs typeface="Calibri"/>
              </a:rPr>
              <a:t>Der vil blive taget udgangspunkt i seks målepunkter fra spørgeskemaet, som vil vise den aktuelle trivsel blandt klyngens medlemmer sammenlignet med nationale opgørelser.</a:t>
            </a:r>
          </a:p>
          <a:p>
            <a:r>
              <a:rPr lang="da-DK" i="0" dirty="0">
                <a:cs typeface="Calibri"/>
              </a:rPr>
              <a:t>Målepunkterne vil blive behandlet i tre blokke, hvor der afslutningsvist i hver blok er afsat tid til gruppearbejde, der vil omhandle de netop overståede målepunkter.</a:t>
            </a:r>
          </a:p>
          <a:p>
            <a:endParaRPr lang="da-DK" i="1" dirty="0">
              <a:cs typeface="Calibri"/>
            </a:endParaRPr>
          </a:p>
          <a:p>
            <a:r>
              <a:rPr lang="da-DK" dirty="0">
                <a:cs typeface="Calibri"/>
              </a:rPr>
              <a:t>(NEDENSTÅENDE SKAL MÅSKE STÅ I SLIDES)</a:t>
            </a:r>
          </a:p>
          <a:p>
            <a:r>
              <a:rPr lang="da-DK" dirty="0">
                <a:cs typeface="Calibri"/>
              </a:rPr>
              <a:t>Blok 1:</a:t>
            </a:r>
          </a:p>
          <a:p>
            <a:r>
              <a:rPr lang="da-DK" dirty="0">
                <a:cs typeface="Calibri"/>
              </a:rPr>
              <a:t>- Målepunkt 1: Trivsel</a:t>
            </a:r>
          </a:p>
          <a:p>
            <a:r>
              <a:rPr lang="da-DK" dirty="0">
                <a:cs typeface="Calibri"/>
              </a:rPr>
              <a:t>- Målepunkt 2: Arbejdsglæde</a:t>
            </a:r>
          </a:p>
          <a:p>
            <a:r>
              <a:rPr lang="da-DK" dirty="0">
                <a:cs typeface="Calibri"/>
              </a:rPr>
              <a:t>- Målepunkt 3: Forhold med betydning for fastholdelse af arbejdsglæde</a:t>
            </a:r>
          </a:p>
          <a:p>
            <a:endParaRPr lang="da-DK" dirty="0">
              <a:cs typeface="Calibri"/>
            </a:endParaRPr>
          </a:p>
          <a:p>
            <a:r>
              <a:rPr lang="da-DK" dirty="0">
                <a:cs typeface="Calibri"/>
              </a:rPr>
              <a:t>Blok 2: </a:t>
            </a:r>
          </a:p>
          <a:p>
            <a:r>
              <a:rPr lang="da-DK" dirty="0">
                <a:cs typeface="Calibri"/>
              </a:rPr>
              <a:t>- Målepunkt 4: Forhold der påvirker negativt</a:t>
            </a:r>
          </a:p>
          <a:p>
            <a:endParaRPr lang="da-DK" dirty="0">
              <a:cs typeface="Calibri"/>
            </a:endParaRPr>
          </a:p>
          <a:p>
            <a:r>
              <a:rPr lang="da-DK" dirty="0">
                <a:cs typeface="Calibri"/>
              </a:rPr>
              <a:t>Blok 3:</a:t>
            </a:r>
          </a:p>
          <a:p>
            <a:r>
              <a:rPr lang="da-DK" dirty="0">
                <a:cs typeface="Calibri"/>
              </a:rPr>
              <a:t>- Målepunkt 5: Håndteringsstrategier</a:t>
            </a:r>
          </a:p>
          <a:p>
            <a:r>
              <a:rPr lang="da-DK" dirty="0">
                <a:cs typeface="Calibri"/>
              </a:rPr>
              <a:t>- Målepunkt 6: Positive erfaringer med håndtering af arbejdspres</a:t>
            </a:r>
          </a:p>
          <a:p>
            <a:endParaRPr lang="da-DK" dirty="0">
              <a:cs typeface="Calibri"/>
            </a:endParaRPr>
          </a:p>
          <a:p>
            <a:r>
              <a:rPr lang="da-DK" i="1" dirty="0">
                <a:cs typeface="Calibri"/>
              </a:rPr>
              <a:t>Som afrunding på klyngemødet er der afsat tid til at i kan sætte jer sammen med jeres kolleger fra jeres egen praksis for at tale om, hvad i vil tage med jer hjem.</a:t>
            </a:r>
          </a:p>
        </p:txBody>
      </p:sp>
      <p:sp>
        <p:nvSpPr>
          <p:cNvPr id="4" name="Slide Number Placeholder 3"/>
          <p:cNvSpPr>
            <a:spLocks noGrp="1"/>
          </p:cNvSpPr>
          <p:nvPr>
            <p:ph type="sldNum" sz="quarter" idx="10"/>
          </p:nvPr>
        </p:nvSpPr>
        <p:spPr/>
        <p:txBody>
          <a:bodyPr/>
          <a:lstStyle/>
          <a:p>
            <a:fld id="{DEB92672-268D-4DB7-963C-35CDB23F1AD2}" type="slidenum">
              <a:rPr lang="da-DK" smtClean="0"/>
              <a:t>2</a:t>
            </a:fld>
            <a:endParaRPr lang="da-DK"/>
          </a:p>
        </p:txBody>
      </p:sp>
    </p:spTree>
    <p:extLst>
      <p:ext uri="{BB962C8B-B14F-4D97-AF65-F5344CB8AC3E}">
        <p14:creationId xmlns:p14="http://schemas.microsoft.com/office/powerpoint/2010/main" val="26005981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b="0"/>
          </a:p>
        </p:txBody>
      </p:sp>
      <p:sp>
        <p:nvSpPr>
          <p:cNvPr id="4" name="Slide Number Placeholder 3"/>
          <p:cNvSpPr>
            <a:spLocks noGrp="1"/>
          </p:cNvSpPr>
          <p:nvPr>
            <p:ph type="sldNum" sz="quarter" idx="10"/>
          </p:nvPr>
        </p:nvSpPr>
        <p:spPr/>
        <p:txBody>
          <a:bodyPr/>
          <a:lstStyle/>
          <a:p>
            <a:fld id="{DEB92672-268D-4DB7-963C-35CDB23F1AD2}" type="slidenum">
              <a:rPr lang="da-DK" smtClean="0"/>
              <a:t>20</a:t>
            </a:fld>
            <a:endParaRPr lang="da-DK"/>
          </a:p>
        </p:txBody>
      </p:sp>
    </p:spTree>
    <p:extLst>
      <p:ext uri="{BB962C8B-B14F-4D97-AF65-F5344CB8AC3E}">
        <p14:creationId xmlns:p14="http://schemas.microsoft.com/office/powerpoint/2010/main" val="14544545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i="0">
                <a:cs typeface="Calibri"/>
              </a:rPr>
              <a:t>På baggrund af besvarelserne til målepunkt 4, er det nu tid til gruppearbejde igen. Formålet med gruppearbejdet i blok 2 er at belyse de faktorer, der påvirker arbejdsglæden mest negativt i klyngen og tale om, om man kan gøre noget ved dette enten selv, i praksis eller i klyngen?</a:t>
            </a:r>
          </a:p>
          <a:p>
            <a:endParaRPr lang="da-DK" i="0">
              <a:cs typeface="Calibri"/>
            </a:endParaRPr>
          </a:p>
          <a:p>
            <a:pPr marL="228600" indent="-228600">
              <a:buAutoNum type="arabicPeriod"/>
            </a:pPr>
            <a:r>
              <a:rPr lang="da-DK" i="0">
                <a:cs typeface="Calibri"/>
              </a:rPr>
              <a:t>Er der noget, du selv kan gøre? (eks. tage på flere kurser, holde dine pauser, skrive kortere e-mails, afgive skrivearbejde og andet administration til personale, uddelegere faglige opgaver til personale mm.)</a:t>
            </a:r>
          </a:p>
          <a:p>
            <a:pPr marL="228600" indent="-228600">
              <a:buAutoNum type="arabicPeriod"/>
            </a:pPr>
            <a:r>
              <a:rPr lang="da-DK" i="0">
                <a:cs typeface="Calibri"/>
              </a:rPr>
              <a:t>Er der noget, i kan gøre på praksisniveau? (eks. flere og/eller bedre strukturerede ledermøder, flere og/eller bedre strukturerede møder med personalet, bedre </a:t>
            </a:r>
            <a:r>
              <a:rPr lang="da-DK" i="0" err="1">
                <a:cs typeface="Calibri"/>
              </a:rPr>
              <a:t>kommunkiation</a:t>
            </a:r>
            <a:r>
              <a:rPr lang="da-DK" i="0">
                <a:cs typeface="Calibri"/>
              </a:rPr>
              <a:t> med personalet eller internt i ledergruppen, bedre vidensdeling, dialog om defensiv medicin mm.)</a:t>
            </a:r>
          </a:p>
          <a:p>
            <a:endParaRPr lang="da-DK" i="0">
              <a:cs typeface="Calibri"/>
            </a:endParaRPr>
          </a:p>
          <a:p>
            <a:r>
              <a:rPr lang="da-DK" i="0">
                <a:cs typeface="Calibri"/>
              </a:rPr>
              <a:t>Konklusionerne skrives ind i refleksionsarket.</a:t>
            </a:r>
          </a:p>
          <a:p>
            <a:endParaRPr lang="da-DK" b="0"/>
          </a:p>
        </p:txBody>
      </p:sp>
      <p:sp>
        <p:nvSpPr>
          <p:cNvPr id="4" name="Slide Number Placeholder 3"/>
          <p:cNvSpPr>
            <a:spLocks noGrp="1"/>
          </p:cNvSpPr>
          <p:nvPr>
            <p:ph type="sldNum" sz="quarter" idx="10"/>
          </p:nvPr>
        </p:nvSpPr>
        <p:spPr/>
        <p:txBody>
          <a:bodyPr/>
          <a:lstStyle/>
          <a:p>
            <a:fld id="{DEB92672-268D-4DB7-963C-35CDB23F1AD2}" type="slidenum">
              <a:rPr lang="da-DK" smtClean="0"/>
              <a:t>21</a:t>
            </a:fld>
            <a:endParaRPr lang="da-DK"/>
          </a:p>
        </p:txBody>
      </p:sp>
    </p:spTree>
    <p:extLst>
      <p:ext uri="{BB962C8B-B14F-4D97-AF65-F5344CB8AC3E}">
        <p14:creationId xmlns:p14="http://schemas.microsoft.com/office/powerpoint/2010/main" val="10541703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i="0">
                <a:cs typeface="Calibri"/>
              </a:rPr>
              <a:t>Formålet med denne plenumgennemgang i blok 2 er at få talt om, hvorvidt klyngen sammen har mulighed for at reducere faktorer, der belaster arbejdet for klyngens medlemmer.</a:t>
            </a:r>
          </a:p>
          <a:p>
            <a:endParaRPr lang="da-DK" i="0">
              <a:cs typeface="Calibri"/>
            </a:endParaRPr>
          </a:p>
          <a:p>
            <a:r>
              <a:rPr lang="da-DK" i="0">
                <a:cs typeface="Calibri"/>
              </a:rPr>
              <a:t>Spørgsmålet du kan stille klyngemedlemmerne er:</a:t>
            </a:r>
          </a:p>
          <a:p>
            <a:pPr marL="171450" indent="-171450">
              <a:buFont typeface="Arial"/>
              <a:buChar char="•"/>
            </a:pPr>
            <a:r>
              <a:rPr lang="da-DK" i="0">
                <a:cs typeface="+mn-lt"/>
              </a:rPr>
              <a:t>Er der noget, vi kan gøre på klyngeniveau? (eks. dialog med kommunale samarbejdspartnere, igangsættelse af projekter, samarbejde med hospitaler mm.)</a:t>
            </a:r>
          </a:p>
          <a:p>
            <a:endParaRPr lang="da-DK" i="0">
              <a:cs typeface="+mn-lt"/>
            </a:endParaRPr>
          </a:p>
          <a:p>
            <a:pPr>
              <a:buFont typeface="Arial"/>
            </a:pPr>
            <a:r>
              <a:rPr lang="da-DK" i="0">
                <a:cs typeface="+mn-lt"/>
              </a:rPr>
              <a:t>Det handler om at få sat fokus på nogle forhold, som der i klyngen er enighed om har potentiale til at reducere de forhold der influerer trivsel og arbejdsglæde negativt. I kan dermed sammen få udvalgt én eller flere forhold/ændringer, som I mener, kunne gavne klyngens trivsel og arbejdsglæde. Er der noget der fylder unødigt, som i samarbejde med fx kommunen kunne reducere stress, irritation eller lignende?</a:t>
            </a:r>
          </a:p>
          <a:p>
            <a:pPr>
              <a:buFont typeface="Arial"/>
            </a:pPr>
            <a:endParaRPr lang="da-DK">
              <a:cs typeface="+mn-lt"/>
            </a:endParaRPr>
          </a:p>
          <a:p>
            <a:pPr>
              <a:buFont typeface="Arial"/>
            </a:pPr>
            <a:r>
              <a:rPr lang="da-DK" b="1">
                <a:cs typeface="+mn-lt"/>
              </a:rPr>
              <a:t>PAUSE: Her foreslås, at der indlægges en pause på 15 minutter.</a:t>
            </a:r>
            <a:endParaRPr lang="da-DK" b="0"/>
          </a:p>
        </p:txBody>
      </p:sp>
      <p:sp>
        <p:nvSpPr>
          <p:cNvPr id="4" name="Slide Number Placeholder 3"/>
          <p:cNvSpPr>
            <a:spLocks noGrp="1"/>
          </p:cNvSpPr>
          <p:nvPr>
            <p:ph type="sldNum" sz="quarter" idx="10"/>
          </p:nvPr>
        </p:nvSpPr>
        <p:spPr/>
        <p:txBody>
          <a:bodyPr/>
          <a:lstStyle/>
          <a:p>
            <a:fld id="{DEB92672-268D-4DB7-963C-35CDB23F1AD2}" type="slidenum">
              <a:rPr lang="da-DK" smtClean="0"/>
              <a:t>22</a:t>
            </a:fld>
            <a:endParaRPr lang="da-DK"/>
          </a:p>
        </p:txBody>
      </p:sp>
    </p:spTree>
    <p:extLst>
      <p:ext uri="{BB962C8B-B14F-4D97-AF65-F5344CB8AC3E}">
        <p14:creationId xmlns:p14="http://schemas.microsoft.com/office/powerpoint/2010/main" val="21006850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B92672-268D-4DB7-963C-35CDB23F1AD2}" type="slidenum">
              <a:rPr kumimoji="0" lang="da-D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da-D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34627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i="0">
                <a:cs typeface="Calibri"/>
              </a:rPr>
              <a:t>I den tredje og sidste del af klyngemødet skal I se nærmere på, hvordan I </a:t>
            </a:r>
            <a:r>
              <a:rPr lang="da-DK" i="0" err="1">
                <a:cs typeface="Calibri"/>
              </a:rPr>
              <a:t>i</a:t>
            </a:r>
            <a:r>
              <a:rPr lang="da-DK" i="0">
                <a:cs typeface="Calibri"/>
              </a:rPr>
              <a:t> klyngen håndterer arbejdspres og sammen udvælge de mest optimale strategier til håndtering af arbejdspres.</a:t>
            </a:r>
          </a:p>
          <a:p>
            <a:endParaRPr lang="da-DK" i="0">
              <a:cs typeface="Calibri"/>
            </a:endParaRPr>
          </a:p>
          <a:p>
            <a:r>
              <a:rPr lang="da-DK" i="0">
                <a:cs typeface="Calibri"/>
              </a:rPr>
              <a:t>Der er to spørgsmål fra spørgeskemaundersøgelsen med i blok 3. Det første omhandler de svar, klyngemedlemmerne har givet i forhold til, hvordan de håndterer arbejdspres. Det andet omhandler de gode erfaringer klyngemedlemmerne har med at håndtere arbejdspres. I denne del vises også en kort video, hvor psykolog Lars Hugo Sørensen, fortæller om de måder, man kan udøve egenomsorg på.</a:t>
            </a:r>
          </a:p>
          <a:p>
            <a:endParaRPr lang="da-DK" i="0">
              <a:cs typeface="Calibri"/>
            </a:endParaRPr>
          </a:p>
          <a:p>
            <a:r>
              <a:rPr lang="da-DK" i="0" u="sng">
                <a:cs typeface="Calibri"/>
              </a:rPr>
              <a:t>Håndtering af arbejdspres</a:t>
            </a:r>
          </a:p>
          <a:p>
            <a:r>
              <a:rPr lang="da-DK" i="0">
                <a:cs typeface="Calibri"/>
              </a:rPr>
              <a:t>Flere undersøgelser peger på, at praktiserende læger er udsat for et stort arbejdspres. I arbejdsmiljøundersøgelsen fra 2016 konkluderes det at "der ser ud til at være et stort behov for interventioner rettet imod læger, som viser tegn på arbejdsbelastning, idet praktiserende læger anvender strategier til håndtering af arbejdspres, som er uhensigtsmæssige i forhold til at forebygge stress og arbejdsbelastning. De tager færre pauser, bliver længere på arbejde, afkorter ferie og møder på arbejde på trods af egen sygdom".</a:t>
            </a:r>
            <a:endParaRPr lang="da-DK" i="0" u="sng">
              <a:cs typeface="Calibri"/>
            </a:endParaRPr>
          </a:p>
          <a:p>
            <a:endParaRPr lang="da-DK" i="0">
              <a:cs typeface="Calibri"/>
            </a:endParaRPr>
          </a:p>
          <a:p>
            <a:r>
              <a:rPr lang="da-DK" i="0">
                <a:cs typeface="Calibri"/>
              </a:rPr>
              <a:t>På næste slide ses de mest udbredte strategier til håndtering af arbejdspres i klyngen.</a:t>
            </a: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24</a:t>
            </a:fld>
            <a:endParaRPr lang="da-DK"/>
          </a:p>
        </p:txBody>
      </p:sp>
    </p:spTree>
    <p:extLst>
      <p:ext uri="{BB962C8B-B14F-4D97-AF65-F5344CB8AC3E}">
        <p14:creationId xmlns:p14="http://schemas.microsoft.com/office/powerpoint/2010/main" val="6980528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i="0">
                <a:cs typeface="Calibri"/>
              </a:rPr>
              <a:t>Her vises de mest udbredte strategier for håndtering af arbejdspres i klyngen.</a:t>
            </a:r>
            <a:endParaRPr lang="da-DK" i="0"/>
          </a:p>
          <a:p>
            <a:endParaRPr lang="da-DK" b="0"/>
          </a:p>
        </p:txBody>
      </p:sp>
      <p:sp>
        <p:nvSpPr>
          <p:cNvPr id="4" name="Slide Number Placeholder 3"/>
          <p:cNvSpPr>
            <a:spLocks noGrp="1"/>
          </p:cNvSpPr>
          <p:nvPr>
            <p:ph type="sldNum" sz="quarter" idx="10"/>
          </p:nvPr>
        </p:nvSpPr>
        <p:spPr/>
        <p:txBody>
          <a:bodyPr/>
          <a:lstStyle/>
          <a:p>
            <a:fld id="{DEB92672-268D-4DB7-963C-35CDB23F1AD2}" type="slidenum">
              <a:rPr lang="da-DK" smtClean="0"/>
              <a:t>25</a:t>
            </a:fld>
            <a:endParaRPr lang="da-DK"/>
          </a:p>
        </p:txBody>
      </p:sp>
    </p:spTree>
    <p:extLst>
      <p:ext uri="{BB962C8B-B14F-4D97-AF65-F5344CB8AC3E}">
        <p14:creationId xmlns:p14="http://schemas.microsoft.com/office/powerpoint/2010/main" val="191551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i="0">
                <a:cs typeface="Calibri"/>
              </a:rPr>
              <a:t>Her ses en gennemgang af klyngemedlemmernes gode erfaringer med håndtering af arbejdspres. Det sidste målepunkt består af svarene til det åbne spørgsmål i spørgeskemaet. Du har modtaget en samlet liste med alle de gode erfaringer, som klyngemedlemmerne har noteret. Disse er indsat her.</a:t>
            </a:r>
            <a:endParaRPr lang="da-DK" i="0"/>
          </a:p>
          <a:p>
            <a:endParaRPr lang="da-DK" b="0"/>
          </a:p>
        </p:txBody>
      </p:sp>
      <p:sp>
        <p:nvSpPr>
          <p:cNvPr id="4" name="Slide Number Placeholder 3"/>
          <p:cNvSpPr>
            <a:spLocks noGrp="1"/>
          </p:cNvSpPr>
          <p:nvPr>
            <p:ph type="sldNum" sz="quarter" idx="10"/>
          </p:nvPr>
        </p:nvSpPr>
        <p:spPr/>
        <p:txBody>
          <a:bodyPr/>
          <a:lstStyle/>
          <a:p>
            <a:fld id="{DEB92672-268D-4DB7-963C-35CDB23F1AD2}" type="slidenum">
              <a:rPr lang="da-DK" smtClean="0"/>
              <a:t>26</a:t>
            </a:fld>
            <a:endParaRPr lang="da-DK"/>
          </a:p>
        </p:txBody>
      </p:sp>
    </p:spTree>
    <p:extLst>
      <p:ext uri="{BB962C8B-B14F-4D97-AF65-F5344CB8AC3E}">
        <p14:creationId xmlns:p14="http://schemas.microsoft.com/office/powerpoint/2010/main" val="15139405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i="0">
                <a:cs typeface="Calibri"/>
              </a:rPr>
              <a:t>Her ses en gennemgang af klyngemedlemmernes gode erfaringer med håndtering af arbejdspres. Det sidste målepunkt består af svarene til det åbne spørgsmål i spørgeskemaet. Du har modtaget en samlet liste med alle de gode erfaringer, som klyngemedlemmerne har noteret. Disse er indsat her.</a:t>
            </a:r>
            <a:endParaRPr lang="da-DK" i="0"/>
          </a:p>
          <a:p>
            <a:endParaRPr lang="da-DK" b="0"/>
          </a:p>
        </p:txBody>
      </p:sp>
      <p:sp>
        <p:nvSpPr>
          <p:cNvPr id="4" name="Slide Number Placeholder 3"/>
          <p:cNvSpPr>
            <a:spLocks noGrp="1"/>
          </p:cNvSpPr>
          <p:nvPr>
            <p:ph type="sldNum" sz="quarter" idx="10"/>
          </p:nvPr>
        </p:nvSpPr>
        <p:spPr/>
        <p:txBody>
          <a:bodyPr/>
          <a:lstStyle/>
          <a:p>
            <a:fld id="{DEB92672-268D-4DB7-963C-35CDB23F1AD2}" type="slidenum">
              <a:rPr lang="da-DK" smtClean="0"/>
              <a:t>27</a:t>
            </a:fld>
            <a:endParaRPr lang="da-DK"/>
          </a:p>
        </p:txBody>
      </p:sp>
    </p:spTree>
    <p:extLst>
      <p:ext uri="{BB962C8B-B14F-4D97-AF65-F5344CB8AC3E}">
        <p14:creationId xmlns:p14="http://schemas.microsoft.com/office/powerpoint/2010/main" val="14471611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i="0">
                <a:cs typeface="Calibri"/>
              </a:rPr>
              <a:t>Her ses en gennemgang af klyngemedlemmernes gode erfaringer med håndtering af arbejdspres. Det sidste målepunkt består af svarene til det åbne spørgsmål i spørgeskemaet. Du har modtaget en samlet liste med alle de gode erfaringer, som klyngemedlemmerne har noteret. Disse er indsat her.</a:t>
            </a:r>
            <a:endParaRPr lang="da-DK" i="0"/>
          </a:p>
          <a:p>
            <a:endParaRPr lang="da-DK" b="0"/>
          </a:p>
        </p:txBody>
      </p:sp>
      <p:sp>
        <p:nvSpPr>
          <p:cNvPr id="4" name="Slide Number Placeholder 3"/>
          <p:cNvSpPr>
            <a:spLocks noGrp="1"/>
          </p:cNvSpPr>
          <p:nvPr>
            <p:ph type="sldNum" sz="quarter" idx="10"/>
          </p:nvPr>
        </p:nvSpPr>
        <p:spPr/>
        <p:txBody>
          <a:bodyPr/>
          <a:lstStyle/>
          <a:p>
            <a:fld id="{DEB92672-268D-4DB7-963C-35CDB23F1AD2}" type="slidenum">
              <a:rPr lang="da-DK" smtClean="0"/>
              <a:t>28</a:t>
            </a:fld>
            <a:endParaRPr lang="da-DK"/>
          </a:p>
        </p:txBody>
      </p:sp>
    </p:spTree>
    <p:extLst>
      <p:ext uri="{BB962C8B-B14F-4D97-AF65-F5344CB8AC3E}">
        <p14:creationId xmlns:p14="http://schemas.microsoft.com/office/powerpoint/2010/main" val="19889635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i="0">
                <a:cs typeface="Calibri"/>
              </a:rPr>
              <a:t>Her ses en gennemgang af klyngemedlemmernes gode erfaringer med håndtering af arbejdspres. Det sidste målepunkt består af svarene til det åbne spørgsmål i spørgeskemaet. Du har modtaget en samlet liste med alle de gode erfaringer, som klyngemedlemmerne har noteret. Disse er indsat her.</a:t>
            </a:r>
            <a:endParaRPr lang="da-DK" i="0"/>
          </a:p>
          <a:p>
            <a:endParaRPr lang="da-DK" b="0"/>
          </a:p>
        </p:txBody>
      </p:sp>
      <p:sp>
        <p:nvSpPr>
          <p:cNvPr id="4" name="Slide Number Placeholder 3"/>
          <p:cNvSpPr>
            <a:spLocks noGrp="1"/>
          </p:cNvSpPr>
          <p:nvPr>
            <p:ph type="sldNum" sz="quarter" idx="10"/>
          </p:nvPr>
        </p:nvSpPr>
        <p:spPr/>
        <p:txBody>
          <a:bodyPr/>
          <a:lstStyle/>
          <a:p>
            <a:fld id="{DEB92672-268D-4DB7-963C-35CDB23F1AD2}" type="slidenum">
              <a:rPr lang="da-DK" smtClean="0"/>
              <a:t>29</a:t>
            </a:fld>
            <a:endParaRPr lang="da-DK"/>
          </a:p>
        </p:txBody>
      </p:sp>
    </p:spTree>
    <p:extLst>
      <p:ext uri="{BB962C8B-B14F-4D97-AF65-F5344CB8AC3E}">
        <p14:creationId xmlns:p14="http://schemas.microsoft.com/office/powerpoint/2010/main" val="1919934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sz="1200" b="1" i="0" u="none" spc="-15">
                <a:solidFill>
                  <a:srgbClr val="231F20"/>
                </a:solidFill>
                <a:effectLst/>
                <a:latin typeface="Calibri" panose="020F0502020204030204" pitchFamily="34" charset="0"/>
              </a:rPr>
              <a:t>Forklaring til slide:</a:t>
            </a:r>
          </a:p>
          <a:p>
            <a:endParaRPr lang="da-DK" sz="1200" b="1" i="1" u="none" spc="-15">
              <a:solidFill>
                <a:srgbClr val="231F20"/>
              </a:solidFill>
              <a:effectLst/>
              <a:latin typeface="Calibri" panose="020F0502020204030204" pitchFamily="34" charset="0"/>
            </a:endParaRPr>
          </a:p>
          <a:p>
            <a:r>
              <a:rPr lang="da-DK" b="0" i="0">
                <a:cs typeface="Calibri"/>
              </a:rPr>
              <a:t>Gennemgå dagsorden</a:t>
            </a:r>
          </a:p>
          <a:p>
            <a:endParaRPr lang="da-DK" i="0">
              <a:cs typeface="Calibri"/>
            </a:endParaRPr>
          </a:p>
          <a:p>
            <a:r>
              <a:rPr lang="da-DK" i="0">
                <a:cs typeface="Calibri"/>
              </a:rPr>
              <a:t>Første punkt på dagsorden er en kort introduktion til emnet Trivsel og arbejdsglæde. </a:t>
            </a:r>
          </a:p>
          <a:p>
            <a:endParaRPr lang="da-DK" i="0">
              <a:cs typeface="Calibri"/>
            </a:endParaRPr>
          </a:p>
          <a:p>
            <a:r>
              <a:rPr lang="da-DK" i="0">
                <a:cs typeface="Calibri"/>
              </a:rPr>
              <a:t>Introduktionen vil bestå af en kort definition af begreberne Trivsel og arbejdsglæde, samt en kort video, som vi skal se om lidt, hvor psykolog Lars Hugo Sørensen vil beskrive hvorfor trivsel og arbejdsglæde er vigtige emner.</a:t>
            </a:r>
          </a:p>
          <a:p>
            <a:endParaRPr lang="da-DK" i="0">
              <a:cs typeface="Calibri"/>
            </a:endParaRPr>
          </a:p>
          <a:p>
            <a:r>
              <a:rPr lang="da-DK" i="0">
                <a:cs typeface="Calibri"/>
              </a:rPr>
              <a:t>*Introducer refleksionsarket, der printes forud for mødet og deles ud ved mødets start*</a:t>
            </a:r>
          </a:p>
          <a:p>
            <a:r>
              <a:rPr lang="da-DK" i="0">
                <a:cs typeface="Calibri"/>
              </a:rPr>
              <a:t>Formålet med arket er, at der for hver af blokkene i dagens program kan noteres pointer, som kan tages med hjem til egen praksis. Der er afslutningsvist afsat tid til at gennemgå de vigtigste pointer fra mødet.</a:t>
            </a:r>
          </a:p>
          <a:p>
            <a:endParaRPr lang="da-DK" i="0">
              <a:cs typeface="Calibri"/>
            </a:endParaRPr>
          </a:p>
          <a:p>
            <a:r>
              <a:rPr lang="da-DK" i="0">
                <a:cs typeface="Calibri"/>
              </a:rPr>
              <a:t>Efter introduktionen vil gennemgå besvarelserne på det spørgeskema, som i har besvaret.</a:t>
            </a:r>
          </a:p>
          <a:p>
            <a:r>
              <a:rPr lang="da-DK" i="0">
                <a:cs typeface="Calibri"/>
              </a:rPr>
              <a:t>Der vil blive taget udgangspunkt i seks målepunkter fra spørgeskemaet, som vil vise den aktuelle trivsel blandt klyngens medlemmer sammenlignet med nationale opgørelser.</a:t>
            </a:r>
          </a:p>
          <a:p>
            <a:r>
              <a:rPr lang="da-DK" i="0">
                <a:cs typeface="Calibri"/>
              </a:rPr>
              <a:t>Målepunkterne vil blive behandlet i tre blokke, hvor der afslutningsvist i hver blok er afsat tid til gruppearbejde, der vil omhandle de netop overståede målepunkter.</a:t>
            </a:r>
          </a:p>
          <a:p>
            <a:endParaRPr lang="da-DK" i="1">
              <a:cs typeface="Calibri"/>
            </a:endParaRPr>
          </a:p>
          <a:p>
            <a:r>
              <a:rPr lang="da-DK">
                <a:cs typeface="Calibri"/>
              </a:rPr>
              <a:t>(NEDENSTÅENDE SKAL MÅSKE STÅ I SLIDES)</a:t>
            </a:r>
          </a:p>
          <a:p>
            <a:r>
              <a:rPr lang="da-DK">
                <a:cs typeface="Calibri"/>
              </a:rPr>
              <a:t>Blok 1:</a:t>
            </a:r>
          </a:p>
          <a:p>
            <a:r>
              <a:rPr lang="da-DK">
                <a:cs typeface="Calibri"/>
              </a:rPr>
              <a:t>- Målepunkt 1: Trivsel</a:t>
            </a:r>
          </a:p>
          <a:p>
            <a:r>
              <a:rPr lang="da-DK">
                <a:cs typeface="Calibri"/>
              </a:rPr>
              <a:t>- Målepunkt 2: Arbejdsglæde</a:t>
            </a:r>
          </a:p>
          <a:p>
            <a:r>
              <a:rPr lang="da-DK">
                <a:cs typeface="Calibri"/>
              </a:rPr>
              <a:t>- Målepunkt 3: Forhold med betydning for fastholdelse af arbejdsglæde</a:t>
            </a:r>
          </a:p>
          <a:p>
            <a:endParaRPr lang="da-DK">
              <a:cs typeface="Calibri"/>
            </a:endParaRPr>
          </a:p>
          <a:p>
            <a:r>
              <a:rPr lang="da-DK">
                <a:cs typeface="Calibri"/>
              </a:rPr>
              <a:t>Blok 2: </a:t>
            </a:r>
          </a:p>
          <a:p>
            <a:r>
              <a:rPr lang="da-DK">
                <a:cs typeface="Calibri"/>
              </a:rPr>
              <a:t>- Målepunkt 4: Forhold der påvirker negativt</a:t>
            </a:r>
          </a:p>
          <a:p>
            <a:endParaRPr lang="da-DK">
              <a:cs typeface="Calibri"/>
            </a:endParaRPr>
          </a:p>
          <a:p>
            <a:r>
              <a:rPr lang="da-DK">
                <a:cs typeface="Calibri"/>
              </a:rPr>
              <a:t>Blok 3:</a:t>
            </a:r>
          </a:p>
          <a:p>
            <a:r>
              <a:rPr lang="da-DK">
                <a:cs typeface="Calibri"/>
              </a:rPr>
              <a:t>- Målepunkt 5: Håndteringsstrategier</a:t>
            </a:r>
          </a:p>
          <a:p>
            <a:r>
              <a:rPr lang="da-DK">
                <a:cs typeface="Calibri"/>
              </a:rPr>
              <a:t>- Målepunkt 6: Positive erfaringer med håndtering af arbejdspres</a:t>
            </a:r>
          </a:p>
          <a:p>
            <a:endParaRPr lang="da-DK">
              <a:cs typeface="Calibri"/>
            </a:endParaRPr>
          </a:p>
          <a:p>
            <a:r>
              <a:rPr lang="da-DK" i="1">
                <a:cs typeface="Calibri"/>
              </a:rPr>
              <a:t>Som afrunding på klyngemødet er der afsat tid til at i kan sætte jer sammen med jeres kolleger fra jeres egen praksis for at tale om, hvad i vil tage med jer hjem.</a:t>
            </a:r>
          </a:p>
          <a:p>
            <a:pPr marL="137795" marR="0" lvl="0" indent="0" algn="l" defTabSz="914400" rtl="0" eaLnBrk="1" fontAlgn="auto" latinLnBrk="0" hangingPunct="1">
              <a:lnSpc>
                <a:spcPts val="920"/>
              </a:lnSpc>
              <a:spcBef>
                <a:spcPts val="0"/>
              </a:spcBef>
              <a:spcAft>
                <a:spcPts val="0"/>
              </a:spcAft>
              <a:buClrTx/>
              <a:buSzTx/>
              <a:buFontTx/>
              <a:buNone/>
              <a:tabLst/>
              <a:defRPr/>
            </a:pPr>
            <a:endParaRPr lang="da-DK" sz="1200" b="1" u="none" spc="-15">
              <a:solidFill>
                <a:srgbClr val="231F20"/>
              </a:solidFill>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10"/>
          </p:nvPr>
        </p:nvSpPr>
        <p:spPr/>
        <p:txBody>
          <a:bodyPr/>
          <a:lstStyle/>
          <a:p>
            <a:fld id="{DEB92672-268D-4DB7-963C-35CDB23F1AD2}" type="slidenum">
              <a:rPr lang="da-DK" smtClean="0"/>
              <a:t>3</a:t>
            </a:fld>
            <a:endParaRPr lang="da-DK"/>
          </a:p>
        </p:txBody>
      </p:sp>
    </p:spTree>
    <p:extLst>
      <p:ext uri="{BB962C8B-B14F-4D97-AF65-F5344CB8AC3E}">
        <p14:creationId xmlns:p14="http://schemas.microsoft.com/office/powerpoint/2010/main" val="27312011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i="0">
                <a:cs typeface="Calibri"/>
              </a:rPr>
              <a:t>Her ses en gennemgang af klyngemedlemmernes gode erfaringer med håndtering af arbejdspres. Det sidste målepunkt består af svarene til det åbne spørgsmål i spørgeskemaet. Du har modtaget en samlet liste med alle de gode erfaringer, som klyngemedlemmerne har noteret. Disse er indsat her.</a:t>
            </a:r>
            <a:endParaRPr lang="da-DK" i="0"/>
          </a:p>
          <a:p>
            <a:endParaRPr lang="da-DK" b="0"/>
          </a:p>
        </p:txBody>
      </p:sp>
      <p:sp>
        <p:nvSpPr>
          <p:cNvPr id="4" name="Slide Number Placeholder 3"/>
          <p:cNvSpPr>
            <a:spLocks noGrp="1"/>
          </p:cNvSpPr>
          <p:nvPr>
            <p:ph type="sldNum" sz="quarter" idx="10"/>
          </p:nvPr>
        </p:nvSpPr>
        <p:spPr/>
        <p:txBody>
          <a:bodyPr/>
          <a:lstStyle/>
          <a:p>
            <a:fld id="{DEB92672-268D-4DB7-963C-35CDB23F1AD2}" type="slidenum">
              <a:rPr lang="da-DK" smtClean="0"/>
              <a:t>30</a:t>
            </a:fld>
            <a:endParaRPr lang="da-DK"/>
          </a:p>
        </p:txBody>
      </p:sp>
    </p:spTree>
    <p:extLst>
      <p:ext uri="{BB962C8B-B14F-4D97-AF65-F5344CB8AC3E}">
        <p14:creationId xmlns:p14="http://schemas.microsoft.com/office/powerpoint/2010/main" val="4754169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31</a:t>
            </a:fld>
            <a:endParaRPr lang="da-DK"/>
          </a:p>
        </p:txBody>
      </p:sp>
    </p:spTree>
    <p:extLst>
      <p:ext uri="{BB962C8B-B14F-4D97-AF65-F5344CB8AC3E}">
        <p14:creationId xmlns:p14="http://schemas.microsoft.com/office/powerpoint/2010/main" val="17902250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32</a:t>
            </a:fld>
            <a:endParaRPr lang="da-DK"/>
          </a:p>
        </p:txBody>
      </p:sp>
    </p:spTree>
    <p:extLst>
      <p:ext uri="{BB962C8B-B14F-4D97-AF65-F5344CB8AC3E}">
        <p14:creationId xmlns:p14="http://schemas.microsoft.com/office/powerpoint/2010/main" val="1556926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80"/>
              </a:spcBef>
              <a:buClr>
                <a:srgbClr val="231F20"/>
              </a:buClr>
              <a:buSzPts val="1000"/>
              <a:buFont typeface="Calibri" panose="020F0502020204030204" pitchFamily="34" charset="0"/>
              <a:buNone/>
              <a:tabLst>
                <a:tab pos="328295" algn="l"/>
                <a:tab pos="328930" algn="l"/>
              </a:tabLst>
            </a:pPr>
            <a:r>
              <a:rPr lang="da-DK" sz="1200" b="1" i="0" kern="1200">
                <a:solidFill>
                  <a:srgbClr val="231F20"/>
                </a:solidFill>
                <a:effectLst/>
                <a:latin typeface="Calibri" panose="020F0502020204030204" pitchFamily="34" charset="0"/>
                <a:ea typeface="Calibri" panose="020F0502020204030204" pitchFamily="34" charset="0"/>
                <a:cs typeface="+mn-cs"/>
              </a:rPr>
              <a:t>Forklaring til slides: </a:t>
            </a:r>
          </a:p>
          <a:p>
            <a:pPr marL="0" lvl="0" indent="0">
              <a:spcBef>
                <a:spcPts val="80"/>
              </a:spcBef>
              <a:buClr>
                <a:srgbClr val="231F20"/>
              </a:buClr>
              <a:buSzPts val="1000"/>
              <a:buFont typeface="Calibri" panose="020F0502020204030204" pitchFamily="34" charset="0"/>
              <a:buNone/>
              <a:tabLst>
                <a:tab pos="328295" algn="l"/>
                <a:tab pos="328930" algn="l"/>
              </a:tabLst>
            </a:pPr>
            <a:endParaRPr lang="da-DK" sz="1200" i="0" kern="1200">
              <a:solidFill>
                <a:srgbClr val="231F20"/>
              </a:solidFill>
              <a:effectLst/>
              <a:latin typeface="Calibri" panose="020F0502020204030204" pitchFamily="34" charset="0"/>
              <a:ea typeface="Calibri" panose="020F0502020204030204" pitchFamily="34" charset="0"/>
              <a:cs typeface="+mn-cs"/>
            </a:endParaRPr>
          </a:p>
          <a:p>
            <a:pPr marL="0" lvl="0" indent="0">
              <a:spcBef>
                <a:spcPts val="80"/>
              </a:spcBef>
              <a:buClr>
                <a:srgbClr val="231F20"/>
              </a:buClr>
              <a:buSzPts val="1000"/>
              <a:buFont typeface="Calibri" panose="020F0502020204030204" pitchFamily="34" charset="0"/>
              <a:buNone/>
              <a:tabLst>
                <a:tab pos="328295" algn="l"/>
                <a:tab pos="328930" algn="l"/>
              </a:tabLst>
            </a:pPr>
            <a:r>
              <a:rPr lang="da-DK" sz="1200" i="0">
                <a:solidFill>
                  <a:srgbClr val="231F20"/>
                </a:solidFill>
                <a:effectLst/>
                <a:latin typeface="Calibri" panose="020F0502020204030204" pitchFamily="34" charset="0"/>
                <a:ea typeface="Calibri" panose="020F0502020204030204" pitchFamily="34" charset="0"/>
              </a:rPr>
              <a:t>Denne sidste del af mødet bruges til at tale om, hvilke ideer der evt. skal implementeres i den enkelte praksis. </a:t>
            </a:r>
          </a:p>
          <a:p>
            <a:pPr marL="0" lvl="0" indent="0">
              <a:spcBef>
                <a:spcPts val="80"/>
              </a:spcBef>
              <a:buClr>
                <a:srgbClr val="231F20"/>
              </a:buClr>
              <a:buSzPts val="1000"/>
              <a:buFont typeface="Calibri" panose="020F0502020204030204" pitchFamily="34" charset="0"/>
              <a:buNone/>
              <a:tabLst>
                <a:tab pos="328295" algn="l"/>
                <a:tab pos="328930" algn="l"/>
              </a:tabLst>
            </a:pPr>
            <a:endParaRPr lang="da-DK" sz="1200" i="0">
              <a:solidFill>
                <a:srgbClr val="231F20"/>
              </a:solidFill>
              <a:effectLst/>
              <a:latin typeface="Calibri" panose="020F0502020204030204" pitchFamily="34" charset="0"/>
              <a:ea typeface="Calibri" panose="020F0502020204030204" pitchFamily="34" charset="0"/>
            </a:endParaRPr>
          </a:p>
          <a:p>
            <a:pPr marL="0" lvl="0" indent="0">
              <a:spcBef>
                <a:spcPts val="80"/>
              </a:spcBef>
              <a:buClr>
                <a:srgbClr val="231F20"/>
              </a:buClr>
              <a:buSzPts val="1000"/>
              <a:buFont typeface="Calibri" panose="020F0502020204030204" pitchFamily="34" charset="0"/>
              <a:buNone/>
              <a:tabLst>
                <a:tab pos="328295" algn="l"/>
                <a:tab pos="328930" algn="l"/>
              </a:tabLst>
            </a:pPr>
            <a:r>
              <a:rPr lang="da-DK" sz="1200" i="0">
                <a:solidFill>
                  <a:srgbClr val="231F20"/>
                </a:solidFill>
                <a:effectLst/>
                <a:latin typeface="Calibri" panose="020F0502020204030204" pitchFamily="34" charset="0"/>
                <a:ea typeface="Calibri" panose="020F0502020204030204" pitchFamily="34" charset="0"/>
              </a:rPr>
              <a:t>Bed deltagerne om at sætte sig sammen med kolleger fra samme praksis (sololæger sidder sammen). Grupperne besvarer spørgsmålene fra sliden (20 min.):</a:t>
            </a:r>
          </a:p>
          <a:p>
            <a:pPr marL="0" lvl="0" indent="0">
              <a:spcBef>
                <a:spcPts val="80"/>
              </a:spcBef>
              <a:buClr>
                <a:srgbClr val="231F20"/>
              </a:buClr>
              <a:buSzPts val="1000"/>
              <a:buFont typeface="Calibri" panose="020F0502020204030204" pitchFamily="34" charset="0"/>
              <a:buNone/>
              <a:tabLst>
                <a:tab pos="328295" algn="l"/>
                <a:tab pos="328930" algn="l"/>
              </a:tabLst>
            </a:pPr>
            <a:endParaRPr lang="da-DK" sz="1200" i="0">
              <a:solidFill>
                <a:srgbClr val="231F20"/>
              </a:solidFill>
              <a:effectLst/>
              <a:latin typeface="Calibri" panose="020F0502020204030204" pitchFamily="34" charset="0"/>
              <a:ea typeface="Calibri" panose="020F0502020204030204" pitchFamily="34" charset="0"/>
            </a:endParaRPr>
          </a:p>
          <a:p>
            <a:pPr marL="342900" lvl="0" indent="-342900">
              <a:spcBef>
                <a:spcPts val="80"/>
              </a:spcBef>
              <a:buClr>
                <a:srgbClr val="231F20"/>
              </a:buClr>
              <a:buSzPts val="1000"/>
              <a:buFont typeface="Calibri" panose="020F0502020204030204" pitchFamily="34" charset="0"/>
              <a:buChar char="•"/>
              <a:tabLst>
                <a:tab pos="328295" algn="l"/>
                <a:tab pos="328930" algn="l"/>
              </a:tabLst>
            </a:pPr>
            <a:r>
              <a:rPr lang="da-DK" sz="1200" i="0">
                <a:solidFill>
                  <a:srgbClr val="231F20"/>
                </a:solidFill>
                <a:effectLst/>
                <a:latin typeface="Calibri" panose="020F0502020204030204" pitchFamily="34" charset="0"/>
                <a:ea typeface="Calibri" panose="020F0502020204030204" pitchFamily="34" charset="0"/>
              </a:rPr>
              <a:t>Hvilke tiltag i forhold til opfølgningen er det vigtigst og lettest at</a:t>
            </a:r>
            <a:r>
              <a:rPr lang="da-DK" sz="1200" i="0" spc="-90">
                <a:solidFill>
                  <a:srgbClr val="231F20"/>
                </a:solidFill>
                <a:effectLst/>
                <a:latin typeface="Calibri" panose="020F0502020204030204" pitchFamily="34" charset="0"/>
                <a:ea typeface="Calibri" panose="020F0502020204030204" pitchFamily="34" charset="0"/>
              </a:rPr>
              <a:t> </a:t>
            </a:r>
            <a:r>
              <a:rPr lang="da-DK" sz="1200" i="0">
                <a:solidFill>
                  <a:srgbClr val="231F20"/>
                </a:solidFill>
                <a:effectLst/>
                <a:latin typeface="Calibri" panose="020F0502020204030204" pitchFamily="34" charset="0"/>
                <a:ea typeface="Calibri" panose="020F0502020204030204" pitchFamily="34" charset="0"/>
              </a:rPr>
              <a:t>gennemføre?</a:t>
            </a:r>
            <a:endParaRPr lang="da-DK" sz="1200" i="0">
              <a:effectLst/>
              <a:latin typeface="Calibri" panose="020F0502020204030204" pitchFamily="34" charset="0"/>
              <a:ea typeface="Calibri" panose="020F0502020204030204" pitchFamily="34" charset="0"/>
            </a:endParaRPr>
          </a:p>
          <a:p>
            <a:pPr marL="342900" lvl="0" indent="-342900">
              <a:spcBef>
                <a:spcPts val="80"/>
              </a:spcBef>
              <a:buClr>
                <a:srgbClr val="231F20"/>
              </a:buClr>
              <a:buSzPts val="1000"/>
              <a:buFont typeface="Calibri" panose="020F0502020204030204" pitchFamily="34" charset="0"/>
              <a:buChar char="•"/>
              <a:tabLst>
                <a:tab pos="328295" algn="l"/>
                <a:tab pos="328930" algn="l"/>
              </a:tabLst>
            </a:pPr>
            <a:r>
              <a:rPr lang="da-DK" sz="1200" i="0">
                <a:solidFill>
                  <a:srgbClr val="231F20"/>
                </a:solidFill>
                <a:effectLst/>
                <a:latin typeface="Calibri" panose="020F0502020204030204" pitchFamily="34" charset="0"/>
                <a:ea typeface="Calibri" panose="020F0502020204030204" pitchFamily="34" charset="0"/>
              </a:rPr>
              <a:t>Hvilke forandringer i forhold ti l behandlingen vil være vigtigst og lettest at</a:t>
            </a:r>
            <a:r>
              <a:rPr lang="da-DK" sz="1200" i="0" spc="-100">
                <a:solidFill>
                  <a:srgbClr val="231F20"/>
                </a:solidFill>
                <a:effectLst/>
                <a:latin typeface="Calibri" panose="020F0502020204030204" pitchFamily="34" charset="0"/>
                <a:ea typeface="Calibri" panose="020F0502020204030204" pitchFamily="34" charset="0"/>
              </a:rPr>
              <a:t> </a:t>
            </a:r>
            <a:r>
              <a:rPr lang="da-DK" sz="1200" i="0">
                <a:solidFill>
                  <a:srgbClr val="231F20"/>
                </a:solidFill>
                <a:effectLst/>
                <a:latin typeface="Calibri" panose="020F0502020204030204" pitchFamily="34" charset="0"/>
                <a:ea typeface="Calibri" panose="020F0502020204030204" pitchFamily="34" charset="0"/>
              </a:rPr>
              <a:t>gennemføre?</a:t>
            </a:r>
            <a:endParaRPr lang="da-DK" sz="1200" i="0">
              <a:effectLst/>
              <a:latin typeface="Calibri" panose="020F0502020204030204" pitchFamily="34" charset="0"/>
              <a:ea typeface="Calibri" panose="020F0502020204030204" pitchFamily="34" charset="0"/>
            </a:endParaRPr>
          </a:p>
          <a:p>
            <a:pPr marL="342900" lvl="0" indent="-342900">
              <a:spcBef>
                <a:spcPts val="80"/>
              </a:spcBef>
              <a:buClr>
                <a:srgbClr val="231F20"/>
              </a:buClr>
              <a:buSzPts val="1000"/>
              <a:buFont typeface="Calibri" panose="020F0502020204030204" pitchFamily="34" charset="0"/>
              <a:buChar char="•"/>
              <a:tabLst>
                <a:tab pos="328295" algn="l"/>
                <a:tab pos="328930" algn="l"/>
              </a:tabLst>
            </a:pPr>
            <a:r>
              <a:rPr lang="en-US" sz="1200" i="0" err="1">
                <a:solidFill>
                  <a:srgbClr val="231F20"/>
                </a:solidFill>
                <a:effectLst/>
                <a:latin typeface="Calibri" panose="020F0502020204030204" pitchFamily="34" charset="0"/>
                <a:ea typeface="Calibri" panose="020F0502020204030204" pitchFamily="34" charset="0"/>
              </a:rPr>
              <a:t>Hvordan</a:t>
            </a:r>
            <a:r>
              <a:rPr lang="en-US" sz="1200" i="0">
                <a:solidFill>
                  <a:srgbClr val="231F20"/>
                </a:solidFill>
                <a:effectLst/>
                <a:latin typeface="Calibri" panose="020F0502020204030204" pitchFamily="34" charset="0"/>
                <a:ea typeface="Calibri" panose="020F0502020204030204" pitchFamily="34" charset="0"/>
              </a:rPr>
              <a:t> </a:t>
            </a:r>
            <a:r>
              <a:rPr lang="en-US" sz="1200" i="0" err="1">
                <a:solidFill>
                  <a:srgbClr val="231F20"/>
                </a:solidFill>
                <a:effectLst/>
                <a:latin typeface="Calibri" panose="020F0502020204030204" pitchFamily="34" charset="0"/>
                <a:ea typeface="Calibri" panose="020F0502020204030204" pitchFamily="34" charset="0"/>
              </a:rPr>
              <a:t>kan</a:t>
            </a:r>
            <a:r>
              <a:rPr lang="en-US" sz="1200" i="0">
                <a:solidFill>
                  <a:srgbClr val="231F20"/>
                </a:solidFill>
                <a:effectLst/>
                <a:latin typeface="Calibri" panose="020F0502020204030204" pitchFamily="34" charset="0"/>
                <a:ea typeface="Calibri" panose="020F0502020204030204" pitchFamily="34" charset="0"/>
              </a:rPr>
              <a:t> det</a:t>
            </a:r>
            <a:r>
              <a:rPr lang="en-US" sz="1200" i="0" spc="-15">
                <a:solidFill>
                  <a:srgbClr val="231F20"/>
                </a:solidFill>
                <a:effectLst/>
                <a:latin typeface="Calibri" panose="020F0502020204030204" pitchFamily="34" charset="0"/>
                <a:ea typeface="Calibri" panose="020F0502020204030204" pitchFamily="34" charset="0"/>
              </a:rPr>
              <a:t> </a:t>
            </a:r>
            <a:r>
              <a:rPr lang="en-US" sz="1200" i="0" err="1">
                <a:solidFill>
                  <a:srgbClr val="231F20"/>
                </a:solidFill>
                <a:effectLst/>
                <a:latin typeface="Calibri" panose="020F0502020204030204" pitchFamily="34" charset="0"/>
                <a:ea typeface="Calibri" panose="020F0502020204030204" pitchFamily="34" charset="0"/>
              </a:rPr>
              <a:t>ske</a:t>
            </a:r>
            <a:r>
              <a:rPr lang="en-US" sz="1200" i="0">
                <a:solidFill>
                  <a:srgbClr val="231F20"/>
                </a:solidFill>
                <a:effectLst/>
                <a:latin typeface="Calibri" panose="020F0502020204030204" pitchFamily="34" charset="0"/>
                <a:ea typeface="Calibri" panose="020F0502020204030204" pitchFamily="34" charset="0"/>
              </a:rPr>
              <a:t>?</a:t>
            </a:r>
            <a:endParaRPr lang="da-DK" sz="1200" i="0">
              <a:effectLst/>
              <a:latin typeface="Calibri" panose="020F0502020204030204" pitchFamily="34" charset="0"/>
              <a:ea typeface="Calibri" panose="020F0502020204030204" pitchFamily="34" charset="0"/>
            </a:endParaRPr>
          </a:p>
          <a:p>
            <a:pPr marL="342900" lvl="0" indent="-342900">
              <a:spcBef>
                <a:spcPts val="75"/>
              </a:spcBef>
              <a:buClr>
                <a:srgbClr val="231F20"/>
              </a:buClr>
              <a:buSzPts val="1000"/>
              <a:buFont typeface="Calibri" panose="020F0502020204030204" pitchFamily="34" charset="0"/>
              <a:buChar char="•"/>
              <a:tabLst>
                <a:tab pos="328295" algn="l"/>
                <a:tab pos="328930" algn="l"/>
              </a:tabLst>
            </a:pPr>
            <a:r>
              <a:rPr lang="da-DK" sz="1200" i="0">
                <a:solidFill>
                  <a:srgbClr val="231F20"/>
                </a:solidFill>
                <a:effectLst/>
                <a:latin typeface="Calibri" panose="020F0502020204030204" pitchFamily="34" charset="0"/>
                <a:ea typeface="Calibri" panose="020F0502020204030204" pitchFamily="34" charset="0"/>
              </a:rPr>
              <a:t>Er der retningslinjer/fraser/andet materiale, der kan deles i</a:t>
            </a:r>
            <a:r>
              <a:rPr lang="da-DK" sz="1200" i="0" spc="-45">
                <a:solidFill>
                  <a:srgbClr val="231F20"/>
                </a:solidFill>
                <a:effectLst/>
                <a:latin typeface="Calibri" panose="020F0502020204030204" pitchFamily="34" charset="0"/>
                <a:ea typeface="Calibri" panose="020F0502020204030204" pitchFamily="34" charset="0"/>
              </a:rPr>
              <a:t> </a:t>
            </a:r>
            <a:r>
              <a:rPr lang="da-DK" sz="1200" i="0">
                <a:solidFill>
                  <a:srgbClr val="231F20"/>
                </a:solidFill>
                <a:effectLst/>
                <a:latin typeface="Calibri" panose="020F0502020204030204" pitchFamily="34" charset="0"/>
                <a:ea typeface="Calibri" panose="020F0502020204030204" pitchFamily="34" charset="0"/>
              </a:rPr>
              <a:t>gruppen?</a:t>
            </a:r>
            <a:endParaRPr lang="da-DK" sz="1200" i="0">
              <a:effectLst/>
              <a:latin typeface="Calibri" panose="020F0502020204030204" pitchFamily="34" charset="0"/>
              <a:ea typeface="Calibri" panose="020F0502020204030204" pitchFamily="34" charset="0"/>
            </a:endParaRPr>
          </a:p>
          <a:p>
            <a:endParaRPr lang="da-DK" sz="1200" i="0"/>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i="0">
                <a:solidFill>
                  <a:srgbClr val="231F20"/>
                </a:solidFill>
                <a:effectLst/>
                <a:latin typeface="Calibri" panose="020F0502020204030204" pitchFamily="34" charset="0"/>
                <a:ea typeface="Calibri" panose="020F0502020204030204" pitchFamily="34" charset="0"/>
              </a:rPr>
              <a:t>Herefter udfyldes den sidste del af refleksionsarket udfyldes og overføres til implementeringsarket til praksis.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i="0">
              <a:solidFill>
                <a:srgbClr val="231F20"/>
              </a:solidFill>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i="0">
                <a:solidFill>
                  <a:srgbClr val="231F20"/>
                </a:solidFill>
                <a:effectLst/>
                <a:latin typeface="Calibri" panose="020F0502020204030204" pitchFamily="34" charset="0"/>
                <a:ea typeface="Calibri" panose="020F0502020204030204" pitchFamily="34" charset="0"/>
              </a:rPr>
              <a:t>De sidste 10 min. af mødet bruges i plenum på, at høre hvad grupperne har talt om. Pluk et par grupper ud til at redegøre for deres overvejelser.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i="0">
              <a:solidFill>
                <a:srgbClr val="231F20"/>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i="0"/>
              <a:t>I skal sammen i klyngen beslutte, hvornår I vil følge op på emnet – ved at få foretaget et nyt datatræk, der sammenlignes med det fra mødet i dag. Måske er der bestemte ideer fra dagens emne, som, klyngen vurderer, det er vigtigere at arbejde med end andre? I aftaler sammen, hvordan I griber det an. </a:t>
            </a:r>
          </a:p>
        </p:txBody>
      </p:sp>
      <p:sp>
        <p:nvSpPr>
          <p:cNvPr id="4" name="Slide Number Placeholder 3"/>
          <p:cNvSpPr>
            <a:spLocks noGrp="1"/>
          </p:cNvSpPr>
          <p:nvPr>
            <p:ph type="sldNum" sz="quarter" idx="10"/>
          </p:nvPr>
        </p:nvSpPr>
        <p:spPr/>
        <p:txBody>
          <a:bodyPr/>
          <a:lstStyle/>
          <a:p>
            <a:fld id="{DEB92672-268D-4DB7-963C-35CDB23F1AD2}" type="slidenum">
              <a:rPr lang="da-DK" smtClean="0"/>
              <a:t>33</a:t>
            </a:fld>
            <a:endParaRPr lang="da-DK"/>
          </a:p>
        </p:txBody>
      </p:sp>
    </p:spTree>
    <p:extLst>
      <p:ext uri="{BB962C8B-B14F-4D97-AF65-F5344CB8AC3E}">
        <p14:creationId xmlns:p14="http://schemas.microsoft.com/office/powerpoint/2010/main" val="12070138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b="0"/>
          </a:p>
        </p:txBody>
      </p:sp>
      <p:sp>
        <p:nvSpPr>
          <p:cNvPr id="4" name="Slide Number Placeholder 3"/>
          <p:cNvSpPr>
            <a:spLocks noGrp="1"/>
          </p:cNvSpPr>
          <p:nvPr>
            <p:ph type="sldNum" sz="quarter" idx="10"/>
          </p:nvPr>
        </p:nvSpPr>
        <p:spPr/>
        <p:txBody>
          <a:bodyPr/>
          <a:lstStyle/>
          <a:p>
            <a:fld id="{DEB92672-268D-4DB7-963C-35CDB23F1AD2}" type="slidenum">
              <a:rPr lang="da-DK" smtClean="0"/>
              <a:t>34</a:t>
            </a:fld>
            <a:endParaRPr lang="da-DK"/>
          </a:p>
        </p:txBody>
      </p:sp>
    </p:spTree>
    <p:extLst>
      <p:ext uri="{BB962C8B-B14F-4D97-AF65-F5344CB8AC3E}">
        <p14:creationId xmlns:p14="http://schemas.microsoft.com/office/powerpoint/2010/main" val="6604777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sz="1200" b="1"/>
              <a:t>Forklaring til slide:</a:t>
            </a:r>
          </a:p>
          <a:p>
            <a:endParaRPr lang="da-DK" sz="1200" b="1"/>
          </a:p>
          <a:p>
            <a:r>
              <a:rPr lang="da-DK" sz="1200"/>
              <a:t>En vigtigt del af klyngearbejdet er, at der følges op på de emner, I har gennemgået i klyngen. Derfor er det oplagt, at der er et fast punkt på mødet, hvor der følges op på om der er sket en forandring siden, I sidst havde emnet på dagsordenen. </a:t>
            </a:r>
          </a:p>
          <a:p>
            <a:endParaRPr lang="da-DK" sz="1200"/>
          </a:p>
          <a:p>
            <a:r>
              <a:rPr lang="da-DK" sz="1200"/>
              <a:t>At skabe forandringer vil tage tid – og det varierer fra emne til emne, hvornår opfølgningen er relevant. </a:t>
            </a:r>
            <a:r>
              <a:rPr lang="da-DK" sz="1200" err="1"/>
              <a:t>KiAP</a:t>
            </a:r>
            <a:r>
              <a:rPr lang="da-DK" sz="1200"/>
              <a:t> anbefaler for denne pakke, at der følges op efter 6 til 12 måneder. </a:t>
            </a:r>
          </a:p>
          <a:p>
            <a:pPr marL="137795" algn="just">
              <a:spcBef>
                <a:spcPts val="195"/>
              </a:spcBef>
            </a:pPr>
            <a:br>
              <a:rPr lang="da-DK" sz="1200" i="1">
                <a:effectLst/>
                <a:latin typeface="Calibri" panose="020F0502020204030204" pitchFamily="34" charset="0"/>
                <a:ea typeface="Calibri" panose="020F0502020204030204" pitchFamily="34" charset="0"/>
              </a:rPr>
            </a:br>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35</a:t>
            </a:fld>
            <a:endParaRPr lang="da-DK"/>
          </a:p>
        </p:txBody>
      </p:sp>
    </p:spTree>
    <p:extLst>
      <p:ext uri="{BB962C8B-B14F-4D97-AF65-F5344CB8AC3E}">
        <p14:creationId xmlns:p14="http://schemas.microsoft.com/office/powerpoint/2010/main" val="19138779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B92672-268D-4DB7-963C-35CDB23F1AD2}" type="slidenum">
              <a:rPr kumimoji="0" lang="da-DK"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da-DK"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451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i="0">
                <a:cs typeface="Calibri"/>
              </a:rPr>
              <a:t>Definition af begreberne</a:t>
            </a:r>
            <a:endParaRPr lang="da-DK" i="0">
              <a:cs typeface="Calibri"/>
            </a:endParaRPr>
          </a:p>
          <a:p>
            <a:endParaRPr lang="da-DK" i="0">
              <a:cs typeface="Calibri"/>
            </a:endParaRPr>
          </a:p>
          <a:p>
            <a:r>
              <a:rPr lang="da-DK" i="0">
                <a:cs typeface="Calibri"/>
              </a:rPr>
              <a:t>Der findes ikke faste definitioner for trivsel og arbejdsglæde. Det vil eksempelvis være forskelligt, hvad det enkelte menneske oplever som betydningsfuldt for arbejdsglæde.</a:t>
            </a:r>
          </a:p>
          <a:p>
            <a:endParaRPr lang="da-DK" i="0">
              <a:cs typeface="Calibri"/>
            </a:endParaRPr>
          </a:p>
          <a:p>
            <a:r>
              <a:rPr lang="da-DK" i="0">
                <a:cs typeface="Calibri"/>
              </a:rPr>
              <a:t>I spørgeskemaet er der udvalgt en række spørgsmål, som samlet set berører mange af de forhold, der kan benyttes for at afdække trivsel og arbejdsglæde, og det er muligt at sammenligne de fleste af spørgsmålene med nationale opgørelser.</a:t>
            </a:r>
          </a:p>
          <a:p>
            <a:endParaRPr lang="da-DK" i="0">
              <a:cs typeface="Calibri"/>
            </a:endParaRPr>
          </a:p>
          <a:p>
            <a:r>
              <a:rPr lang="da-DK" b="1" i="0">
                <a:cs typeface="Calibri"/>
              </a:rPr>
              <a:t>Trivsel</a:t>
            </a:r>
            <a:r>
              <a:rPr lang="da-DK" i="0">
                <a:cs typeface="Calibri"/>
              </a:rPr>
              <a:t> er udtryk for velbefindende, der giver det enkelte menneske en følelse af overskud, gåpåmod, handlekraft og glæde ved livet</a:t>
            </a:r>
          </a:p>
          <a:p>
            <a:endParaRPr lang="da-DK" i="0">
              <a:cs typeface="Calibri"/>
            </a:endParaRPr>
          </a:p>
          <a:p>
            <a:r>
              <a:rPr lang="da-DK" b="1" i="0">
                <a:cs typeface="Calibri"/>
              </a:rPr>
              <a:t>Arbejdsglæde</a:t>
            </a:r>
            <a:r>
              <a:rPr lang="da-DK" i="0">
                <a:cs typeface="Calibri"/>
              </a:rPr>
              <a:t> er helt enkelt en følelse af at være glad for sit arbejde. Man er ikke bare tilfreds med arbejdet, men rent faktisk glad for det.</a:t>
            </a:r>
          </a:p>
          <a:p>
            <a:endParaRPr lang="da-DK" i="0">
              <a:cs typeface="Calibri"/>
            </a:endParaRPr>
          </a:p>
          <a:p>
            <a:r>
              <a:rPr lang="da-DK" i="0">
                <a:cs typeface="Calibri"/>
              </a:rPr>
              <a:t>Hvor trivsel er et mere overordnet mål for velvære, er arbejdsglæde udelukkende forbundet til arbejdet. Men arbejdsglæde vil også have betydning for den overordnede trivsel og adskillige undersøgelser har vist, at arbejdsglæde er en af de faktorer, der betyder mest for almen trivsel og velvære. </a:t>
            </a:r>
          </a:p>
          <a:p>
            <a:r>
              <a:rPr lang="da-DK" i="0">
                <a:cs typeface="Calibri"/>
              </a:rPr>
              <a:t>Manglende arbejdsglæde i hverdagen kan føre til mistrivsel. Begge mål er derfor af betydning for den overordnede livskvalitet og det generelle velvære.</a:t>
            </a:r>
          </a:p>
        </p:txBody>
      </p:sp>
      <p:sp>
        <p:nvSpPr>
          <p:cNvPr id="4" name="Slide Number Placeholder 3"/>
          <p:cNvSpPr>
            <a:spLocks noGrp="1"/>
          </p:cNvSpPr>
          <p:nvPr>
            <p:ph type="sldNum" sz="quarter" idx="10"/>
          </p:nvPr>
        </p:nvSpPr>
        <p:spPr/>
        <p:txBody>
          <a:bodyPr/>
          <a:lstStyle/>
          <a:p>
            <a:fld id="{DEB92672-268D-4DB7-963C-35CDB23F1AD2}" type="slidenum">
              <a:rPr lang="da-DK" smtClean="0"/>
              <a:t>4</a:t>
            </a:fld>
            <a:endParaRPr lang="da-DK"/>
          </a:p>
        </p:txBody>
      </p:sp>
    </p:spTree>
    <p:extLst>
      <p:ext uri="{BB962C8B-B14F-4D97-AF65-F5344CB8AC3E}">
        <p14:creationId xmlns:p14="http://schemas.microsoft.com/office/powerpoint/2010/main" val="1514100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i="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Forslag til, hvad du kan sige:</a:t>
            </a:r>
          </a:p>
          <a:p>
            <a:endParaRPr lang="da-DK" sz="1200" b="1" u="none" kern="1200" dirty="0">
              <a:solidFill>
                <a:schemeClr val="tx1"/>
              </a:solidFill>
              <a:effectLst/>
              <a:latin typeface="+mn-lt"/>
              <a:ea typeface="+mn-ea"/>
              <a:cs typeface="+mn-cs"/>
            </a:endParaRPr>
          </a:p>
          <a:p>
            <a:pPr marL="0" algn="l" defTabSz="914400" rtl="0" eaLnBrk="1" latinLnBrk="0" hangingPunct="1"/>
            <a:r>
              <a:rPr lang="da-DK" sz="1200" u="none" kern="1200" dirty="0">
                <a:solidFill>
                  <a:schemeClr val="tx1"/>
                </a:solidFill>
                <a:effectLst/>
                <a:latin typeface="+mn-lt"/>
                <a:ea typeface="+mn-ea"/>
                <a:cs typeface="+mn-cs"/>
              </a:rPr>
              <a:t>I har alle modtaget klyngepakken inden mødet – eller måske I har læst den på </a:t>
            </a:r>
            <a:r>
              <a:rPr lang="da-DK" sz="1200" u="none" kern="1200" dirty="0" err="1">
                <a:solidFill>
                  <a:schemeClr val="tx1"/>
                </a:solidFill>
                <a:effectLst/>
                <a:latin typeface="+mn-lt"/>
                <a:ea typeface="+mn-ea"/>
                <a:cs typeface="+mn-cs"/>
              </a:rPr>
              <a:t>KiAP’s</a:t>
            </a:r>
            <a:r>
              <a:rPr lang="da-DK" sz="1200" u="none" kern="1200" dirty="0">
                <a:solidFill>
                  <a:schemeClr val="tx1"/>
                </a:solidFill>
                <a:effectLst/>
                <a:latin typeface="+mn-lt"/>
                <a:ea typeface="+mn-ea"/>
                <a:cs typeface="+mn-cs"/>
              </a:rPr>
              <a:t> hjemmeside.</a:t>
            </a:r>
          </a:p>
          <a:p>
            <a:pPr marL="0" indent="0" algn="l" defTabSz="914400" rtl="0" eaLnBrk="1" latinLnBrk="0" hangingPunct="1">
              <a:buNone/>
            </a:pPr>
            <a:endParaRPr lang="da-DK" sz="1200" u="none" kern="1200" dirty="0">
              <a:solidFill>
                <a:schemeClr val="tx1"/>
              </a:solidFill>
              <a:effectLst/>
              <a:latin typeface="+mn-lt"/>
              <a:ea typeface="+mn-ea"/>
              <a:cs typeface="+mn-cs"/>
            </a:endParaRPr>
          </a:p>
          <a:p>
            <a:pPr marL="0" indent="0" algn="l" defTabSz="914400" rtl="0" eaLnBrk="1" latinLnBrk="0" hangingPunct="1">
              <a:buNone/>
            </a:pPr>
            <a:r>
              <a:rPr lang="da-DK" sz="1200" u="none" kern="1200" dirty="0">
                <a:solidFill>
                  <a:schemeClr val="tx1"/>
                </a:solidFill>
                <a:effectLst/>
                <a:latin typeface="+mn-lt"/>
                <a:ea typeface="+mn-ea"/>
                <a:cs typeface="+mn-cs"/>
              </a:rPr>
              <a:t>I får nu udleveret uddelingskopier til gruppearbejdet og et ark til mødenoter, hvor I kan notere hovedpointer fra mødet. Da vi skal gennemgå forskellige datatræk og spørgsmål, er det vigtigt at få noteret hovedpointer løbende.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u="none" kern="1200" dirty="0">
              <a:solidFill>
                <a:schemeClr val="tx1"/>
              </a:solidFill>
              <a:effectLst/>
              <a:latin typeface="+mn-lt"/>
              <a:ea typeface="+mn-ea"/>
              <a:cs typeface="+mn-cs"/>
            </a:endParaRPr>
          </a:p>
          <a:p>
            <a:r>
              <a:rPr lang="da-DK" sz="1200" u="none" kern="1200" dirty="0">
                <a:solidFill>
                  <a:schemeClr val="tx1"/>
                </a:solidFill>
                <a:effectLst/>
                <a:latin typeface="+mn-lt"/>
                <a:ea typeface="+mn-ea"/>
                <a:cs typeface="+mn-cs"/>
              </a:rPr>
              <a:t>Mødenoterne skal I desuden bruge på den sidste del af mødet, hvor deltagerne skal udfylde en implementeringsplan. Med udgangspunkt i diskussionerne på mødet og egne noter i ‘mødenoter’ taler I sammen med jeres kolleger fra samme praksis (sololæger sidder sammen) og drøfter, hvad de ønsker at forandre, og hvordan det bedst kan lade sig gøre. Den udfyldte plan tages med hjem i praksis, kan hænges op og introduceres til personalet fx på et personalemøde. </a:t>
            </a:r>
            <a:r>
              <a:rPr lang="da-DK" i="0" dirty="0">
                <a:cs typeface="Calibri"/>
              </a:rPr>
              <a:t>Introducer refleksionsarket, der printes forud for mødet og deles ud ved mødets start*</a:t>
            </a:r>
          </a:p>
          <a:p>
            <a:r>
              <a:rPr lang="da-DK" i="0" dirty="0">
                <a:cs typeface="Calibri"/>
              </a:rPr>
              <a:t>Formålet med arket er, at der for hver af blokkene i dagens program kan noteres pointer, som kan tages med hjem til egen praksis. Der er afslutningsvist afsat tid til at gennemgå de vigtigste pointer fra mødet.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sz="1200" u="non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EB92672-268D-4DB7-963C-35CDB23F1AD2}" type="slidenum">
              <a:rPr lang="da-DK" smtClean="0"/>
              <a:t>5</a:t>
            </a:fld>
            <a:endParaRPr lang="da-DK"/>
          </a:p>
        </p:txBody>
      </p:sp>
    </p:spTree>
    <p:extLst>
      <p:ext uri="{BB962C8B-B14F-4D97-AF65-F5344CB8AC3E}">
        <p14:creationId xmlns:p14="http://schemas.microsoft.com/office/powerpoint/2010/main" val="1126133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i="0">
                <a:cs typeface="Calibri"/>
              </a:rPr>
              <a:t>Hvad får man med sig med mødet i dag?</a:t>
            </a:r>
            <a:endParaRPr lang="da-DK" i="0">
              <a:cs typeface="Calibri"/>
            </a:endParaRPr>
          </a:p>
          <a:p>
            <a:endParaRPr lang="da-DK" i="0">
              <a:cs typeface="Calibri"/>
            </a:endParaRPr>
          </a:p>
          <a:p>
            <a:r>
              <a:rPr lang="da-DK" i="0">
                <a:cs typeface="Calibri"/>
              </a:rPr>
              <a:t>Med opgørelserne fra spørgeskemaet får klyngen vist en samlet opgørelse af trivsel og arbejdsglæde, der kan ses i sammenligning med det gennemsnitlige niveau for praktiserende læger i Danmark (opgjort i seneste arbejdsmiljøundersøgelse fra PLO (2019)).</a:t>
            </a:r>
            <a:endParaRPr lang="da-DK" i="0"/>
          </a:p>
          <a:p>
            <a:endParaRPr lang="da-DK" i="0">
              <a:cs typeface="Calibri"/>
            </a:endParaRPr>
          </a:p>
          <a:p>
            <a:r>
              <a:rPr lang="da-DK" i="0">
                <a:cs typeface="Calibri"/>
              </a:rPr>
              <a:t>Besvarelsen af spørgeskemaet vil derudover vise:</a:t>
            </a:r>
          </a:p>
          <a:p>
            <a:pPr marL="171450" indent="-171450">
              <a:buFont typeface="Arial"/>
              <a:buChar char="•"/>
            </a:pPr>
            <a:r>
              <a:rPr lang="da-DK" i="0">
                <a:cs typeface="Calibri"/>
              </a:rPr>
              <a:t>Hvilke forhold der påvirker arbejdsglæden mest.</a:t>
            </a:r>
          </a:p>
          <a:p>
            <a:pPr marL="171450" indent="-171450">
              <a:buFont typeface="Arial"/>
              <a:buChar char="•"/>
            </a:pPr>
            <a:r>
              <a:rPr lang="da-DK" i="0">
                <a:cs typeface="Calibri"/>
              </a:rPr>
              <a:t>Hvordan lægerne i klyngen håndterer arbejdspres.</a:t>
            </a:r>
          </a:p>
          <a:p>
            <a:pPr marL="171450" indent="-171450">
              <a:buFont typeface="Arial"/>
              <a:buChar char="•"/>
            </a:pPr>
            <a:r>
              <a:rPr lang="da-DK" i="0">
                <a:cs typeface="Calibri"/>
              </a:rPr>
              <a:t>Hvilke gode erfaringer klyngens medlemmer har med - på positiv og sund vis – at håndtere arbejdspres.</a:t>
            </a:r>
          </a:p>
          <a:p>
            <a:pPr marL="171450" indent="-171450">
              <a:buFont typeface="Arial"/>
              <a:buChar char="•"/>
            </a:pPr>
            <a:endParaRPr lang="da-DK" i="0">
              <a:cs typeface="Calibri"/>
            </a:endParaRPr>
          </a:p>
          <a:p>
            <a:r>
              <a:rPr lang="da-DK" i="0">
                <a:cs typeface="Calibri"/>
              </a:rPr>
              <a:t>Med udgangspunkt i dette, kan der på klyngemødet arbejdes med, hvordan man bliver bedre til at håndtere de forhold, der påvirker trivsel og arbejdsglæde negativt.</a:t>
            </a:r>
          </a:p>
        </p:txBody>
      </p:sp>
      <p:sp>
        <p:nvSpPr>
          <p:cNvPr id="4" name="Slide Number Placeholder 3"/>
          <p:cNvSpPr>
            <a:spLocks noGrp="1"/>
          </p:cNvSpPr>
          <p:nvPr>
            <p:ph type="sldNum" sz="quarter" idx="10"/>
          </p:nvPr>
        </p:nvSpPr>
        <p:spPr/>
        <p:txBody>
          <a:bodyPr/>
          <a:lstStyle/>
          <a:p>
            <a:fld id="{DEB92672-268D-4DB7-963C-35CDB23F1AD2}" type="slidenum">
              <a:rPr lang="da-DK" smtClean="0"/>
              <a:t>6</a:t>
            </a:fld>
            <a:endParaRPr lang="da-DK"/>
          </a:p>
        </p:txBody>
      </p:sp>
    </p:spTree>
    <p:extLst>
      <p:ext uri="{BB962C8B-B14F-4D97-AF65-F5344CB8AC3E}">
        <p14:creationId xmlns:p14="http://schemas.microsoft.com/office/powerpoint/2010/main" val="2731607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da-DK" sz="1200" b="1" i="0">
                <a:latin typeface="Calibri"/>
                <a:cs typeface="Calibri"/>
              </a:rPr>
              <a:t>Forklaring til slide: </a:t>
            </a:r>
          </a:p>
          <a:p>
            <a:pPr>
              <a:defRPr/>
            </a:pPr>
            <a:endParaRPr lang="da-DK" sz="1200" i="0">
              <a:latin typeface="Calibri"/>
              <a:cs typeface="Calibri"/>
            </a:endParaRPr>
          </a:p>
          <a:p>
            <a:r>
              <a:rPr lang="da-DK" b="1">
                <a:cs typeface="Calibri"/>
              </a:rPr>
              <a:t>Video</a:t>
            </a:r>
            <a:endParaRPr lang="da-DK">
              <a:cs typeface="Calibri"/>
            </a:endParaRPr>
          </a:p>
          <a:p>
            <a:endParaRPr lang="da-DK" b="1">
              <a:cs typeface="Calibri"/>
            </a:endParaRPr>
          </a:p>
          <a:p>
            <a:r>
              <a:rPr lang="da-DK" i="0">
                <a:cs typeface="Calibri"/>
              </a:rPr>
              <a:t>Nu vil vi vise en introduktionsvideo med psykolog Lars Hugo Sørensen, der fortæller om hvorfor emnet er vigtigt, og hvad undersøgelser har vist om praktiserende lægers trivsel og arbejdsglæde. I slutningen af klyngemødet (blok 3) er der en lidt længere video med Lars Hugo Sørensen, hvor han fortæller om vigtigheden af at have fokus på egenomsorg.</a:t>
            </a:r>
          </a:p>
          <a:p>
            <a:endParaRPr lang="da-DK" i="0">
              <a:cs typeface="Calibri"/>
            </a:endParaRPr>
          </a:p>
          <a:p>
            <a:r>
              <a:rPr lang="da-DK" i="0">
                <a:cs typeface="Calibri"/>
              </a:rPr>
              <a:t>*Afspil video*</a:t>
            </a:r>
          </a:p>
          <a:p>
            <a:endParaRPr lang="da-DK" i="0">
              <a:cs typeface="Calibri"/>
            </a:endParaRPr>
          </a:p>
          <a:p>
            <a:r>
              <a:rPr lang="da-DK" i="0" u="sng">
                <a:cs typeface="Calibri"/>
              </a:rPr>
              <a:t>Herunder ses også hovedpointerne fra videoen oplistet, som du kan vælge at bruge, hvis de ønsker at supplere den korte video:</a:t>
            </a:r>
          </a:p>
          <a:p>
            <a:endParaRPr lang="da-DK" i="0" u="sng">
              <a:cs typeface="Calibri"/>
            </a:endParaRPr>
          </a:p>
          <a:p>
            <a:r>
              <a:rPr lang="da-DK" i="0">
                <a:cs typeface="Calibri"/>
              </a:rPr>
              <a:t>Det er kun i få studier undersøgt, hvorvidt der er en sammenhæng mellem praktiserende lægers trivsel og behandlingskvalitet. I en ph.d. afhandling fra Aarhus Universitet fra 2018, finder forfatterne dog en sammenhæng mellem lægers trivsel og behandlingskvalitet, der er defineret som hhv. "antal lægeskift" og "forebyggende indlæggelser".</a:t>
            </a:r>
          </a:p>
          <a:p>
            <a:endParaRPr lang="da-DK" i="0">
              <a:cs typeface="Calibri"/>
            </a:endParaRPr>
          </a:p>
          <a:p>
            <a:r>
              <a:rPr lang="da-DK" i="0">
                <a:cs typeface="Calibri"/>
              </a:rPr>
              <a:t>Forskerne viste, at hyppigheden af patienter med lægeskift steg i takt med stigende grad af udbrændthed og faldende jobtilfredshed hos lægen, ligesom frekvensen af forebyggelige indlæggelser steg i takt med graden af udbrændthed, faldende jobtilfredshed, selvvurderet arbejdsevne og generel trivsel.</a:t>
            </a:r>
          </a:p>
          <a:p>
            <a:endParaRPr lang="da-DK" i="0">
              <a:cs typeface="Calibri"/>
            </a:endParaRPr>
          </a:p>
          <a:p>
            <a:r>
              <a:rPr lang="da-DK" i="0">
                <a:cs typeface="Calibri"/>
              </a:rPr>
              <a:t>Resultaterne peger dermed på, at trivsel hos praktiserende læger (og andre sundhedsprofessionelle) kan være vigtige aktiver i bestræbelserne på at opnå optimal kvalitet i sundhedsvæsenet (Pedersen AF et al, 2016).</a:t>
            </a:r>
          </a:p>
          <a:p>
            <a:endParaRPr lang="da-DK" i="0">
              <a:cs typeface="Calibri"/>
            </a:endParaRPr>
          </a:p>
          <a:p>
            <a:r>
              <a:rPr lang="da-DK" i="0">
                <a:cs typeface="Calibri"/>
              </a:rPr>
              <a:t>Undersøgelser har vist, at mange praktiserende læger oplever et stort tidspres, der påvirker både arbejdsglæde og overordnet trivsel. Det konkluderes yderligere, at mange praktiserende læger, anvender uhensigtsmæssige strategier til håndtering af arbejdspres. Det betyder eksempelvis, at nogle vælger at tage færre pauser, blive længere på arbejde, afkorte ferie og møder på arbejde på trods af egen sygdom (Pedersen et al, 2016).</a:t>
            </a:r>
          </a:p>
          <a:p>
            <a:endParaRPr lang="da-DK" i="0">
              <a:cs typeface="Calibri"/>
            </a:endParaRPr>
          </a:p>
          <a:p>
            <a:r>
              <a:rPr lang="da-DK" i="0">
                <a:cs typeface="Calibri"/>
              </a:rPr>
              <a:t>Arbejdet med denne klyngepakke, giver mulighed for at dele erfaringer mellem klyngemedlemmerne i forhold til at opnå bedre strategier til håndtering af arbejdspres.</a:t>
            </a:r>
          </a:p>
          <a:p>
            <a:endParaRPr lang="da-DK" i="0">
              <a:cs typeface="Calibri"/>
            </a:endParaRPr>
          </a:p>
          <a:p>
            <a:r>
              <a:rPr lang="da-DK" i="0">
                <a:cs typeface="Calibri"/>
              </a:rPr>
              <a:t>I arbejdsmiljøundersøgelsen fra Aarhus Universitet fra 2016 konkluderes det, at der er et stort behov for interventioner rettet mod læger, som viser tegn på arbejdsbelastning, da mange læger anvender uhensigtsmæssige strategier til håndtering af arbejdspres.</a:t>
            </a:r>
          </a:p>
          <a:p>
            <a:endParaRPr lang="da-DK" i="0">
              <a:cs typeface="Calibri"/>
            </a:endParaRPr>
          </a:p>
          <a:p>
            <a:r>
              <a:rPr lang="da-DK" i="0">
                <a:cs typeface="Calibri"/>
              </a:rPr>
              <a:t>Det betyder også, at man kan anvende andre strategier end dem, som mange anvender, og som kan hjælpe med til, at man bliver bedre til at håndtere arbejdsbelastninger.</a:t>
            </a:r>
          </a:p>
          <a:p>
            <a:endParaRPr lang="da-DK" i="0">
              <a:cs typeface="Calibri"/>
            </a:endParaRPr>
          </a:p>
          <a:p>
            <a:r>
              <a:rPr lang="da-DK" i="0">
                <a:cs typeface="Calibri"/>
              </a:rPr>
              <a:t>Arbejdet med denne klyngepakke giver dels mulighed for, at klyngen vurderer, om der er ensartede eksterne påvirkninger, som klyngen kan søge at ændre på og dels, om der blandt kollegerne i klyngen findes gode erfaringer med håndtering af arbejdspres, som andre med fordel kan lade sig inspirere af.</a:t>
            </a:r>
          </a:p>
          <a:p>
            <a:pPr>
              <a:defRPr/>
            </a:pPr>
            <a:endParaRPr lang="da-DK" i="0">
              <a:latin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7</a:t>
            </a:fld>
            <a:endParaRPr lang="da-DK"/>
          </a:p>
        </p:txBody>
      </p:sp>
    </p:spTree>
    <p:extLst>
      <p:ext uri="{BB962C8B-B14F-4D97-AF65-F5344CB8AC3E}">
        <p14:creationId xmlns:p14="http://schemas.microsoft.com/office/powerpoint/2010/main" val="2172889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i="0">
                <a:cs typeface="Calibri" panose="020F0502020204030204"/>
              </a:rPr>
              <a:t>I den første del af mødet, blok 1, er der fokus på status for trivsel og arbejdsglæde og de forhold, der har betydning for trivsel og arbejdsglæde blandt klyngens medlemmer.</a:t>
            </a:r>
          </a:p>
          <a:p>
            <a:endParaRPr lang="da-DK" i="0">
              <a:cs typeface="Calibri" panose="020F0502020204030204"/>
            </a:endParaRPr>
          </a:p>
          <a:p>
            <a:r>
              <a:rPr lang="da-DK" i="0">
                <a:cs typeface="Calibri" panose="020F0502020204030204"/>
              </a:rPr>
              <a:t>Hvert klyngemedlem, der har besvaret spørgeskemaet, har modtaget sine egne besvarelser på mail og de kan sammenlignes med opgørelserne for klyngen samlet set med landsgennemsnittet for trivsel og arbejdsglæde.</a:t>
            </a:r>
          </a:p>
          <a:p>
            <a:endParaRPr lang="da-DK"/>
          </a:p>
        </p:txBody>
      </p:sp>
      <p:sp>
        <p:nvSpPr>
          <p:cNvPr id="4" name="Slide Number Placeholder 3"/>
          <p:cNvSpPr>
            <a:spLocks noGrp="1"/>
          </p:cNvSpPr>
          <p:nvPr>
            <p:ph type="sldNum" sz="quarter" idx="10"/>
          </p:nvPr>
        </p:nvSpPr>
        <p:spPr/>
        <p:txBody>
          <a:bodyPr/>
          <a:lstStyle/>
          <a:p>
            <a:fld id="{DEB92672-268D-4DB7-963C-35CDB23F1AD2}" type="slidenum">
              <a:rPr lang="da-DK" smtClean="0"/>
              <a:t>8</a:t>
            </a:fld>
            <a:endParaRPr lang="da-DK"/>
          </a:p>
        </p:txBody>
      </p:sp>
    </p:spTree>
    <p:extLst>
      <p:ext uri="{BB962C8B-B14F-4D97-AF65-F5344CB8AC3E}">
        <p14:creationId xmlns:p14="http://schemas.microsoft.com/office/powerpoint/2010/main" val="1872792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b="1"/>
              <a:t>Forslag til det, du kan sige: </a:t>
            </a:r>
          </a:p>
          <a:p>
            <a:endParaRPr lang="da-DK" b="1"/>
          </a:p>
          <a:p>
            <a:pPr marL="171450" indent="-171450">
              <a:buFont typeface="Arial" panose="020B0604020202020204" pitchFamily="34" charset="0"/>
              <a:buChar char="•"/>
            </a:pPr>
            <a:endParaRPr lang="da-DK" sz="1200" b="1" i="1">
              <a:effectLst/>
              <a:latin typeface="Calibri" panose="020F0502020204030204" pitchFamily="34" charset="0"/>
            </a:endParaRPr>
          </a:p>
          <a:p>
            <a:pPr marL="0" indent="0">
              <a:buFont typeface="Arial" panose="020B0604020202020204" pitchFamily="34" charset="0"/>
              <a:buNone/>
            </a:pPr>
            <a:r>
              <a:rPr lang="da-DK" sz="1200" b="1" i="0">
                <a:effectLst/>
                <a:latin typeface="Calibri" panose="020F0502020204030204" pitchFamily="34" charset="0"/>
              </a:rPr>
              <a:t>Forklaring til slide: </a:t>
            </a:r>
          </a:p>
          <a:p>
            <a:pPr marL="0" indent="0">
              <a:buFont typeface="Arial" panose="020B0604020202020204" pitchFamily="34" charset="0"/>
              <a:buNone/>
            </a:pPr>
            <a:endParaRPr lang="da-DK" sz="1200" b="0" i="0">
              <a:effectLst/>
              <a:latin typeface="Calibri" panose="020F0502020204030204" pitchFamily="34" charset="0"/>
            </a:endParaRPr>
          </a:p>
          <a:p>
            <a:pPr marL="0" indent="0">
              <a:buFont typeface="Arial" panose="020B0604020202020204" pitchFamily="34" charset="0"/>
              <a:buNone/>
            </a:pPr>
            <a:endParaRPr lang="da-DK" sz="1200" b="0" i="0">
              <a:effectLst/>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DEB92672-268D-4DB7-963C-35CDB23F1AD2}" type="slidenum">
              <a:rPr lang="da-DK" smtClean="0"/>
              <a:t>9</a:t>
            </a:fld>
            <a:endParaRPr lang="da-DK"/>
          </a:p>
        </p:txBody>
      </p:sp>
    </p:spTree>
    <p:extLst>
      <p:ext uri="{BB962C8B-B14F-4D97-AF65-F5344CB8AC3E}">
        <p14:creationId xmlns:p14="http://schemas.microsoft.com/office/powerpoint/2010/main" val="3565560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C4A272B-8791-A640-A356-3BCB6A152CED}"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11669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A272B-8791-A640-A356-3BCB6A152CED}"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92252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A272B-8791-A640-A356-3BCB6A152CED}"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126635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el og indholdsobjekt">
    <p:spTree>
      <p:nvGrpSpPr>
        <p:cNvPr id="1" name=""/>
        <p:cNvGrpSpPr/>
        <p:nvPr/>
      </p:nvGrpSpPr>
      <p:grpSpPr>
        <a:xfrm>
          <a:off x="0" y="0"/>
          <a:ext cx="0" cy="0"/>
          <a:chOff x="0" y="0"/>
          <a:chExt cx="0" cy="0"/>
        </a:xfrm>
      </p:grpSpPr>
      <p:sp>
        <p:nvSpPr>
          <p:cNvPr id="21" name="Titeltekst"/>
          <p:cNvSpPr txBox="1">
            <a:spLocks noGrp="1"/>
          </p:cNvSpPr>
          <p:nvPr>
            <p:ph type="title"/>
          </p:nvPr>
        </p:nvSpPr>
        <p:spPr>
          <a:prstGeom prst="rect">
            <a:avLst/>
          </a:prstGeom>
        </p:spPr>
        <p:txBody>
          <a:bodyPr/>
          <a:lstStyle/>
          <a:p>
            <a:r>
              <a:t>Titeltekst</a:t>
            </a:r>
          </a:p>
        </p:txBody>
      </p:sp>
      <p:sp>
        <p:nvSpPr>
          <p:cNvPr id="22" name="Brødtekst, niveau et…"/>
          <p:cNvSpPr txBox="1">
            <a:spLocks noGrp="1"/>
          </p:cNvSpPr>
          <p:nvPr>
            <p:ph type="body" idx="1"/>
          </p:nvPr>
        </p:nvSpPr>
        <p:spPr>
          <a:prstGeom prst="rect">
            <a:avLst/>
          </a:prstGeom>
        </p:spPr>
        <p:txBody>
          <a:bodyPr/>
          <a:lstStyle/>
          <a:p>
            <a:r>
              <a:t>Brødtekst, niveau et</a:t>
            </a:r>
          </a:p>
          <a:p>
            <a:pPr lvl="1"/>
            <a:r>
              <a:t>Brødtekst, niveau to</a:t>
            </a:r>
          </a:p>
          <a:p>
            <a:pPr lvl="2"/>
            <a:r>
              <a:t>Brødtekst, niveau tre</a:t>
            </a:r>
          </a:p>
          <a:p>
            <a:pPr lvl="3"/>
            <a:r>
              <a:t>Brødtekst, niveau fire</a:t>
            </a:r>
          </a:p>
          <a:p>
            <a:pPr lvl="4"/>
            <a:r>
              <a:t>Brødtekst, niveau fem</a:t>
            </a:r>
          </a:p>
        </p:txBody>
      </p:sp>
      <p:sp>
        <p:nvSpPr>
          <p:cNvPr id="23" name="Lysbillednummer"/>
          <p:cNvSpPr txBox="1">
            <a:spLocks noGrp="1"/>
          </p:cNvSpPr>
          <p:nvPr>
            <p:ph type="sldNum" sz="quarter" idx="2"/>
          </p:nvPr>
        </p:nvSpPr>
        <p:spPr>
          <a:prstGeom prst="rect">
            <a:avLst/>
          </a:prstGeom>
        </p:spPr>
        <p:txBody>
          <a:bodyPr/>
          <a:lstStyle/>
          <a:p>
            <a:fld id="{86CB4B4D-7CA3-9044-876B-883B54F8677D}" type="slidenum">
              <a:t>‹nr.›</a:t>
            </a:fld>
            <a:endParaRPr/>
          </a:p>
        </p:txBody>
      </p:sp>
    </p:spTree>
    <p:extLst>
      <p:ext uri="{BB962C8B-B14F-4D97-AF65-F5344CB8AC3E}">
        <p14:creationId xmlns:p14="http://schemas.microsoft.com/office/powerpoint/2010/main" val="406958610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A272B-8791-A640-A356-3BCB6A152CED}"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715400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4A272B-8791-A640-A356-3BCB6A152CED}"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2127638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4A272B-8791-A640-A356-3BCB6A152CED}"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146890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4A272B-8791-A640-A356-3BCB6A152CED}" type="datetimeFigureOut">
              <a:rPr lang="en-US" smtClean="0"/>
              <a:t>10/20/2021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391135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4A272B-8791-A640-A356-3BCB6A152CED}" type="datetimeFigureOut">
              <a:rPr lang="en-US" smtClean="0"/>
              <a:t>10/20/2021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365694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4A272B-8791-A640-A356-3BCB6A152CED}" type="datetimeFigureOut">
              <a:rPr lang="en-US" smtClean="0"/>
              <a:t>10/20/2021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13647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4A272B-8791-A640-A356-3BCB6A152CED}"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205798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4A272B-8791-A640-A356-3BCB6A152CED}"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F8A42-9DCC-3944-B9C0-C82F1CB994DF}" type="slidenum">
              <a:rPr lang="en-US" smtClean="0"/>
              <a:t>‹nr.›</a:t>
            </a:fld>
            <a:endParaRPr lang="en-US"/>
          </a:p>
        </p:txBody>
      </p:sp>
    </p:spTree>
    <p:extLst>
      <p:ext uri="{BB962C8B-B14F-4D97-AF65-F5344CB8AC3E}">
        <p14:creationId xmlns:p14="http://schemas.microsoft.com/office/powerpoint/2010/main" val="1400448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A272B-8791-A640-A356-3BCB6A152CED}" type="datetimeFigureOut">
              <a:rPr lang="en-US" smtClean="0"/>
              <a:t>10/20/2021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F8A42-9DCC-3944-B9C0-C82F1CB994DF}" type="slidenum">
              <a:rPr lang="en-US" smtClean="0"/>
              <a:t>‹nr.›</a:t>
            </a:fld>
            <a:endParaRPr lang="en-US"/>
          </a:p>
        </p:txBody>
      </p:sp>
    </p:spTree>
    <p:extLst>
      <p:ext uri="{BB962C8B-B14F-4D97-AF65-F5344CB8AC3E}">
        <p14:creationId xmlns:p14="http://schemas.microsoft.com/office/powerpoint/2010/main" val="358659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hart" Target="../charts/chart7.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ideo" Target="https://www.youtube.com/embed/Pqwq6XtZW8w?feature=oembed"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image" Target="../media/image9.svg"/><Relationship Id="rId4" Type="http://schemas.openxmlformats.org/officeDocument/2006/relationships/image" Target="../media/image8.png"/></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ideo" Target="https://www.youtube.com/embed/1R_7gggoal8?feature=oembed"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9CB63EF7-24DA-4747-83D7-F28845D9803B}"/>
              </a:ext>
            </a:extLst>
          </p:cNvPr>
          <p:cNvSpPr/>
          <p:nvPr/>
        </p:nvSpPr>
        <p:spPr>
          <a:xfrm>
            <a:off x="0" y="0"/>
            <a:ext cx="10565704" cy="6858000"/>
          </a:xfrm>
          <a:prstGeom prst="rect">
            <a:avLst/>
          </a:prstGeom>
          <a:solidFill>
            <a:srgbClr val="297A7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7" name="Billede 6" descr="Et billede, der indeholder personer, mødelokale&#10;&#10;Automatisk genereret beskrivelse">
            <a:extLst>
              <a:ext uri="{FF2B5EF4-FFF2-40B4-BE49-F238E27FC236}">
                <a16:creationId xmlns:a16="http://schemas.microsoft.com/office/drawing/2014/main" id="{D00ACFD8-BF27-4C98-A188-ECF6CF4ECD56}"/>
              </a:ext>
            </a:extLst>
          </p:cNvPr>
          <p:cNvPicPr>
            <a:picLocks noChangeAspect="1"/>
          </p:cNvPicPr>
          <p:nvPr/>
        </p:nvPicPr>
        <p:blipFill rotWithShape="1">
          <a:blip r:embed="rId3">
            <a:alphaModFix amt="21000"/>
          </a:blip>
          <a:srcRect l="17715" t="-1" r="37025" b="197"/>
          <a:stretch/>
        </p:blipFill>
        <p:spPr>
          <a:xfrm>
            <a:off x="1" y="-157147"/>
            <a:ext cx="10565705" cy="6858000"/>
          </a:xfrm>
          <a:prstGeom prst="rect">
            <a:avLst/>
          </a:prstGeom>
        </p:spPr>
      </p:pic>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838199" y="1561513"/>
            <a:ext cx="9192065" cy="4009293"/>
          </a:xfrm>
        </p:spPr>
        <p:txBody>
          <a:bodyPr/>
          <a:lstStyle/>
          <a:p>
            <a:r>
              <a:rPr lang="da-DK" sz="3200" b="1">
                <a:solidFill>
                  <a:schemeClr val="bg1"/>
                </a:solidFill>
                <a:latin typeface="+mn-lt"/>
              </a:rPr>
              <a:t>KLYNGENAVN</a:t>
            </a:r>
            <a:br>
              <a:rPr lang="da-DK" b="1">
                <a:solidFill>
                  <a:srgbClr val="3C8CFA"/>
                </a:solidFill>
                <a:latin typeface="+mn-lt"/>
              </a:rPr>
            </a:br>
            <a:br>
              <a:rPr lang="da-DK" b="1">
                <a:solidFill>
                  <a:srgbClr val="3C8CFA"/>
                </a:solidFill>
                <a:latin typeface="+mn-lt"/>
              </a:rPr>
            </a:br>
            <a:r>
              <a:rPr lang="da-DK" b="1">
                <a:solidFill>
                  <a:schemeClr val="bg1"/>
                </a:solidFill>
                <a:latin typeface="+mn-lt"/>
              </a:rPr>
              <a:t>Trivsel og arbejdsglæde</a:t>
            </a:r>
            <a:br>
              <a:rPr lang="da-DK" b="1">
                <a:solidFill>
                  <a:schemeClr val="bg1"/>
                </a:solidFill>
                <a:latin typeface="+mn-lt"/>
              </a:rPr>
            </a:br>
            <a:br>
              <a:rPr lang="da-DK" b="1">
                <a:solidFill>
                  <a:srgbClr val="3C8CFA"/>
                </a:solidFill>
                <a:latin typeface="+mn-lt"/>
              </a:rPr>
            </a:br>
            <a:br>
              <a:rPr lang="da-DK" b="1">
                <a:solidFill>
                  <a:srgbClr val="3C8CFA"/>
                </a:solidFill>
                <a:latin typeface="+mn-lt"/>
              </a:rPr>
            </a:br>
            <a:r>
              <a:rPr lang="da-DK" sz="2000">
                <a:solidFill>
                  <a:schemeClr val="bg1"/>
                </a:solidFill>
                <a:latin typeface="+mn-lt"/>
              </a:rPr>
              <a:t>Dato for klyngemødet     </a:t>
            </a:r>
            <a:endParaRPr lang="da-DK">
              <a:solidFill>
                <a:schemeClr val="bg1"/>
              </a:solidFill>
              <a:latin typeface="+mn-lt"/>
            </a:endParaRPr>
          </a:p>
        </p:txBody>
      </p:sp>
      <p:sp>
        <p:nvSpPr>
          <p:cNvPr id="4" name="Slide Number Placeholder 3">
            <a:extLst>
              <a:ext uri="{FF2B5EF4-FFF2-40B4-BE49-F238E27FC236}">
                <a16:creationId xmlns:a16="http://schemas.microsoft.com/office/drawing/2014/main" id="{5F2BDFC1-6FA3-4385-A591-8E18F20D0D52}"/>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lumMod val="75000"/>
                  </a:schemeClr>
                </a:solidFill>
              </a:rPr>
              <a:pPr algn="ctr"/>
              <a:t>1</a:t>
            </a:fld>
            <a:endParaRPr lang="da-DK" altLang="en-US">
              <a:solidFill>
                <a:schemeClr val="bg1">
                  <a:lumMod val="75000"/>
                </a:schemeClr>
              </a:solidFill>
            </a:endParaRPr>
          </a:p>
        </p:txBody>
      </p:sp>
      <p:pic>
        <p:nvPicPr>
          <p:cNvPr id="3" name="Billede 2">
            <a:extLst>
              <a:ext uri="{FF2B5EF4-FFF2-40B4-BE49-F238E27FC236}">
                <a16:creationId xmlns:a16="http://schemas.microsoft.com/office/drawing/2014/main" id="{074BCA77-ABCE-484E-B07E-B598D7C111D4}"/>
              </a:ext>
            </a:extLst>
          </p:cNvPr>
          <p:cNvPicPr>
            <a:picLocks noChangeAspect="1"/>
          </p:cNvPicPr>
          <p:nvPr/>
        </p:nvPicPr>
        <p:blipFill>
          <a:blip r:embed="rId4"/>
          <a:stretch>
            <a:fillRect/>
          </a:stretch>
        </p:blipFill>
        <p:spPr>
          <a:xfrm>
            <a:off x="10887415" y="5181664"/>
            <a:ext cx="932769" cy="951058"/>
          </a:xfrm>
          <a:prstGeom prst="rect">
            <a:avLst/>
          </a:prstGeom>
        </p:spPr>
      </p:pic>
    </p:spTree>
    <p:extLst>
      <p:ext uri="{BB962C8B-B14F-4D97-AF65-F5344CB8AC3E}">
        <p14:creationId xmlns:p14="http://schemas.microsoft.com/office/powerpoint/2010/main" val="489972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211015" y="365125"/>
            <a:ext cx="10222523" cy="981075"/>
          </a:xfrm>
        </p:spPr>
        <p:txBody>
          <a:bodyPr>
            <a:noAutofit/>
          </a:bodyPr>
          <a:lstStyle/>
          <a:p>
            <a:r>
              <a:rPr lang="da-DK" sz="2800" b="1">
                <a:solidFill>
                  <a:srgbClr val="297A77"/>
                </a:solidFill>
                <a:latin typeface="+mn-lt"/>
              </a:rPr>
              <a:t>Målepunkt 1: WHO trivselsindeks</a:t>
            </a:r>
          </a:p>
        </p:txBody>
      </p:sp>
      <p:sp>
        <p:nvSpPr>
          <p:cNvPr id="8" name="Rektangel 7">
            <a:extLst>
              <a:ext uri="{FF2B5EF4-FFF2-40B4-BE49-F238E27FC236}">
                <a16:creationId xmlns:a16="http://schemas.microsoft.com/office/drawing/2014/main" id="{DFF11BE3-C9B6-4CEA-A052-505B4ECBA2BF}"/>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Ellipse 8">
            <a:extLst>
              <a:ext uri="{FF2B5EF4-FFF2-40B4-BE49-F238E27FC236}">
                <a16:creationId xmlns:a16="http://schemas.microsoft.com/office/drawing/2014/main" id="{B7411872-B33D-4827-9DCE-490FA54ABB19}"/>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Slide Number Placeholder 3">
            <a:extLst>
              <a:ext uri="{FF2B5EF4-FFF2-40B4-BE49-F238E27FC236}">
                <a16:creationId xmlns:a16="http://schemas.microsoft.com/office/drawing/2014/main" id="{AAE97E47-27F8-495F-A81D-F450747D57FF}"/>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10</a:t>
            </a:fld>
            <a:endParaRPr lang="da-DK" altLang="en-US">
              <a:solidFill>
                <a:schemeClr val="bg1"/>
              </a:solidFill>
            </a:endParaRPr>
          </a:p>
        </p:txBody>
      </p:sp>
      <p:pic>
        <p:nvPicPr>
          <p:cNvPr id="11" name="Billede 10">
            <a:extLst>
              <a:ext uri="{FF2B5EF4-FFF2-40B4-BE49-F238E27FC236}">
                <a16:creationId xmlns:a16="http://schemas.microsoft.com/office/drawing/2014/main" id="{C4479C98-E87F-4269-8E61-101B66DBFC26}"/>
              </a:ext>
            </a:extLst>
          </p:cNvPr>
          <p:cNvPicPr>
            <a:picLocks noChangeAspect="1"/>
          </p:cNvPicPr>
          <p:nvPr/>
        </p:nvPicPr>
        <p:blipFill>
          <a:blip r:embed="rId3"/>
          <a:stretch>
            <a:fillRect/>
          </a:stretch>
        </p:blipFill>
        <p:spPr>
          <a:xfrm>
            <a:off x="9922267" y="2819490"/>
            <a:ext cx="1233633" cy="1233633"/>
          </a:xfrm>
          <a:prstGeom prst="rect">
            <a:avLst/>
          </a:prstGeom>
        </p:spPr>
      </p:pic>
      <p:pic>
        <p:nvPicPr>
          <p:cNvPr id="6" name="Pladsholder til indhold 5">
            <a:extLst>
              <a:ext uri="{FF2B5EF4-FFF2-40B4-BE49-F238E27FC236}">
                <a16:creationId xmlns:a16="http://schemas.microsoft.com/office/drawing/2014/main" id="{7E33F139-0A7C-42A7-90B3-C983807CB834}"/>
              </a:ext>
            </a:extLst>
          </p:cNvPr>
          <p:cNvPicPr>
            <a:picLocks noGrp="1" noChangeAspect="1"/>
          </p:cNvPicPr>
          <p:nvPr>
            <p:ph idx="1"/>
          </p:nvPr>
        </p:nvPicPr>
        <p:blipFill>
          <a:blip r:embed="rId4"/>
          <a:stretch>
            <a:fillRect/>
          </a:stretch>
        </p:blipFill>
        <p:spPr>
          <a:xfrm>
            <a:off x="419990" y="3429000"/>
            <a:ext cx="9180559" cy="2383743"/>
          </a:xfrm>
        </p:spPr>
      </p:pic>
      <p:sp>
        <p:nvSpPr>
          <p:cNvPr id="13" name="Tekstfelt 12">
            <a:extLst>
              <a:ext uri="{FF2B5EF4-FFF2-40B4-BE49-F238E27FC236}">
                <a16:creationId xmlns:a16="http://schemas.microsoft.com/office/drawing/2014/main" id="{5BA3EC34-047F-44AF-B377-9E1D67258A6E}"/>
              </a:ext>
            </a:extLst>
          </p:cNvPr>
          <p:cNvSpPr txBox="1"/>
          <p:nvPr/>
        </p:nvSpPr>
        <p:spPr>
          <a:xfrm>
            <a:off x="573373" y="1346200"/>
            <a:ext cx="8699500" cy="1846659"/>
          </a:xfrm>
          <a:prstGeom prst="rect">
            <a:avLst/>
          </a:prstGeom>
          <a:noFill/>
        </p:spPr>
        <p:txBody>
          <a:bodyPr wrap="square">
            <a:spAutoFit/>
          </a:bodyPr>
          <a:lstStyle/>
          <a:p>
            <a:pPr marL="285750" indent="-285750">
              <a:buFont typeface="Arial" panose="020B0604020202020204" pitchFamily="34" charset="0"/>
              <a:buChar char="•"/>
            </a:pPr>
            <a:r>
              <a:rPr lang="da-DK" sz="2400"/>
              <a:t>Solidt og valideret redskab</a:t>
            </a:r>
          </a:p>
          <a:p>
            <a:pPr marL="285750" indent="-285750">
              <a:buFont typeface="Arial" panose="020B0604020202020204" pitchFamily="34" charset="0"/>
              <a:buChar char="•"/>
            </a:pPr>
            <a:r>
              <a:rPr lang="da-DK" sz="2400"/>
              <a:t>Jo højere tal – jo højere trivsel</a:t>
            </a:r>
          </a:p>
          <a:p>
            <a:pPr marL="285750" indent="-285750">
              <a:buFont typeface="Arial" panose="020B0604020202020204" pitchFamily="34" charset="0"/>
              <a:buChar char="•"/>
            </a:pPr>
            <a:endParaRPr lang="da-DK" sz="2400"/>
          </a:p>
          <a:p>
            <a:pPr marL="285750" indent="-285750">
              <a:buFont typeface="Arial" panose="020B0604020202020204" pitchFamily="34" charset="0"/>
              <a:buChar char="•"/>
            </a:pPr>
            <a:r>
              <a:rPr lang="da-DK" sz="2400"/>
              <a:t>Herunder ses opdelingen af scoren til tolkning af trivselsniveau</a:t>
            </a:r>
          </a:p>
          <a:p>
            <a:endParaRPr lang="da-DK"/>
          </a:p>
        </p:txBody>
      </p:sp>
    </p:spTree>
    <p:extLst>
      <p:ext uri="{BB962C8B-B14F-4D97-AF65-F5344CB8AC3E}">
        <p14:creationId xmlns:p14="http://schemas.microsoft.com/office/powerpoint/2010/main" val="154528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211015" y="365125"/>
            <a:ext cx="10222523" cy="906349"/>
          </a:xfrm>
        </p:spPr>
        <p:txBody>
          <a:bodyPr>
            <a:noAutofit/>
          </a:bodyPr>
          <a:lstStyle/>
          <a:p>
            <a:r>
              <a:rPr lang="da-DK" sz="3200" b="1">
                <a:solidFill>
                  <a:srgbClr val="297A77"/>
                </a:solidFill>
                <a:latin typeface="+mn-lt"/>
              </a:rPr>
              <a:t>Målepunkt 1: WHO trivselsindeks</a:t>
            </a:r>
            <a:br>
              <a:rPr lang="da-DK" sz="2800" b="1">
                <a:solidFill>
                  <a:srgbClr val="297A77"/>
                </a:solidFill>
                <a:latin typeface="+mn-lt"/>
              </a:rPr>
            </a:br>
            <a:r>
              <a:rPr lang="da-DK" sz="2000" b="1">
                <a:solidFill>
                  <a:srgbClr val="297A77"/>
                </a:solidFill>
                <a:latin typeface="+mn-lt"/>
              </a:rPr>
              <a:t>Score for alle klyngens medlemmer</a:t>
            </a:r>
            <a:endParaRPr lang="da-DK" sz="2800" b="1">
              <a:solidFill>
                <a:srgbClr val="297A77"/>
              </a:solidFill>
              <a:latin typeface="+mn-lt"/>
            </a:endParaRPr>
          </a:p>
        </p:txBody>
      </p:sp>
      <p:sp>
        <p:nvSpPr>
          <p:cNvPr id="8" name="Rektangel 7">
            <a:extLst>
              <a:ext uri="{FF2B5EF4-FFF2-40B4-BE49-F238E27FC236}">
                <a16:creationId xmlns:a16="http://schemas.microsoft.com/office/drawing/2014/main" id="{DFF11BE3-C9B6-4CEA-A052-505B4ECBA2BF}"/>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Ellipse 8">
            <a:extLst>
              <a:ext uri="{FF2B5EF4-FFF2-40B4-BE49-F238E27FC236}">
                <a16:creationId xmlns:a16="http://schemas.microsoft.com/office/drawing/2014/main" id="{B7411872-B33D-4827-9DCE-490FA54ABB19}"/>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Slide Number Placeholder 3">
            <a:extLst>
              <a:ext uri="{FF2B5EF4-FFF2-40B4-BE49-F238E27FC236}">
                <a16:creationId xmlns:a16="http://schemas.microsoft.com/office/drawing/2014/main" id="{AAE97E47-27F8-495F-A81D-F450747D57FF}"/>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11</a:t>
            </a:fld>
            <a:endParaRPr lang="da-DK" altLang="en-US">
              <a:solidFill>
                <a:schemeClr val="bg1"/>
              </a:solidFill>
            </a:endParaRPr>
          </a:p>
        </p:txBody>
      </p:sp>
      <p:pic>
        <p:nvPicPr>
          <p:cNvPr id="11" name="Billede 10">
            <a:extLst>
              <a:ext uri="{FF2B5EF4-FFF2-40B4-BE49-F238E27FC236}">
                <a16:creationId xmlns:a16="http://schemas.microsoft.com/office/drawing/2014/main" id="{C4479C98-E87F-4269-8E61-101B66DBFC26}"/>
              </a:ext>
            </a:extLst>
          </p:cNvPr>
          <p:cNvPicPr>
            <a:picLocks noChangeAspect="1"/>
          </p:cNvPicPr>
          <p:nvPr/>
        </p:nvPicPr>
        <p:blipFill>
          <a:blip r:embed="rId3"/>
          <a:stretch>
            <a:fillRect/>
          </a:stretch>
        </p:blipFill>
        <p:spPr>
          <a:xfrm>
            <a:off x="9922267" y="2819490"/>
            <a:ext cx="1233633" cy="1233633"/>
          </a:xfrm>
          <a:prstGeom prst="rect">
            <a:avLst/>
          </a:prstGeom>
        </p:spPr>
      </p:pic>
      <p:graphicFrame>
        <p:nvGraphicFramePr>
          <p:cNvPr id="12" name="Pladsholder til indhold 11">
            <a:extLst>
              <a:ext uri="{FF2B5EF4-FFF2-40B4-BE49-F238E27FC236}">
                <a16:creationId xmlns:a16="http://schemas.microsoft.com/office/drawing/2014/main" id="{A3DA7784-4A58-49AC-9B35-52CAA4B90171}"/>
              </a:ext>
            </a:extLst>
          </p:cNvPr>
          <p:cNvGraphicFramePr>
            <a:graphicFrameLocks noGrp="1"/>
          </p:cNvGraphicFramePr>
          <p:nvPr>
            <p:ph idx="1"/>
            <p:extLst>
              <p:ext uri="{D42A27DB-BD31-4B8C-83A1-F6EECF244321}">
                <p14:modId xmlns:p14="http://schemas.microsoft.com/office/powerpoint/2010/main" val="1880825538"/>
              </p:ext>
            </p:extLst>
          </p:nvPr>
        </p:nvGraphicFramePr>
        <p:xfrm>
          <a:off x="371475" y="1460500"/>
          <a:ext cx="9383975" cy="50323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16842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211015" y="365125"/>
            <a:ext cx="10222523" cy="906349"/>
          </a:xfrm>
        </p:spPr>
        <p:txBody>
          <a:bodyPr>
            <a:noAutofit/>
          </a:bodyPr>
          <a:lstStyle/>
          <a:p>
            <a:r>
              <a:rPr lang="da-DK" sz="3200" b="1">
                <a:solidFill>
                  <a:srgbClr val="297A77"/>
                </a:solidFill>
                <a:latin typeface="+mn-lt"/>
              </a:rPr>
              <a:t>Målepunkt 1: WHO trivselsindeks</a:t>
            </a:r>
            <a:br>
              <a:rPr lang="da-DK" sz="2800" b="1">
                <a:solidFill>
                  <a:srgbClr val="297A77"/>
                </a:solidFill>
                <a:latin typeface="+mn-lt"/>
              </a:rPr>
            </a:br>
            <a:r>
              <a:rPr lang="da-DK" sz="2000" b="1">
                <a:solidFill>
                  <a:srgbClr val="297A77"/>
                </a:solidFill>
                <a:latin typeface="+mn-lt"/>
              </a:rPr>
              <a:t>Klyngens opgørelse sammenlignet med nationale opgørelser</a:t>
            </a:r>
            <a:endParaRPr lang="da-DK" sz="2800" b="1">
              <a:solidFill>
                <a:srgbClr val="297A77"/>
              </a:solidFill>
              <a:latin typeface="+mn-lt"/>
            </a:endParaRPr>
          </a:p>
        </p:txBody>
      </p:sp>
      <p:sp>
        <p:nvSpPr>
          <p:cNvPr id="8" name="Rektangel 7">
            <a:extLst>
              <a:ext uri="{FF2B5EF4-FFF2-40B4-BE49-F238E27FC236}">
                <a16:creationId xmlns:a16="http://schemas.microsoft.com/office/drawing/2014/main" id="{DFF11BE3-C9B6-4CEA-A052-505B4ECBA2BF}"/>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Ellipse 8">
            <a:extLst>
              <a:ext uri="{FF2B5EF4-FFF2-40B4-BE49-F238E27FC236}">
                <a16:creationId xmlns:a16="http://schemas.microsoft.com/office/drawing/2014/main" id="{B7411872-B33D-4827-9DCE-490FA54ABB19}"/>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Slide Number Placeholder 3">
            <a:extLst>
              <a:ext uri="{FF2B5EF4-FFF2-40B4-BE49-F238E27FC236}">
                <a16:creationId xmlns:a16="http://schemas.microsoft.com/office/drawing/2014/main" id="{AAE97E47-27F8-495F-A81D-F450747D57FF}"/>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12</a:t>
            </a:fld>
            <a:endParaRPr lang="da-DK" altLang="en-US">
              <a:solidFill>
                <a:schemeClr val="bg1"/>
              </a:solidFill>
            </a:endParaRPr>
          </a:p>
        </p:txBody>
      </p:sp>
      <p:pic>
        <p:nvPicPr>
          <p:cNvPr id="11" name="Billede 10">
            <a:extLst>
              <a:ext uri="{FF2B5EF4-FFF2-40B4-BE49-F238E27FC236}">
                <a16:creationId xmlns:a16="http://schemas.microsoft.com/office/drawing/2014/main" id="{C4479C98-E87F-4269-8E61-101B66DBFC26}"/>
              </a:ext>
            </a:extLst>
          </p:cNvPr>
          <p:cNvPicPr>
            <a:picLocks noChangeAspect="1"/>
          </p:cNvPicPr>
          <p:nvPr/>
        </p:nvPicPr>
        <p:blipFill>
          <a:blip r:embed="rId3"/>
          <a:stretch>
            <a:fillRect/>
          </a:stretch>
        </p:blipFill>
        <p:spPr>
          <a:xfrm>
            <a:off x="9922267" y="2819490"/>
            <a:ext cx="1233633" cy="1233633"/>
          </a:xfrm>
          <a:prstGeom prst="rect">
            <a:avLst/>
          </a:prstGeom>
        </p:spPr>
      </p:pic>
      <p:graphicFrame>
        <p:nvGraphicFramePr>
          <p:cNvPr id="13" name="Pladsholder til indhold 8">
            <a:extLst>
              <a:ext uri="{FF2B5EF4-FFF2-40B4-BE49-F238E27FC236}">
                <a16:creationId xmlns:a16="http://schemas.microsoft.com/office/drawing/2014/main" id="{612A4B9C-B6D5-477E-8DB8-6D54529143D9}"/>
              </a:ext>
            </a:extLst>
          </p:cNvPr>
          <p:cNvGraphicFramePr>
            <a:graphicFrameLocks noGrp="1"/>
          </p:cNvGraphicFramePr>
          <p:nvPr>
            <p:ph idx="1"/>
            <p:extLst>
              <p:ext uri="{D42A27DB-BD31-4B8C-83A1-F6EECF244321}">
                <p14:modId xmlns:p14="http://schemas.microsoft.com/office/powerpoint/2010/main" val="2339976660"/>
              </p:ext>
            </p:extLst>
          </p:nvPr>
        </p:nvGraphicFramePr>
        <p:xfrm>
          <a:off x="495299" y="1271474"/>
          <a:ext cx="9426967" cy="531984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55467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211015" y="365125"/>
            <a:ext cx="10222523" cy="906349"/>
          </a:xfrm>
        </p:spPr>
        <p:txBody>
          <a:bodyPr>
            <a:noAutofit/>
          </a:bodyPr>
          <a:lstStyle/>
          <a:p>
            <a:r>
              <a:rPr lang="da-DK" sz="3200" b="1">
                <a:solidFill>
                  <a:srgbClr val="297A77"/>
                </a:solidFill>
                <a:latin typeface="+mn-lt"/>
              </a:rPr>
              <a:t>Målepunkt 1: WHO trivselsindeks</a:t>
            </a:r>
            <a:br>
              <a:rPr lang="da-DK" sz="2800" b="1">
                <a:solidFill>
                  <a:srgbClr val="297A77"/>
                </a:solidFill>
                <a:latin typeface="+mn-lt"/>
              </a:rPr>
            </a:br>
            <a:r>
              <a:rPr lang="da-DK" sz="2000" b="1">
                <a:solidFill>
                  <a:srgbClr val="297A77"/>
                </a:solidFill>
                <a:latin typeface="+mn-lt"/>
              </a:rPr>
              <a:t>Klyngens opgørelse sammenlignet seneste arbejdsmiljøundersøgelse fra PLO </a:t>
            </a:r>
            <a:endParaRPr lang="da-DK" sz="2800" b="1">
              <a:solidFill>
                <a:srgbClr val="297A77"/>
              </a:solidFill>
              <a:latin typeface="+mn-lt"/>
            </a:endParaRPr>
          </a:p>
        </p:txBody>
      </p:sp>
      <p:sp>
        <p:nvSpPr>
          <p:cNvPr id="8" name="Rektangel 7">
            <a:extLst>
              <a:ext uri="{FF2B5EF4-FFF2-40B4-BE49-F238E27FC236}">
                <a16:creationId xmlns:a16="http://schemas.microsoft.com/office/drawing/2014/main" id="{DFF11BE3-C9B6-4CEA-A052-505B4ECBA2BF}"/>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Ellipse 8">
            <a:extLst>
              <a:ext uri="{FF2B5EF4-FFF2-40B4-BE49-F238E27FC236}">
                <a16:creationId xmlns:a16="http://schemas.microsoft.com/office/drawing/2014/main" id="{B7411872-B33D-4827-9DCE-490FA54ABB19}"/>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Slide Number Placeholder 3">
            <a:extLst>
              <a:ext uri="{FF2B5EF4-FFF2-40B4-BE49-F238E27FC236}">
                <a16:creationId xmlns:a16="http://schemas.microsoft.com/office/drawing/2014/main" id="{AAE97E47-27F8-495F-A81D-F450747D57FF}"/>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13</a:t>
            </a:fld>
            <a:endParaRPr lang="da-DK" altLang="en-US">
              <a:solidFill>
                <a:schemeClr val="bg1"/>
              </a:solidFill>
            </a:endParaRPr>
          </a:p>
        </p:txBody>
      </p:sp>
      <p:pic>
        <p:nvPicPr>
          <p:cNvPr id="11" name="Billede 10">
            <a:extLst>
              <a:ext uri="{FF2B5EF4-FFF2-40B4-BE49-F238E27FC236}">
                <a16:creationId xmlns:a16="http://schemas.microsoft.com/office/drawing/2014/main" id="{C4479C98-E87F-4269-8E61-101B66DBFC26}"/>
              </a:ext>
            </a:extLst>
          </p:cNvPr>
          <p:cNvPicPr>
            <a:picLocks noChangeAspect="1"/>
          </p:cNvPicPr>
          <p:nvPr/>
        </p:nvPicPr>
        <p:blipFill>
          <a:blip r:embed="rId3"/>
          <a:stretch>
            <a:fillRect/>
          </a:stretch>
        </p:blipFill>
        <p:spPr>
          <a:xfrm>
            <a:off x="9922267" y="2819490"/>
            <a:ext cx="1233633" cy="1233633"/>
          </a:xfrm>
          <a:prstGeom prst="rect">
            <a:avLst/>
          </a:prstGeom>
        </p:spPr>
      </p:pic>
      <p:graphicFrame>
        <p:nvGraphicFramePr>
          <p:cNvPr id="12" name="Pladsholder til indhold 11">
            <a:extLst>
              <a:ext uri="{FF2B5EF4-FFF2-40B4-BE49-F238E27FC236}">
                <a16:creationId xmlns:a16="http://schemas.microsoft.com/office/drawing/2014/main" id="{22366390-518B-4B4F-8732-98D93F8D0DBD}"/>
              </a:ext>
            </a:extLst>
          </p:cNvPr>
          <p:cNvGraphicFramePr>
            <a:graphicFrameLocks noGrp="1"/>
          </p:cNvGraphicFramePr>
          <p:nvPr>
            <p:ph idx="1"/>
            <p:extLst>
              <p:ext uri="{D42A27DB-BD31-4B8C-83A1-F6EECF244321}">
                <p14:modId xmlns:p14="http://schemas.microsoft.com/office/powerpoint/2010/main" val="4157905208"/>
              </p:ext>
            </p:extLst>
          </p:nvPr>
        </p:nvGraphicFramePr>
        <p:xfrm>
          <a:off x="371817" y="1271474"/>
          <a:ext cx="9418285" cy="522140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18452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211015" y="365125"/>
            <a:ext cx="10222523" cy="906349"/>
          </a:xfrm>
        </p:spPr>
        <p:txBody>
          <a:bodyPr>
            <a:noAutofit/>
          </a:bodyPr>
          <a:lstStyle/>
          <a:p>
            <a:r>
              <a:rPr lang="da-DK" sz="3200" b="1">
                <a:solidFill>
                  <a:srgbClr val="297A77"/>
                </a:solidFill>
                <a:latin typeface="+mn-lt"/>
              </a:rPr>
              <a:t>Målepunkt 2: Aktuel arbejdsglæde i klyngen</a:t>
            </a:r>
            <a:br>
              <a:rPr lang="da-DK" sz="2800" b="1">
                <a:solidFill>
                  <a:srgbClr val="297A77"/>
                </a:solidFill>
                <a:latin typeface="+mn-lt"/>
              </a:rPr>
            </a:br>
            <a:r>
              <a:rPr lang="da-DK" sz="2000" b="1">
                <a:solidFill>
                  <a:srgbClr val="297A77"/>
                </a:solidFill>
                <a:latin typeface="+mn-lt"/>
              </a:rPr>
              <a:t>Fordelingen af alles svar</a:t>
            </a:r>
            <a:endParaRPr lang="da-DK" sz="2800" b="1">
              <a:solidFill>
                <a:srgbClr val="297A77"/>
              </a:solidFill>
              <a:latin typeface="+mn-lt"/>
            </a:endParaRPr>
          </a:p>
        </p:txBody>
      </p:sp>
      <p:sp>
        <p:nvSpPr>
          <p:cNvPr id="8" name="Rektangel 7">
            <a:extLst>
              <a:ext uri="{FF2B5EF4-FFF2-40B4-BE49-F238E27FC236}">
                <a16:creationId xmlns:a16="http://schemas.microsoft.com/office/drawing/2014/main" id="{DFF11BE3-C9B6-4CEA-A052-505B4ECBA2BF}"/>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Ellipse 8">
            <a:extLst>
              <a:ext uri="{FF2B5EF4-FFF2-40B4-BE49-F238E27FC236}">
                <a16:creationId xmlns:a16="http://schemas.microsoft.com/office/drawing/2014/main" id="{B7411872-B33D-4827-9DCE-490FA54ABB19}"/>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Slide Number Placeholder 3">
            <a:extLst>
              <a:ext uri="{FF2B5EF4-FFF2-40B4-BE49-F238E27FC236}">
                <a16:creationId xmlns:a16="http://schemas.microsoft.com/office/drawing/2014/main" id="{AAE97E47-27F8-495F-A81D-F450747D57FF}"/>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14</a:t>
            </a:fld>
            <a:endParaRPr lang="da-DK" altLang="en-US">
              <a:solidFill>
                <a:schemeClr val="bg1"/>
              </a:solidFill>
            </a:endParaRPr>
          </a:p>
        </p:txBody>
      </p:sp>
      <p:pic>
        <p:nvPicPr>
          <p:cNvPr id="11" name="Billede 10">
            <a:extLst>
              <a:ext uri="{FF2B5EF4-FFF2-40B4-BE49-F238E27FC236}">
                <a16:creationId xmlns:a16="http://schemas.microsoft.com/office/drawing/2014/main" id="{C4479C98-E87F-4269-8E61-101B66DBFC26}"/>
              </a:ext>
            </a:extLst>
          </p:cNvPr>
          <p:cNvPicPr>
            <a:picLocks noChangeAspect="1"/>
          </p:cNvPicPr>
          <p:nvPr/>
        </p:nvPicPr>
        <p:blipFill>
          <a:blip r:embed="rId3"/>
          <a:stretch>
            <a:fillRect/>
          </a:stretch>
        </p:blipFill>
        <p:spPr>
          <a:xfrm>
            <a:off x="9922267" y="2819490"/>
            <a:ext cx="1233633" cy="1233633"/>
          </a:xfrm>
          <a:prstGeom prst="rect">
            <a:avLst/>
          </a:prstGeom>
        </p:spPr>
      </p:pic>
      <p:graphicFrame>
        <p:nvGraphicFramePr>
          <p:cNvPr id="13" name="Pladsholder til indhold 12">
            <a:extLst>
              <a:ext uri="{FF2B5EF4-FFF2-40B4-BE49-F238E27FC236}">
                <a16:creationId xmlns:a16="http://schemas.microsoft.com/office/drawing/2014/main" id="{A6263B68-FFBA-4862-B400-62F0EB4FB58E}"/>
              </a:ext>
            </a:extLst>
          </p:cNvPr>
          <p:cNvGraphicFramePr>
            <a:graphicFrameLocks noGrp="1"/>
          </p:cNvGraphicFramePr>
          <p:nvPr>
            <p:ph idx="1"/>
            <p:extLst>
              <p:ext uri="{D42A27DB-BD31-4B8C-83A1-F6EECF244321}">
                <p14:modId xmlns:p14="http://schemas.microsoft.com/office/powerpoint/2010/main" val="2174673278"/>
              </p:ext>
            </p:extLst>
          </p:nvPr>
        </p:nvGraphicFramePr>
        <p:xfrm>
          <a:off x="457200" y="1397000"/>
          <a:ext cx="9677400" cy="4779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35975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211015" y="365125"/>
            <a:ext cx="10222523" cy="906349"/>
          </a:xfrm>
        </p:spPr>
        <p:txBody>
          <a:bodyPr>
            <a:noAutofit/>
          </a:bodyPr>
          <a:lstStyle/>
          <a:p>
            <a:r>
              <a:rPr lang="da-DK" sz="3200" b="1">
                <a:solidFill>
                  <a:srgbClr val="297A77"/>
                </a:solidFill>
                <a:latin typeface="+mn-lt"/>
              </a:rPr>
              <a:t>Aktuel arbejdsglæde - </a:t>
            </a:r>
            <a:r>
              <a:rPr lang="da-DK" sz="3200" b="1" err="1">
                <a:solidFill>
                  <a:srgbClr val="297A77"/>
                </a:solidFill>
                <a:latin typeface="+mn-lt"/>
              </a:rPr>
              <a:t>dikotomiseret</a:t>
            </a:r>
            <a:br>
              <a:rPr lang="da-DK" sz="2800" b="1">
                <a:solidFill>
                  <a:srgbClr val="297A77"/>
                </a:solidFill>
                <a:latin typeface="+mn-lt"/>
              </a:rPr>
            </a:br>
            <a:r>
              <a:rPr lang="da-DK" sz="2000" b="1">
                <a:solidFill>
                  <a:srgbClr val="297A77"/>
                </a:solidFill>
                <a:latin typeface="+mn-lt"/>
              </a:rPr>
              <a:t>Klyngen og nationalt gennemsnit</a:t>
            </a:r>
            <a:endParaRPr lang="da-DK" sz="2800" b="1">
              <a:solidFill>
                <a:srgbClr val="297A77"/>
              </a:solidFill>
              <a:latin typeface="+mn-lt"/>
            </a:endParaRPr>
          </a:p>
        </p:txBody>
      </p:sp>
      <p:sp>
        <p:nvSpPr>
          <p:cNvPr id="8" name="Rektangel 7">
            <a:extLst>
              <a:ext uri="{FF2B5EF4-FFF2-40B4-BE49-F238E27FC236}">
                <a16:creationId xmlns:a16="http://schemas.microsoft.com/office/drawing/2014/main" id="{DFF11BE3-C9B6-4CEA-A052-505B4ECBA2BF}"/>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Ellipse 8">
            <a:extLst>
              <a:ext uri="{FF2B5EF4-FFF2-40B4-BE49-F238E27FC236}">
                <a16:creationId xmlns:a16="http://schemas.microsoft.com/office/drawing/2014/main" id="{B7411872-B33D-4827-9DCE-490FA54ABB19}"/>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Slide Number Placeholder 3">
            <a:extLst>
              <a:ext uri="{FF2B5EF4-FFF2-40B4-BE49-F238E27FC236}">
                <a16:creationId xmlns:a16="http://schemas.microsoft.com/office/drawing/2014/main" id="{AAE97E47-27F8-495F-A81D-F450747D57FF}"/>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15</a:t>
            </a:fld>
            <a:endParaRPr lang="da-DK" altLang="en-US">
              <a:solidFill>
                <a:schemeClr val="bg1"/>
              </a:solidFill>
            </a:endParaRPr>
          </a:p>
        </p:txBody>
      </p:sp>
      <p:pic>
        <p:nvPicPr>
          <p:cNvPr id="11" name="Billede 10">
            <a:extLst>
              <a:ext uri="{FF2B5EF4-FFF2-40B4-BE49-F238E27FC236}">
                <a16:creationId xmlns:a16="http://schemas.microsoft.com/office/drawing/2014/main" id="{C4479C98-E87F-4269-8E61-101B66DBFC26}"/>
              </a:ext>
            </a:extLst>
          </p:cNvPr>
          <p:cNvPicPr>
            <a:picLocks noChangeAspect="1"/>
          </p:cNvPicPr>
          <p:nvPr/>
        </p:nvPicPr>
        <p:blipFill>
          <a:blip r:embed="rId3"/>
          <a:stretch>
            <a:fillRect/>
          </a:stretch>
        </p:blipFill>
        <p:spPr>
          <a:xfrm>
            <a:off x="9922267" y="2819490"/>
            <a:ext cx="1233633" cy="1233633"/>
          </a:xfrm>
          <a:prstGeom prst="rect">
            <a:avLst/>
          </a:prstGeom>
        </p:spPr>
      </p:pic>
      <p:graphicFrame>
        <p:nvGraphicFramePr>
          <p:cNvPr id="12" name="Pladsholder til indhold 11">
            <a:extLst>
              <a:ext uri="{FF2B5EF4-FFF2-40B4-BE49-F238E27FC236}">
                <a16:creationId xmlns:a16="http://schemas.microsoft.com/office/drawing/2014/main" id="{6EC0C046-F36F-49B8-8F22-1BE19D6972BC}"/>
              </a:ext>
            </a:extLst>
          </p:cNvPr>
          <p:cNvGraphicFramePr>
            <a:graphicFrameLocks noGrp="1"/>
          </p:cNvGraphicFramePr>
          <p:nvPr>
            <p:ph idx="1"/>
            <p:extLst>
              <p:ext uri="{D42A27DB-BD31-4B8C-83A1-F6EECF244321}">
                <p14:modId xmlns:p14="http://schemas.microsoft.com/office/powerpoint/2010/main" val="821350955"/>
              </p:ext>
            </p:extLst>
          </p:nvPr>
        </p:nvGraphicFramePr>
        <p:xfrm>
          <a:off x="355600" y="1271474"/>
          <a:ext cx="9566667" cy="490548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08225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371817" y="235168"/>
            <a:ext cx="10515600" cy="1325563"/>
          </a:xfrm>
        </p:spPr>
        <p:txBody>
          <a:bodyPr>
            <a:normAutofit fontScale="90000"/>
          </a:bodyPr>
          <a:lstStyle/>
          <a:p>
            <a:r>
              <a:rPr lang="da-DK" sz="3600" b="1">
                <a:solidFill>
                  <a:srgbClr val="297A77"/>
                </a:solidFill>
                <a:latin typeface="+mn-lt"/>
              </a:rPr>
              <a:t>Målepunkt 3: Positive forhold der influerer arbejdsglæde</a:t>
            </a:r>
            <a:br>
              <a:rPr lang="da-DK" sz="3600" b="1">
                <a:solidFill>
                  <a:srgbClr val="297A77"/>
                </a:solidFill>
                <a:latin typeface="+mn-lt"/>
              </a:rPr>
            </a:br>
            <a:r>
              <a:rPr lang="da-DK" sz="2200" b="1">
                <a:solidFill>
                  <a:srgbClr val="297A77"/>
                </a:solidFill>
                <a:latin typeface="+mn-lt"/>
              </a:rPr>
              <a:t>De 5 vigtigste forhold med betydning af arbejdsglæde</a:t>
            </a:r>
            <a:endParaRPr lang="da-DK" sz="3600" b="1">
              <a:solidFill>
                <a:srgbClr val="297A77"/>
              </a:solidFill>
              <a:latin typeface="+mn-lt"/>
            </a:endParaRP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571499" y="1404489"/>
            <a:ext cx="9505663" cy="5297268"/>
          </a:xfrm>
        </p:spPr>
        <p:txBody>
          <a:bodyPr>
            <a:normAutofit/>
          </a:bodyPr>
          <a:lstStyle/>
          <a:p>
            <a:pPr marL="0" indent="0">
              <a:buNone/>
            </a:pPr>
            <a:r>
              <a:rPr lang="da-DK"/>
              <a:t>I har udvalgt de tre forhold I hver især vurderer som de mest betydningsfulde for arbejdsglæde. I klyngen er de fem hyppigste forhold følgende:</a:t>
            </a:r>
          </a:p>
          <a:p>
            <a:pPr marL="0" indent="0">
              <a:buNone/>
            </a:pPr>
            <a:endParaRPr lang="da-DK"/>
          </a:p>
          <a:p>
            <a:pPr lvl="1"/>
            <a:r>
              <a:rPr lang="da-DK"/>
              <a:t>1: Godt samarbejde med lægekolleger i praksis (68 %)</a:t>
            </a:r>
          </a:p>
          <a:p>
            <a:pPr lvl="1"/>
            <a:r>
              <a:rPr lang="da-DK"/>
              <a:t>2: Godt samarbejde med klinikpersonalet i praksis (68 %)</a:t>
            </a:r>
          </a:p>
          <a:p>
            <a:pPr lvl="1"/>
            <a:r>
              <a:rPr lang="da-DK"/>
              <a:t>3: At der er tid nok i det daglige arbejde (44 %)</a:t>
            </a:r>
          </a:p>
          <a:p>
            <a:pPr lvl="1"/>
            <a:r>
              <a:rPr lang="da-DK"/>
              <a:t>4: At jeg bruger min lægefaglighed (32 %)</a:t>
            </a:r>
          </a:p>
          <a:p>
            <a:pPr lvl="1"/>
            <a:r>
              <a:rPr lang="da-DK"/>
              <a:t>5: At jeg har autonomi til at præge mit arbejdsliv (20 %)</a:t>
            </a:r>
          </a:p>
          <a:p>
            <a:endParaRPr lang="da-DK"/>
          </a:p>
          <a:p>
            <a:pPr marL="0" indent="0">
              <a:buNone/>
            </a:pPr>
            <a:endParaRPr lang="da-DK" b="1">
              <a:solidFill>
                <a:srgbClr val="297A77"/>
              </a:solidFill>
              <a:latin typeface="Calibri" panose="020F0502020204030204"/>
            </a:endParaRPr>
          </a:p>
        </p:txBody>
      </p:sp>
      <p:sp>
        <p:nvSpPr>
          <p:cNvPr id="8" name="Rektangel 7">
            <a:extLst>
              <a:ext uri="{FF2B5EF4-FFF2-40B4-BE49-F238E27FC236}">
                <a16:creationId xmlns:a16="http://schemas.microsoft.com/office/drawing/2014/main" id="{955DC837-F983-4153-B0DD-EC178C5478BE}"/>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Ellipse 8">
            <a:extLst>
              <a:ext uri="{FF2B5EF4-FFF2-40B4-BE49-F238E27FC236}">
                <a16:creationId xmlns:a16="http://schemas.microsoft.com/office/drawing/2014/main" id="{8085B61E-3879-4415-95E5-6F29590D6C91}"/>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Slide Number Placeholder 3">
            <a:extLst>
              <a:ext uri="{FF2B5EF4-FFF2-40B4-BE49-F238E27FC236}">
                <a16:creationId xmlns:a16="http://schemas.microsoft.com/office/drawing/2014/main" id="{E52BE945-615E-416A-86BD-78AADCB99FD9}"/>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16</a:t>
            </a:fld>
            <a:endParaRPr lang="da-DK" altLang="en-US">
              <a:solidFill>
                <a:schemeClr val="bg1"/>
              </a:solidFill>
            </a:endParaRPr>
          </a:p>
        </p:txBody>
      </p:sp>
      <p:pic>
        <p:nvPicPr>
          <p:cNvPr id="11" name="Billede 10">
            <a:extLst>
              <a:ext uri="{FF2B5EF4-FFF2-40B4-BE49-F238E27FC236}">
                <a16:creationId xmlns:a16="http://schemas.microsoft.com/office/drawing/2014/main" id="{17CB02C4-C203-4529-A773-2DCD4724CB97}"/>
              </a:ext>
            </a:extLst>
          </p:cNvPr>
          <p:cNvPicPr>
            <a:picLocks noChangeAspect="1"/>
          </p:cNvPicPr>
          <p:nvPr/>
        </p:nvPicPr>
        <p:blipFill>
          <a:blip r:embed="rId3"/>
          <a:stretch>
            <a:fillRect/>
          </a:stretch>
        </p:blipFill>
        <p:spPr>
          <a:xfrm>
            <a:off x="9922267" y="2819490"/>
            <a:ext cx="1233633" cy="1233633"/>
          </a:xfrm>
          <a:prstGeom prst="rect">
            <a:avLst/>
          </a:prstGeom>
        </p:spPr>
      </p:pic>
    </p:spTree>
    <p:extLst>
      <p:ext uri="{BB962C8B-B14F-4D97-AF65-F5344CB8AC3E}">
        <p14:creationId xmlns:p14="http://schemas.microsoft.com/office/powerpoint/2010/main" val="1103852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371817" y="235168"/>
            <a:ext cx="10515600" cy="1169321"/>
          </a:xfrm>
        </p:spPr>
        <p:txBody>
          <a:bodyPr>
            <a:normAutofit fontScale="90000"/>
          </a:bodyPr>
          <a:lstStyle/>
          <a:p>
            <a:r>
              <a:rPr lang="da-DK" sz="3600" b="1">
                <a:solidFill>
                  <a:srgbClr val="297A77"/>
                </a:solidFill>
                <a:latin typeface="+mn-lt"/>
              </a:rPr>
              <a:t>Målepunkt 3: Positive forhold der influerer arbejdsglæde</a:t>
            </a:r>
            <a:br>
              <a:rPr lang="da-DK" sz="3600" b="1">
                <a:solidFill>
                  <a:srgbClr val="297A77"/>
                </a:solidFill>
                <a:latin typeface="+mn-lt"/>
              </a:rPr>
            </a:br>
            <a:r>
              <a:rPr lang="da-DK" sz="2200" b="1">
                <a:solidFill>
                  <a:srgbClr val="297A77"/>
                </a:solidFill>
                <a:latin typeface="+mn-lt"/>
              </a:rPr>
              <a:t>Rangordning af de 17 forhold med betydning for arbejdsglæde</a:t>
            </a:r>
            <a:endParaRPr lang="da-DK" sz="3600" b="1">
              <a:solidFill>
                <a:srgbClr val="297A77"/>
              </a:solidFill>
              <a:latin typeface="+mn-lt"/>
            </a:endParaRP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571499" y="1404489"/>
            <a:ext cx="9267359" cy="5297268"/>
          </a:xfrm>
        </p:spPr>
        <p:txBody>
          <a:bodyPr>
            <a:normAutofit/>
          </a:bodyPr>
          <a:lstStyle/>
          <a:p>
            <a:endParaRPr lang="da-DK"/>
          </a:p>
          <a:p>
            <a:pPr marL="0" indent="0">
              <a:buNone/>
            </a:pPr>
            <a:endParaRPr lang="da-DK" b="1">
              <a:solidFill>
                <a:srgbClr val="297A77"/>
              </a:solidFill>
              <a:latin typeface="Calibri" panose="020F0502020204030204"/>
            </a:endParaRPr>
          </a:p>
        </p:txBody>
      </p:sp>
      <p:sp>
        <p:nvSpPr>
          <p:cNvPr id="8" name="Rektangel 7">
            <a:extLst>
              <a:ext uri="{FF2B5EF4-FFF2-40B4-BE49-F238E27FC236}">
                <a16:creationId xmlns:a16="http://schemas.microsoft.com/office/drawing/2014/main" id="{955DC837-F983-4153-B0DD-EC178C5478BE}"/>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Ellipse 8">
            <a:extLst>
              <a:ext uri="{FF2B5EF4-FFF2-40B4-BE49-F238E27FC236}">
                <a16:creationId xmlns:a16="http://schemas.microsoft.com/office/drawing/2014/main" id="{8085B61E-3879-4415-95E5-6F29590D6C91}"/>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Slide Number Placeholder 3">
            <a:extLst>
              <a:ext uri="{FF2B5EF4-FFF2-40B4-BE49-F238E27FC236}">
                <a16:creationId xmlns:a16="http://schemas.microsoft.com/office/drawing/2014/main" id="{E52BE945-615E-416A-86BD-78AADCB99FD9}"/>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17</a:t>
            </a:fld>
            <a:endParaRPr lang="da-DK" altLang="en-US">
              <a:solidFill>
                <a:schemeClr val="bg1"/>
              </a:solidFill>
            </a:endParaRPr>
          </a:p>
        </p:txBody>
      </p:sp>
      <p:pic>
        <p:nvPicPr>
          <p:cNvPr id="11" name="Billede 10">
            <a:extLst>
              <a:ext uri="{FF2B5EF4-FFF2-40B4-BE49-F238E27FC236}">
                <a16:creationId xmlns:a16="http://schemas.microsoft.com/office/drawing/2014/main" id="{17CB02C4-C203-4529-A773-2DCD4724CB97}"/>
              </a:ext>
            </a:extLst>
          </p:cNvPr>
          <p:cNvPicPr>
            <a:picLocks noChangeAspect="1"/>
          </p:cNvPicPr>
          <p:nvPr/>
        </p:nvPicPr>
        <p:blipFill>
          <a:blip r:embed="rId3"/>
          <a:stretch>
            <a:fillRect/>
          </a:stretch>
        </p:blipFill>
        <p:spPr>
          <a:xfrm>
            <a:off x="9922267" y="2819490"/>
            <a:ext cx="1233633" cy="1233633"/>
          </a:xfrm>
          <a:prstGeom prst="rect">
            <a:avLst/>
          </a:prstGeom>
        </p:spPr>
      </p:pic>
      <p:graphicFrame>
        <p:nvGraphicFramePr>
          <p:cNvPr id="12" name="Diagram 11">
            <a:extLst>
              <a:ext uri="{FF2B5EF4-FFF2-40B4-BE49-F238E27FC236}">
                <a16:creationId xmlns:a16="http://schemas.microsoft.com/office/drawing/2014/main" id="{318824F6-102E-4BB9-ABDD-DEC55DE60C05}"/>
              </a:ext>
            </a:extLst>
          </p:cNvPr>
          <p:cNvGraphicFramePr>
            <a:graphicFrameLocks/>
          </p:cNvGraphicFramePr>
          <p:nvPr>
            <p:extLst>
              <p:ext uri="{D42A27DB-BD31-4B8C-83A1-F6EECF244321}">
                <p14:modId xmlns:p14="http://schemas.microsoft.com/office/powerpoint/2010/main" val="1315611607"/>
              </p:ext>
            </p:extLst>
          </p:nvPr>
        </p:nvGraphicFramePr>
        <p:xfrm>
          <a:off x="673100" y="1404489"/>
          <a:ext cx="9892603" cy="518682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73664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371817" y="235168"/>
            <a:ext cx="10515600" cy="933247"/>
          </a:xfrm>
        </p:spPr>
        <p:txBody>
          <a:bodyPr>
            <a:normAutofit fontScale="90000"/>
          </a:bodyPr>
          <a:lstStyle/>
          <a:p>
            <a:r>
              <a:rPr lang="da-DK" sz="3600" b="1">
                <a:solidFill>
                  <a:srgbClr val="297A77"/>
                </a:solidFill>
                <a:latin typeface="+mn-lt"/>
              </a:rPr>
              <a:t>Gruppearbejde: Tal sammen om de opgørelser i lige har set og besvar følgende spørgsmål (15 min.)</a:t>
            </a: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371817" y="1403582"/>
            <a:ext cx="9467041" cy="5298175"/>
          </a:xfrm>
        </p:spPr>
        <p:txBody>
          <a:bodyPr>
            <a:normAutofit/>
          </a:bodyPr>
          <a:lstStyle/>
          <a:p>
            <a:pPr marL="0" indent="0">
              <a:buNone/>
            </a:pPr>
            <a:r>
              <a:rPr lang="da-DK"/>
              <a:t>Formålet med gruppearbejdet er at belyse de forhold, der giver trivsel og arbejdsglæde i klyngen - og dele de erfaringer I har med det. Tal sammen i grupper på 4-6 personer – og besvar følgende spørgsmål:</a:t>
            </a:r>
          </a:p>
          <a:p>
            <a:pPr marL="0" indent="0">
              <a:buNone/>
            </a:pPr>
            <a:endParaRPr lang="da-DK">
              <a:highlight>
                <a:srgbClr val="FFFF00"/>
              </a:highlight>
            </a:endParaRPr>
          </a:p>
          <a:p>
            <a:pPr lvl="0"/>
            <a:r>
              <a:rPr lang="da-DK" sz="2800"/>
              <a:t>Hvornår trives du bedst og har en høj grad af arbejdsglæde i din praksis? </a:t>
            </a:r>
          </a:p>
          <a:p>
            <a:pPr lvl="0"/>
            <a:r>
              <a:rPr lang="da-DK" sz="2800"/>
              <a:t>Har du eksempler på situationer, hvor du eller andre i praksis har gjort noget konkret for at påvirke trivsel og arbejdsglæde positivt? </a:t>
            </a:r>
          </a:p>
          <a:p>
            <a:endParaRPr lang="da-DK"/>
          </a:p>
          <a:p>
            <a:pPr marL="0" indent="0">
              <a:buNone/>
            </a:pPr>
            <a:endParaRPr lang="da-DK" b="1">
              <a:solidFill>
                <a:srgbClr val="297A77"/>
              </a:solidFill>
              <a:latin typeface="Calibri" panose="020F0502020204030204"/>
            </a:endParaRPr>
          </a:p>
        </p:txBody>
      </p:sp>
      <p:sp>
        <p:nvSpPr>
          <p:cNvPr id="8" name="Rektangel 7">
            <a:extLst>
              <a:ext uri="{FF2B5EF4-FFF2-40B4-BE49-F238E27FC236}">
                <a16:creationId xmlns:a16="http://schemas.microsoft.com/office/drawing/2014/main" id="{955DC837-F983-4153-B0DD-EC178C5478BE}"/>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Ellipse 8">
            <a:extLst>
              <a:ext uri="{FF2B5EF4-FFF2-40B4-BE49-F238E27FC236}">
                <a16:creationId xmlns:a16="http://schemas.microsoft.com/office/drawing/2014/main" id="{8085B61E-3879-4415-95E5-6F29590D6C91}"/>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Slide Number Placeholder 3">
            <a:extLst>
              <a:ext uri="{FF2B5EF4-FFF2-40B4-BE49-F238E27FC236}">
                <a16:creationId xmlns:a16="http://schemas.microsoft.com/office/drawing/2014/main" id="{E52BE945-615E-416A-86BD-78AADCB99FD9}"/>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18</a:t>
            </a:fld>
            <a:endParaRPr lang="da-DK" altLang="en-US">
              <a:solidFill>
                <a:schemeClr val="bg1"/>
              </a:solidFill>
            </a:endParaRPr>
          </a:p>
        </p:txBody>
      </p:sp>
      <p:pic>
        <p:nvPicPr>
          <p:cNvPr id="11" name="Billede 10">
            <a:extLst>
              <a:ext uri="{FF2B5EF4-FFF2-40B4-BE49-F238E27FC236}">
                <a16:creationId xmlns:a16="http://schemas.microsoft.com/office/drawing/2014/main" id="{17CB02C4-C203-4529-A773-2DCD4724CB97}"/>
              </a:ext>
            </a:extLst>
          </p:cNvPr>
          <p:cNvPicPr>
            <a:picLocks noChangeAspect="1"/>
          </p:cNvPicPr>
          <p:nvPr/>
        </p:nvPicPr>
        <p:blipFill>
          <a:blip r:embed="rId3"/>
          <a:stretch>
            <a:fillRect/>
          </a:stretch>
        </p:blipFill>
        <p:spPr>
          <a:xfrm>
            <a:off x="9922267" y="2819490"/>
            <a:ext cx="1233633" cy="1233633"/>
          </a:xfrm>
          <a:prstGeom prst="rect">
            <a:avLst/>
          </a:prstGeom>
        </p:spPr>
      </p:pic>
      <p:grpSp>
        <p:nvGrpSpPr>
          <p:cNvPr id="12" name="Gruppe 11">
            <a:extLst>
              <a:ext uri="{FF2B5EF4-FFF2-40B4-BE49-F238E27FC236}">
                <a16:creationId xmlns:a16="http://schemas.microsoft.com/office/drawing/2014/main" id="{66D36511-0688-4AD4-939A-4A819690FD7D}"/>
              </a:ext>
            </a:extLst>
          </p:cNvPr>
          <p:cNvGrpSpPr/>
          <p:nvPr/>
        </p:nvGrpSpPr>
        <p:grpSpPr>
          <a:xfrm>
            <a:off x="5163729" y="5454418"/>
            <a:ext cx="4561575" cy="1028714"/>
            <a:chOff x="740775" y="5184942"/>
            <a:chExt cx="4561575" cy="1041248"/>
          </a:xfrm>
        </p:grpSpPr>
        <p:sp>
          <p:nvSpPr>
            <p:cNvPr id="13" name="Tekstfelt 20">
              <a:extLst>
                <a:ext uri="{FF2B5EF4-FFF2-40B4-BE49-F238E27FC236}">
                  <a16:creationId xmlns:a16="http://schemas.microsoft.com/office/drawing/2014/main" id="{46D547C6-8300-4072-838D-E95DB9A55284}"/>
                </a:ext>
              </a:extLst>
            </p:cNvPr>
            <p:cNvSpPr txBox="1"/>
            <p:nvPr/>
          </p:nvSpPr>
          <p:spPr>
            <a:xfrm>
              <a:off x="1671644" y="5425971"/>
              <a:ext cx="3630706" cy="80021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2800" b="1">
                  <a:solidFill>
                    <a:srgbClr val="297A77"/>
                  </a:solidFill>
                  <a:ea typeface="+mj-ea"/>
                  <a:cs typeface="+mj-cs"/>
                </a:rPr>
                <a:t>Notér i mødenoter</a:t>
              </a:r>
            </a:p>
            <a:p>
              <a:endParaRPr lang="da-DK"/>
            </a:p>
          </p:txBody>
        </p:sp>
        <p:sp>
          <p:nvSpPr>
            <p:cNvPr id="14" name="Ellipse 13">
              <a:extLst>
                <a:ext uri="{FF2B5EF4-FFF2-40B4-BE49-F238E27FC236}">
                  <a16:creationId xmlns:a16="http://schemas.microsoft.com/office/drawing/2014/main" id="{704767C8-2C0B-4366-958A-0D9F209148A4}"/>
                </a:ext>
              </a:extLst>
            </p:cNvPr>
            <p:cNvSpPr/>
            <p:nvPr/>
          </p:nvSpPr>
          <p:spPr>
            <a:xfrm>
              <a:off x="740775" y="5184942"/>
              <a:ext cx="869995" cy="869995"/>
            </a:xfrm>
            <a:prstGeom prst="ellipse">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a-DK"/>
            </a:p>
          </p:txBody>
        </p:sp>
        <p:pic>
          <p:nvPicPr>
            <p:cNvPr id="15" name="Billede 14" descr="Et billede, der indeholder papirclips&#10;&#10;Automatisk genereret beskrivelse">
              <a:extLst>
                <a:ext uri="{FF2B5EF4-FFF2-40B4-BE49-F238E27FC236}">
                  <a16:creationId xmlns:a16="http://schemas.microsoft.com/office/drawing/2014/main" id="{E1752BC7-0B64-453A-B436-69808712CCB2}"/>
                </a:ext>
              </a:extLst>
            </p:cNvPr>
            <p:cNvPicPr>
              <a:picLocks noChangeAspect="1"/>
            </p:cNvPicPr>
            <p:nvPr/>
          </p:nvPicPr>
          <p:blipFill>
            <a:blip r:embed="rId4"/>
            <a:stretch>
              <a:fillRect/>
            </a:stretch>
          </p:blipFill>
          <p:spPr>
            <a:xfrm>
              <a:off x="960887" y="5405054"/>
              <a:ext cx="429769" cy="429769"/>
            </a:xfrm>
            <a:prstGeom prst="rect">
              <a:avLst/>
            </a:prstGeom>
          </p:spPr>
        </p:pic>
      </p:grpSp>
    </p:spTree>
    <p:extLst>
      <p:ext uri="{BB962C8B-B14F-4D97-AF65-F5344CB8AC3E}">
        <p14:creationId xmlns:p14="http://schemas.microsoft.com/office/powerpoint/2010/main" val="2192861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193653D2-771E-44C7-A346-58F448B8D39D}"/>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Ellipse 7">
            <a:extLst>
              <a:ext uri="{FF2B5EF4-FFF2-40B4-BE49-F238E27FC236}">
                <a16:creationId xmlns:a16="http://schemas.microsoft.com/office/drawing/2014/main" id="{FD2F8E0B-3538-41D1-8474-2A812EF8F358}"/>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9" name="Billede 8">
            <a:extLst>
              <a:ext uri="{FF2B5EF4-FFF2-40B4-BE49-F238E27FC236}">
                <a16:creationId xmlns:a16="http://schemas.microsoft.com/office/drawing/2014/main" id="{391D6197-5277-4808-8CC0-3744D296C1D4}"/>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0" name="Slide Number Placeholder 3">
            <a:extLst>
              <a:ext uri="{FF2B5EF4-FFF2-40B4-BE49-F238E27FC236}">
                <a16:creationId xmlns:a16="http://schemas.microsoft.com/office/drawing/2014/main" id="{3BD3DD8E-DAF2-4441-92AF-C765089C0F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19</a:t>
            </a:fld>
            <a:endParaRPr lang="da-DK" altLang="en-US">
              <a:solidFill>
                <a:schemeClr val="bg1"/>
              </a:solidFill>
            </a:endParaRPr>
          </a:p>
        </p:txBody>
      </p:sp>
      <p:sp>
        <p:nvSpPr>
          <p:cNvPr id="11" name="Pladsholder til indhold 10">
            <a:extLst>
              <a:ext uri="{FF2B5EF4-FFF2-40B4-BE49-F238E27FC236}">
                <a16:creationId xmlns:a16="http://schemas.microsoft.com/office/drawing/2014/main" id="{00C3BF8A-C8D0-4641-833A-87A5358C5085}"/>
              </a:ext>
            </a:extLst>
          </p:cNvPr>
          <p:cNvSpPr>
            <a:spLocks noGrp="1"/>
          </p:cNvSpPr>
          <p:nvPr>
            <p:ph idx="1"/>
          </p:nvPr>
        </p:nvSpPr>
        <p:spPr>
          <a:xfrm>
            <a:off x="340963" y="356462"/>
            <a:ext cx="9414487" cy="6121830"/>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buNone/>
            </a:pPr>
            <a:r>
              <a:rPr lang="da-DK" sz="4400" b="1">
                <a:cs typeface="Calibri"/>
              </a:rPr>
              <a:t>Blok 2: Hvad belaster mest?</a:t>
            </a:r>
          </a:p>
          <a:p>
            <a:pPr marL="0" indent="0">
              <a:buNone/>
            </a:pPr>
            <a:endParaRPr lang="da-DK" sz="4400" b="1">
              <a:cs typeface="Calibri"/>
            </a:endParaRPr>
          </a:p>
          <a:p>
            <a:pPr marL="0" indent="0">
              <a:buNone/>
            </a:pPr>
            <a:r>
              <a:rPr lang="da-DK" b="1">
                <a:cs typeface="Calibri"/>
              </a:rPr>
              <a:t>I første del af mødet så I den aktuelle niveau for trivsel og arbejdsglæde og de faktorer som påvirker positivt. Formålet med blok 2 er at sætte fokus på de forhold der påvirker klyngen negativt i forhold til trivsel og arbejdsglæde.</a:t>
            </a:r>
          </a:p>
          <a:p>
            <a:pPr marL="0" indent="0">
              <a:buNone/>
            </a:pPr>
            <a:endParaRPr lang="da-DK" b="1">
              <a:cs typeface="Calibri"/>
            </a:endParaRPr>
          </a:p>
          <a:p>
            <a:pPr marL="0" indent="0">
              <a:buNone/>
            </a:pPr>
            <a:r>
              <a:rPr lang="da-DK" b="1">
                <a:cs typeface="Calibri"/>
              </a:rPr>
              <a:t>Samlet tid: 35 min. herunder</a:t>
            </a:r>
          </a:p>
          <a:p>
            <a:pPr marL="0" indent="0">
              <a:buNone/>
            </a:pPr>
            <a:r>
              <a:rPr lang="da-DK" sz="2000" b="1">
                <a:cs typeface="Calibri"/>
              </a:rPr>
              <a:t>Gruppearbejde 15 min. </a:t>
            </a:r>
          </a:p>
          <a:p>
            <a:pPr marL="0" indent="0">
              <a:buNone/>
            </a:pPr>
            <a:endParaRPr lang="da-DK" sz="2000" b="1">
              <a:cs typeface="Calibri"/>
            </a:endParaRPr>
          </a:p>
          <a:p>
            <a:pPr marL="0" indent="0">
              <a:buNone/>
            </a:pPr>
            <a:r>
              <a:rPr lang="da-DK" sz="2400" b="1">
                <a:cs typeface="Calibri"/>
              </a:rPr>
              <a:t>I skal </a:t>
            </a:r>
            <a:r>
              <a:rPr lang="da-DK" sz="2400" b="1" u="sng">
                <a:cs typeface="Calibri"/>
              </a:rPr>
              <a:t>ikke</a:t>
            </a:r>
            <a:r>
              <a:rPr lang="da-DK" sz="2400" b="1">
                <a:cs typeface="Calibri"/>
              </a:rPr>
              <a:t> sidde sammen med kolleger fra egen praksis</a:t>
            </a:r>
          </a:p>
        </p:txBody>
      </p:sp>
    </p:spTree>
    <p:extLst>
      <p:ext uri="{BB962C8B-B14F-4D97-AF65-F5344CB8AC3E}">
        <p14:creationId xmlns:p14="http://schemas.microsoft.com/office/powerpoint/2010/main" val="2037651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42816" y="241270"/>
            <a:ext cx="10515600" cy="685815"/>
          </a:xfrm>
        </p:spPr>
        <p:txBody>
          <a:bodyPr>
            <a:normAutofit fontScale="90000"/>
          </a:bodyPr>
          <a:lstStyle/>
          <a:p>
            <a:r>
              <a:rPr lang="da-DK" b="1">
                <a:solidFill>
                  <a:srgbClr val="297A77"/>
                </a:solidFill>
                <a:latin typeface="+mn-lt"/>
              </a:rPr>
              <a:t>Dagens program</a:t>
            </a: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810253" y="1219184"/>
            <a:ext cx="8634372" cy="5372131"/>
          </a:xfrm>
        </p:spPr>
        <p:txBody>
          <a:bodyPr>
            <a:normAutofit lnSpcReduction="10000"/>
          </a:bodyPr>
          <a:lstStyle/>
          <a:p>
            <a:pPr marL="0" indent="0">
              <a:buNone/>
            </a:pPr>
            <a:r>
              <a:rPr lang="da-DK" b="1">
                <a:solidFill>
                  <a:srgbClr val="297A77"/>
                </a:solidFill>
                <a:latin typeface="Calibri" panose="020F0502020204030204"/>
              </a:rPr>
              <a:t>Introduktion til emnet</a:t>
            </a:r>
          </a:p>
          <a:p>
            <a:pPr lvl="1"/>
            <a:r>
              <a:rPr lang="da-DK"/>
              <a:t>Definition af begreberne - h</a:t>
            </a:r>
            <a:r>
              <a:rPr lang="da-DK">
                <a:ea typeface="+mn-lt"/>
                <a:cs typeface="+mn-lt"/>
              </a:rPr>
              <a:t>vorfor er trivsel og arbejdsglæde vigtige emner?</a:t>
            </a:r>
            <a:endParaRPr lang="da-DK"/>
          </a:p>
          <a:p>
            <a:pPr marL="0" indent="0">
              <a:buNone/>
            </a:pPr>
            <a:endParaRPr lang="da-DK" b="1">
              <a:solidFill>
                <a:srgbClr val="297A77"/>
              </a:solidFill>
              <a:latin typeface="Calibri" panose="020F0502020204030204"/>
            </a:endParaRPr>
          </a:p>
          <a:p>
            <a:pPr marL="0" indent="0">
              <a:buNone/>
            </a:pPr>
            <a:r>
              <a:rPr lang="da-DK" b="1">
                <a:solidFill>
                  <a:srgbClr val="297A77"/>
                </a:solidFill>
                <a:latin typeface="Calibri" panose="020F0502020204030204"/>
              </a:rPr>
              <a:t>Gennemgang af besvarelser på spørgeskema (Blok 1 til 3)</a:t>
            </a:r>
          </a:p>
          <a:p>
            <a:pPr lvl="1"/>
            <a:r>
              <a:rPr lang="da-DK"/>
              <a:t>Målepunkter viser aktuel trivsel blandt klyngens medlemmer sammenlignet med nationale opgørelser</a:t>
            </a:r>
          </a:p>
          <a:p>
            <a:pPr lvl="1"/>
            <a:r>
              <a:rPr lang="da-DK"/>
              <a:t>Refleksionsspørgsmål er udgangspunkt for, hvordan vi i klyngen kan arbejde med at forbedre trivslen</a:t>
            </a:r>
          </a:p>
          <a:p>
            <a:pPr marL="0" indent="0">
              <a:buNone/>
            </a:pPr>
            <a:endParaRPr lang="da-DK" b="1">
              <a:solidFill>
                <a:srgbClr val="297A77"/>
              </a:solidFill>
              <a:latin typeface="Calibri" panose="020F0502020204030204"/>
            </a:endParaRPr>
          </a:p>
          <a:p>
            <a:pPr marL="0" indent="0">
              <a:buNone/>
            </a:pPr>
            <a:r>
              <a:rPr lang="da-DK" b="1">
                <a:solidFill>
                  <a:srgbClr val="297A77"/>
                </a:solidFill>
                <a:latin typeface="Calibri" panose="020F0502020204030204"/>
              </a:rPr>
              <a:t>Implementering i praksis</a:t>
            </a:r>
          </a:p>
          <a:p>
            <a:pPr lvl="1">
              <a:lnSpc>
                <a:spcPct val="100000"/>
              </a:lnSpc>
            </a:pPr>
            <a:r>
              <a:rPr lang="da-DK"/>
              <a:t>Til sidst skal I tale med jeres kolleger om, hvordan i arbejder videre med emnet i egen praksis </a:t>
            </a: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a:t>
            </a:fld>
            <a:endParaRPr lang="da-DK" altLang="en-US">
              <a:solidFill>
                <a:schemeClr val="bg1"/>
              </a:solidFill>
            </a:endParaRPr>
          </a:p>
        </p:txBody>
      </p:sp>
    </p:spTree>
    <p:extLst>
      <p:ext uri="{BB962C8B-B14F-4D97-AF65-F5344CB8AC3E}">
        <p14:creationId xmlns:p14="http://schemas.microsoft.com/office/powerpoint/2010/main" val="24696088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393701" y="270537"/>
            <a:ext cx="10172002" cy="561494"/>
          </a:xfrm>
        </p:spPr>
        <p:txBody>
          <a:bodyPr>
            <a:normAutofit fontScale="90000"/>
          </a:bodyPr>
          <a:lstStyle/>
          <a:p>
            <a:r>
              <a:rPr lang="da-DK" sz="4000" b="1">
                <a:solidFill>
                  <a:srgbClr val="297A77"/>
                </a:solidFill>
                <a:latin typeface="+mn-lt"/>
              </a:rPr>
              <a:t>Målepunkt 4: Negativ påvirkning af arbejdet</a:t>
            </a: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211183" y="1546210"/>
            <a:ext cx="10131236" cy="4892690"/>
          </a:xfrm>
        </p:spPr>
        <p:txBody>
          <a:bodyPr>
            <a:normAutofit/>
          </a:bodyPr>
          <a:lstStyle/>
          <a:p>
            <a:pPr marL="0" indent="0">
              <a:lnSpc>
                <a:spcPct val="100000"/>
              </a:lnSpc>
              <a:buNone/>
            </a:pPr>
            <a:r>
              <a:rPr lang="da-DK" b="1">
                <a:solidFill>
                  <a:srgbClr val="297A77"/>
                </a:solidFill>
                <a:ea typeface="+mj-ea"/>
                <a:cs typeface="+mj-cs"/>
              </a:rPr>
              <a:t>           </a:t>
            </a:r>
            <a:endParaRPr lang="da-DK" sz="5100" b="1">
              <a:solidFill>
                <a:srgbClr val="297A77"/>
              </a:solidFill>
              <a:ea typeface="+mj-ea"/>
              <a:cs typeface="+mj-cs"/>
            </a:endParaRPr>
          </a:p>
          <a:p>
            <a:pPr marL="0" indent="0">
              <a:lnSpc>
                <a:spcPct val="100000"/>
              </a:lnSpc>
              <a:buNone/>
            </a:pPr>
            <a:r>
              <a:rPr lang="da-DK" sz="3900" b="1">
                <a:solidFill>
                  <a:srgbClr val="297A77"/>
                </a:solidFill>
                <a:ea typeface="+mj-ea"/>
                <a:cs typeface="+mj-cs"/>
              </a:rPr>
              <a:t>	</a:t>
            </a:r>
            <a:endParaRPr lang="da-DK" sz="4400"/>
          </a:p>
        </p:txBody>
      </p:sp>
      <p:sp>
        <p:nvSpPr>
          <p:cNvPr id="8" name="Rektangel 7">
            <a:extLst>
              <a:ext uri="{FF2B5EF4-FFF2-40B4-BE49-F238E27FC236}">
                <a16:creationId xmlns:a16="http://schemas.microsoft.com/office/drawing/2014/main" id="{174B8E1B-F614-4684-8E6C-6D8E39E2330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6A9F6E65-3AD4-4C11-8B62-7924E018567A}"/>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7BDEA4DD-E6E4-4058-B078-1AA21809C2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20</a:t>
            </a:fld>
            <a:endParaRPr lang="da-DK" altLang="en-US">
              <a:solidFill>
                <a:schemeClr val="bg1"/>
              </a:solidFill>
            </a:endParaRPr>
          </a:p>
        </p:txBody>
      </p:sp>
      <p:pic>
        <p:nvPicPr>
          <p:cNvPr id="16" name="Billede 15" descr="Et billede, der indeholder papirclips&#10;&#10;Automatisk genereret beskrivelse">
            <a:extLst>
              <a:ext uri="{FF2B5EF4-FFF2-40B4-BE49-F238E27FC236}">
                <a16:creationId xmlns:a16="http://schemas.microsoft.com/office/drawing/2014/main" id="{9BE8C934-4680-4A09-B824-FD30D637CA67}"/>
              </a:ext>
            </a:extLst>
          </p:cNvPr>
          <p:cNvPicPr>
            <a:picLocks noChangeAspect="1"/>
          </p:cNvPicPr>
          <p:nvPr/>
        </p:nvPicPr>
        <p:blipFill>
          <a:blip r:embed="rId3"/>
          <a:stretch>
            <a:fillRect/>
          </a:stretch>
        </p:blipFill>
        <p:spPr>
          <a:xfrm>
            <a:off x="10338382" y="3154482"/>
            <a:ext cx="549033" cy="549033"/>
          </a:xfrm>
          <a:prstGeom prst="rect">
            <a:avLst/>
          </a:prstGeom>
        </p:spPr>
      </p:pic>
      <p:graphicFrame>
        <p:nvGraphicFramePr>
          <p:cNvPr id="9" name="Diagram 8">
            <a:extLst>
              <a:ext uri="{FF2B5EF4-FFF2-40B4-BE49-F238E27FC236}">
                <a16:creationId xmlns:a16="http://schemas.microsoft.com/office/drawing/2014/main" id="{8D841204-29AC-4BE9-BE4A-ED4BE79DE87F}"/>
              </a:ext>
            </a:extLst>
          </p:cNvPr>
          <p:cNvGraphicFramePr>
            <a:graphicFrameLocks/>
          </p:cNvGraphicFramePr>
          <p:nvPr>
            <p:extLst>
              <p:ext uri="{D42A27DB-BD31-4B8C-83A1-F6EECF244321}">
                <p14:modId xmlns:p14="http://schemas.microsoft.com/office/powerpoint/2010/main" val="135854891"/>
              </p:ext>
            </p:extLst>
          </p:nvPr>
        </p:nvGraphicFramePr>
        <p:xfrm>
          <a:off x="304799" y="1003300"/>
          <a:ext cx="9661765" cy="5217303"/>
        </p:xfrm>
        <a:graphic>
          <a:graphicData uri="http://schemas.openxmlformats.org/drawingml/2006/chart">
            <c:chart xmlns:c="http://schemas.openxmlformats.org/drawingml/2006/chart" xmlns:r="http://schemas.openxmlformats.org/officeDocument/2006/relationships" r:id="rId4"/>
          </a:graphicData>
        </a:graphic>
      </p:graphicFrame>
      <p:pic>
        <p:nvPicPr>
          <p:cNvPr id="12" name="Billede 11">
            <a:extLst>
              <a:ext uri="{FF2B5EF4-FFF2-40B4-BE49-F238E27FC236}">
                <a16:creationId xmlns:a16="http://schemas.microsoft.com/office/drawing/2014/main" id="{E9ACFDD3-1FDF-45AB-BBE9-382B468E2012}"/>
              </a:ext>
            </a:extLst>
          </p:cNvPr>
          <p:cNvPicPr>
            <a:picLocks noChangeAspect="1"/>
          </p:cNvPicPr>
          <p:nvPr/>
        </p:nvPicPr>
        <p:blipFill>
          <a:blip r:embed="rId5"/>
          <a:stretch>
            <a:fillRect/>
          </a:stretch>
        </p:blipFill>
        <p:spPr>
          <a:xfrm>
            <a:off x="9948886" y="2800089"/>
            <a:ext cx="1233634" cy="1257822"/>
          </a:xfrm>
          <a:prstGeom prst="rect">
            <a:avLst/>
          </a:prstGeom>
        </p:spPr>
      </p:pic>
    </p:spTree>
    <p:extLst>
      <p:ext uri="{BB962C8B-B14F-4D97-AF65-F5344CB8AC3E}">
        <p14:creationId xmlns:p14="http://schemas.microsoft.com/office/powerpoint/2010/main" val="2677757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211182" y="351064"/>
            <a:ext cx="10469517" cy="561494"/>
          </a:xfrm>
        </p:spPr>
        <p:txBody>
          <a:bodyPr>
            <a:noAutofit/>
          </a:bodyPr>
          <a:lstStyle/>
          <a:p>
            <a:r>
              <a:rPr lang="da-DK" sz="3200" b="1">
                <a:solidFill>
                  <a:srgbClr val="297A77"/>
                </a:solidFill>
                <a:latin typeface="+mn-lt"/>
              </a:rPr>
              <a:t>Gruppearbejde om faktorer der belaster trivsel og arbejdsglæde</a:t>
            </a: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211183" y="1003300"/>
            <a:ext cx="10131236" cy="5435600"/>
          </a:xfrm>
        </p:spPr>
        <p:txBody>
          <a:bodyPr>
            <a:normAutofit/>
          </a:bodyPr>
          <a:lstStyle/>
          <a:p>
            <a:pPr marL="0" indent="0">
              <a:lnSpc>
                <a:spcPct val="100000"/>
              </a:lnSpc>
              <a:buNone/>
            </a:pPr>
            <a:r>
              <a:rPr lang="da-DK"/>
              <a:t>Formål: At belyse de faktorer, der påvirker arbejdsglæden negativt i klyngen og tale om man kan gøre noget ved det.</a:t>
            </a:r>
          </a:p>
          <a:p>
            <a:pPr marL="0" indent="0">
              <a:lnSpc>
                <a:spcPct val="100000"/>
              </a:lnSpc>
              <a:buNone/>
            </a:pPr>
            <a:endParaRPr lang="da-DK"/>
          </a:p>
          <a:p>
            <a:pPr lvl="0"/>
            <a:r>
              <a:rPr lang="da-DK" b="1"/>
              <a:t>Er der noget, du selv kan gøre? </a:t>
            </a:r>
          </a:p>
          <a:p>
            <a:pPr marL="0" lvl="0" indent="0">
              <a:buNone/>
            </a:pPr>
            <a:r>
              <a:rPr lang="da-DK" sz="2400"/>
              <a:t>Fx pauser, kortere e-mails, afgive administration til personale, uddelegere opgaver, kurser  m.m.</a:t>
            </a:r>
          </a:p>
          <a:p>
            <a:pPr marL="0" lvl="0" indent="0">
              <a:buNone/>
            </a:pPr>
            <a:endParaRPr lang="da-DK"/>
          </a:p>
          <a:p>
            <a:pPr lvl="0"/>
            <a:r>
              <a:rPr lang="da-DK" b="1"/>
              <a:t>Er der noget, I kan gøre på praksisniveau?</a:t>
            </a:r>
          </a:p>
          <a:p>
            <a:pPr marL="0" lvl="0" indent="0">
              <a:buNone/>
            </a:pPr>
            <a:r>
              <a:rPr lang="da-DK" sz="2400"/>
              <a:t>Fx ledermøder, personalemøder, bedre vidensdeling, dialog om defensiv medicin m.m.</a:t>
            </a:r>
          </a:p>
          <a:p>
            <a:pPr marL="0" lvl="0" indent="0">
              <a:buNone/>
            </a:pPr>
            <a:endParaRPr lang="da-DK"/>
          </a:p>
          <a:p>
            <a:pPr marL="0" lvl="0" indent="0">
              <a:buNone/>
            </a:pPr>
            <a:endParaRPr lang="da-DK"/>
          </a:p>
          <a:p>
            <a:pPr marL="0" lvl="0" indent="0">
              <a:buNone/>
            </a:pPr>
            <a:endParaRPr lang="da-DK"/>
          </a:p>
          <a:p>
            <a:pPr marL="0" lvl="0" indent="0">
              <a:buNone/>
            </a:pPr>
            <a:endParaRPr lang="da-DK"/>
          </a:p>
          <a:p>
            <a:pPr marL="0" lvl="0" indent="0">
              <a:buNone/>
            </a:pPr>
            <a:endParaRPr lang="da-DK"/>
          </a:p>
          <a:p>
            <a:pPr marL="0" indent="0">
              <a:lnSpc>
                <a:spcPct val="100000"/>
              </a:lnSpc>
              <a:buNone/>
            </a:pPr>
            <a:endParaRPr lang="da-DK"/>
          </a:p>
        </p:txBody>
      </p:sp>
      <p:sp>
        <p:nvSpPr>
          <p:cNvPr id="8" name="Rektangel 7">
            <a:extLst>
              <a:ext uri="{FF2B5EF4-FFF2-40B4-BE49-F238E27FC236}">
                <a16:creationId xmlns:a16="http://schemas.microsoft.com/office/drawing/2014/main" id="{174B8E1B-F614-4684-8E6C-6D8E39E2330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6A9F6E65-3AD4-4C11-8B62-7924E018567A}"/>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7BDEA4DD-E6E4-4058-B078-1AA21809C2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21</a:t>
            </a:fld>
            <a:endParaRPr lang="da-DK" altLang="en-US">
              <a:solidFill>
                <a:schemeClr val="bg1"/>
              </a:solidFill>
            </a:endParaRPr>
          </a:p>
        </p:txBody>
      </p:sp>
      <p:pic>
        <p:nvPicPr>
          <p:cNvPr id="16" name="Billede 15" descr="Et billede, der indeholder papirclips&#10;&#10;Automatisk genereret beskrivelse">
            <a:extLst>
              <a:ext uri="{FF2B5EF4-FFF2-40B4-BE49-F238E27FC236}">
                <a16:creationId xmlns:a16="http://schemas.microsoft.com/office/drawing/2014/main" id="{9BE8C934-4680-4A09-B824-FD30D637CA67}"/>
              </a:ext>
            </a:extLst>
          </p:cNvPr>
          <p:cNvPicPr>
            <a:picLocks noChangeAspect="1"/>
          </p:cNvPicPr>
          <p:nvPr/>
        </p:nvPicPr>
        <p:blipFill>
          <a:blip r:embed="rId3"/>
          <a:stretch>
            <a:fillRect/>
          </a:stretch>
        </p:blipFill>
        <p:spPr>
          <a:xfrm>
            <a:off x="10338382" y="3154482"/>
            <a:ext cx="549033" cy="549033"/>
          </a:xfrm>
          <a:prstGeom prst="rect">
            <a:avLst/>
          </a:prstGeom>
        </p:spPr>
      </p:pic>
      <p:pic>
        <p:nvPicPr>
          <p:cNvPr id="13" name="Billede 12">
            <a:extLst>
              <a:ext uri="{FF2B5EF4-FFF2-40B4-BE49-F238E27FC236}">
                <a16:creationId xmlns:a16="http://schemas.microsoft.com/office/drawing/2014/main" id="{8C13DEC3-55FC-451E-8774-5DA72614B652}"/>
              </a:ext>
            </a:extLst>
          </p:cNvPr>
          <p:cNvPicPr>
            <a:picLocks noChangeAspect="1"/>
          </p:cNvPicPr>
          <p:nvPr/>
        </p:nvPicPr>
        <p:blipFill>
          <a:blip r:embed="rId4"/>
          <a:stretch>
            <a:fillRect/>
          </a:stretch>
        </p:blipFill>
        <p:spPr>
          <a:xfrm>
            <a:off x="9922267" y="2819490"/>
            <a:ext cx="1233633" cy="1233633"/>
          </a:xfrm>
          <a:prstGeom prst="rect">
            <a:avLst/>
          </a:prstGeom>
        </p:spPr>
      </p:pic>
      <p:grpSp>
        <p:nvGrpSpPr>
          <p:cNvPr id="14" name="Gruppe 13">
            <a:extLst>
              <a:ext uri="{FF2B5EF4-FFF2-40B4-BE49-F238E27FC236}">
                <a16:creationId xmlns:a16="http://schemas.microsoft.com/office/drawing/2014/main" id="{D4493110-BB9D-409B-B257-08C598A3F08B}"/>
              </a:ext>
            </a:extLst>
          </p:cNvPr>
          <p:cNvGrpSpPr/>
          <p:nvPr/>
        </p:nvGrpSpPr>
        <p:grpSpPr>
          <a:xfrm>
            <a:off x="5163729" y="5562599"/>
            <a:ext cx="4561575" cy="1028715"/>
            <a:chOff x="740775" y="5184942"/>
            <a:chExt cx="4561575" cy="1041248"/>
          </a:xfrm>
        </p:grpSpPr>
        <p:sp>
          <p:nvSpPr>
            <p:cNvPr id="15" name="Tekstfelt 20">
              <a:extLst>
                <a:ext uri="{FF2B5EF4-FFF2-40B4-BE49-F238E27FC236}">
                  <a16:creationId xmlns:a16="http://schemas.microsoft.com/office/drawing/2014/main" id="{CECFB989-2AE0-472E-8557-7ACA6317D414}"/>
                </a:ext>
              </a:extLst>
            </p:cNvPr>
            <p:cNvSpPr txBox="1"/>
            <p:nvPr/>
          </p:nvSpPr>
          <p:spPr>
            <a:xfrm>
              <a:off x="1671644" y="5425971"/>
              <a:ext cx="3630706" cy="80021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2800" b="1">
                  <a:solidFill>
                    <a:srgbClr val="297A77"/>
                  </a:solidFill>
                  <a:ea typeface="+mj-ea"/>
                  <a:cs typeface="+mj-cs"/>
                </a:rPr>
                <a:t>Notér i mødenoter</a:t>
              </a:r>
            </a:p>
            <a:p>
              <a:endParaRPr lang="da-DK"/>
            </a:p>
          </p:txBody>
        </p:sp>
        <p:sp>
          <p:nvSpPr>
            <p:cNvPr id="17" name="Ellipse 16">
              <a:extLst>
                <a:ext uri="{FF2B5EF4-FFF2-40B4-BE49-F238E27FC236}">
                  <a16:creationId xmlns:a16="http://schemas.microsoft.com/office/drawing/2014/main" id="{9292DC6E-E7E7-4DD0-8EC2-2EE180A1E3ED}"/>
                </a:ext>
              </a:extLst>
            </p:cNvPr>
            <p:cNvSpPr/>
            <p:nvPr/>
          </p:nvSpPr>
          <p:spPr>
            <a:xfrm>
              <a:off x="740775" y="5184942"/>
              <a:ext cx="869995" cy="869995"/>
            </a:xfrm>
            <a:prstGeom prst="ellipse">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a-DK"/>
            </a:p>
          </p:txBody>
        </p:sp>
        <p:pic>
          <p:nvPicPr>
            <p:cNvPr id="18" name="Billede 17" descr="Et billede, der indeholder papirclips&#10;&#10;Automatisk genereret beskrivelse">
              <a:extLst>
                <a:ext uri="{FF2B5EF4-FFF2-40B4-BE49-F238E27FC236}">
                  <a16:creationId xmlns:a16="http://schemas.microsoft.com/office/drawing/2014/main" id="{0349A5EC-D5CA-4EA5-96AD-3A7C0516B6C9}"/>
                </a:ext>
              </a:extLst>
            </p:cNvPr>
            <p:cNvPicPr>
              <a:picLocks noChangeAspect="1"/>
            </p:cNvPicPr>
            <p:nvPr/>
          </p:nvPicPr>
          <p:blipFill>
            <a:blip r:embed="rId3"/>
            <a:stretch>
              <a:fillRect/>
            </a:stretch>
          </p:blipFill>
          <p:spPr>
            <a:xfrm>
              <a:off x="960887" y="5405054"/>
              <a:ext cx="429769" cy="429769"/>
            </a:xfrm>
            <a:prstGeom prst="rect">
              <a:avLst/>
            </a:prstGeom>
          </p:spPr>
        </p:pic>
      </p:grpSp>
    </p:spTree>
    <p:extLst>
      <p:ext uri="{BB962C8B-B14F-4D97-AF65-F5344CB8AC3E}">
        <p14:creationId xmlns:p14="http://schemas.microsoft.com/office/powerpoint/2010/main" val="3961425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211182" y="351064"/>
            <a:ext cx="10469517" cy="561494"/>
          </a:xfrm>
        </p:spPr>
        <p:txBody>
          <a:bodyPr>
            <a:noAutofit/>
          </a:bodyPr>
          <a:lstStyle/>
          <a:p>
            <a:r>
              <a:rPr lang="da-DK" sz="3200" b="1">
                <a:solidFill>
                  <a:srgbClr val="297A77"/>
                </a:solidFill>
                <a:latin typeface="+mn-lt"/>
              </a:rPr>
              <a:t>Plenum: Diskussion af hvad klyngen kan gøre</a:t>
            </a: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211183" y="1003300"/>
            <a:ext cx="10131236" cy="5435600"/>
          </a:xfrm>
        </p:spPr>
        <p:txBody>
          <a:bodyPr>
            <a:normAutofit/>
          </a:bodyPr>
          <a:lstStyle/>
          <a:p>
            <a:pPr lvl="0"/>
            <a:r>
              <a:rPr lang="da-DK" sz="3200" b="1"/>
              <a:t>Er der noget, I kan gøre på klyngeniveau for at reducere arbejdspres og andet der påvirker negativt? </a:t>
            </a:r>
          </a:p>
          <a:p>
            <a:pPr marL="0" lvl="0" indent="0">
              <a:buNone/>
            </a:pPr>
            <a:r>
              <a:rPr lang="da-DK"/>
              <a:t>- Det kan være gennem dialog med kommunale samarbejdspartnere, igangsættelse af projekter, samarbejde med hospitaler </a:t>
            </a:r>
            <a:r>
              <a:rPr lang="da-DK" err="1"/>
              <a:t>m.m</a:t>
            </a:r>
            <a:r>
              <a:rPr lang="da-DK"/>
              <a:t>….?</a:t>
            </a:r>
          </a:p>
          <a:p>
            <a:pPr marL="0" lvl="0" indent="0">
              <a:buNone/>
            </a:pPr>
            <a:endParaRPr lang="da-DK" sz="2400"/>
          </a:p>
          <a:p>
            <a:pPr marL="0" lvl="0" indent="0">
              <a:buNone/>
            </a:pPr>
            <a:endParaRPr lang="da-DK"/>
          </a:p>
          <a:p>
            <a:pPr marL="0" lvl="0" indent="0">
              <a:buNone/>
            </a:pPr>
            <a:endParaRPr lang="da-DK"/>
          </a:p>
          <a:p>
            <a:pPr marL="0" lvl="0" indent="0">
              <a:buNone/>
            </a:pPr>
            <a:endParaRPr lang="da-DK"/>
          </a:p>
          <a:p>
            <a:pPr marL="0" lvl="0" indent="0">
              <a:buNone/>
            </a:pPr>
            <a:endParaRPr lang="da-DK"/>
          </a:p>
          <a:p>
            <a:pPr marL="0" lvl="0" indent="0">
              <a:buNone/>
            </a:pPr>
            <a:endParaRPr lang="da-DK"/>
          </a:p>
          <a:p>
            <a:pPr marL="0" indent="0">
              <a:lnSpc>
                <a:spcPct val="100000"/>
              </a:lnSpc>
              <a:buNone/>
            </a:pPr>
            <a:endParaRPr lang="da-DK"/>
          </a:p>
        </p:txBody>
      </p:sp>
      <p:sp>
        <p:nvSpPr>
          <p:cNvPr id="8" name="Rektangel 7">
            <a:extLst>
              <a:ext uri="{FF2B5EF4-FFF2-40B4-BE49-F238E27FC236}">
                <a16:creationId xmlns:a16="http://schemas.microsoft.com/office/drawing/2014/main" id="{174B8E1B-F614-4684-8E6C-6D8E39E2330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6A9F6E65-3AD4-4C11-8B62-7924E018567A}"/>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7BDEA4DD-E6E4-4058-B078-1AA21809C2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22</a:t>
            </a:fld>
            <a:endParaRPr lang="da-DK" altLang="en-US">
              <a:solidFill>
                <a:schemeClr val="bg1"/>
              </a:solidFill>
            </a:endParaRPr>
          </a:p>
        </p:txBody>
      </p:sp>
      <p:pic>
        <p:nvPicPr>
          <p:cNvPr id="16" name="Billede 15" descr="Et billede, der indeholder papirclips&#10;&#10;Automatisk genereret beskrivelse">
            <a:extLst>
              <a:ext uri="{FF2B5EF4-FFF2-40B4-BE49-F238E27FC236}">
                <a16:creationId xmlns:a16="http://schemas.microsoft.com/office/drawing/2014/main" id="{9BE8C934-4680-4A09-B824-FD30D637CA67}"/>
              </a:ext>
            </a:extLst>
          </p:cNvPr>
          <p:cNvPicPr>
            <a:picLocks noChangeAspect="1"/>
          </p:cNvPicPr>
          <p:nvPr/>
        </p:nvPicPr>
        <p:blipFill>
          <a:blip r:embed="rId3"/>
          <a:stretch>
            <a:fillRect/>
          </a:stretch>
        </p:blipFill>
        <p:spPr>
          <a:xfrm>
            <a:off x="10338382" y="3154482"/>
            <a:ext cx="549033" cy="549033"/>
          </a:xfrm>
          <a:prstGeom prst="rect">
            <a:avLst/>
          </a:prstGeom>
        </p:spPr>
      </p:pic>
      <p:pic>
        <p:nvPicPr>
          <p:cNvPr id="13" name="Billede 12">
            <a:extLst>
              <a:ext uri="{FF2B5EF4-FFF2-40B4-BE49-F238E27FC236}">
                <a16:creationId xmlns:a16="http://schemas.microsoft.com/office/drawing/2014/main" id="{8C13DEC3-55FC-451E-8774-5DA72614B652}"/>
              </a:ext>
            </a:extLst>
          </p:cNvPr>
          <p:cNvPicPr>
            <a:picLocks noChangeAspect="1"/>
          </p:cNvPicPr>
          <p:nvPr/>
        </p:nvPicPr>
        <p:blipFill>
          <a:blip r:embed="rId4"/>
          <a:stretch>
            <a:fillRect/>
          </a:stretch>
        </p:blipFill>
        <p:spPr>
          <a:xfrm>
            <a:off x="9922267" y="2819490"/>
            <a:ext cx="1233633" cy="1233633"/>
          </a:xfrm>
          <a:prstGeom prst="rect">
            <a:avLst/>
          </a:prstGeom>
        </p:spPr>
      </p:pic>
      <p:grpSp>
        <p:nvGrpSpPr>
          <p:cNvPr id="14" name="Gruppe 13">
            <a:extLst>
              <a:ext uri="{FF2B5EF4-FFF2-40B4-BE49-F238E27FC236}">
                <a16:creationId xmlns:a16="http://schemas.microsoft.com/office/drawing/2014/main" id="{D4493110-BB9D-409B-B257-08C598A3F08B}"/>
              </a:ext>
            </a:extLst>
          </p:cNvPr>
          <p:cNvGrpSpPr/>
          <p:nvPr/>
        </p:nvGrpSpPr>
        <p:grpSpPr>
          <a:xfrm>
            <a:off x="5163729" y="5562599"/>
            <a:ext cx="4561575" cy="1028715"/>
            <a:chOff x="740775" y="5184942"/>
            <a:chExt cx="4561575" cy="1041248"/>
          </a:xfrm>
        </p:grpSpPr>
        <p:sp>
          <p:nvSpPr>
            <p:cNvPr id="15" name="Tekstfelt 20">
              <a:extLst>
                <a:ext uri="{FF2B5EF4-FFF2-40B4-BE49-F238E27FC236}">
                  <a16:creationId xmlns:a16="http://schemas.microsoft.com/office/drawing/2014/main" id="{CECFB989-2AE0-472E-8557-7ACA6317D414}"/>
                </a:ext>
              </a:extLst>
            </p:cNvPr>
            <p:cNvSpPr txBox="1"/>
            <p:nvPr/>
          </p:nvSpPr>
          <p:spPr>
            <a:xfrm>
              <a:off x="1671644" y="5425971"/>
              <a:ext cx="3630706" cy="80021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2800" b="1">
                  <a:solidFill>
                    <a:srgbClr val="297A77"/>
                  </a:solidFill>
                  <a:ea typeface="+mj-ea"/>
                  <a:cs typeface="+mj-cs"/>
                </a:rPr>
                <a:t>Notér i mødenoter</a:t>
              </a:r>
            </a:p>
            <a:p>
              <a:endParaRPr lang="da-DK"/>
            </a:p>
          </p:txBody>
        </p:sp>
        <p:sp>
          <p:nvSpPr>
            <p:cNvPr id="17" name="Ellipse 16">
              <a:extLst>
                <a:ext uri="{FF2B5EF4-FFF2-40B4-BE49-F238E27FC236}">
                  <a16:creationId xmlns:a16="http://schemas.microsoft.com/office/drawing/2014/main" id="{9292DC6E-E7E7-4DD0-8EC2-2EE180A1E3ED}"/>
                </a:ext>
              </a:extLst>
            </p:cNvPr>
            <p:cNvSpPr/>
            <p:nvPr/>
          </p:nvSpPr>
          <p:spPr>
            <a:xfrm>
              <a:off x="740775" y="5184942"/>
              <a:ext cx="869995" cy="869995"/>
            </a:xfrm>
            <a:prstGeom prst="ellipse">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a-DK"/>
            </a:p>
          </p:txBody>
        </p:sp>
        <p:pic>
          <p:nvPicPr>
            <p:cNvPr id="18" name="Billede 17" descr="Et billede, der indeholder papirclips&#10;&#10;Automatisk genereret beskrivelse">
              <a:extLst>
                <a:ext uri="{FF2B5EF4-FFF2-40B4-BE49-F238E27FC236}">
                  <a16:creationId xmlns:a16="http://schemas.microsoft.com/office/drawing/2014/main" id="{0349A5EC-D5CA-4EA5-96AD-3A7C0516B6C9}"/>
                </a:ext>
              </a:extLst>
            </p:cNvPr>
            <p:cNvPicPr>
              <a:picLocks noChangeAspect="1"/>
            </p:cNvPicPr>
            <p:nvPr/>
          </p:nvPicPr>
          <p:blipFill>
            <a:blip r:embed="rId3"/>
            <a:stretch>
              <a:fillRect/>
            </a:stretch>
          </p:blipFill>
          <p:spPr>
            <a:xfrm>
              <a:off x="960887" y="5405054"/>
              <a:ext cx="429769" cy="429769"/>
            </a:xfrm>
            <a:prstGeom prst="rect">
              <a:avLst/>
            </a:prstGeom>
          </p:spPr>
        </p:pic>
      </p:grpSp>
    </p:spTree>
    <p:extLst>
      <p:ext uri="{BB962C8B-B14F-4D97-AF65-F5344CB8AC3E}">
        <p14:creationId xmlns:p14="http://schemas.microsoft.com/office/powerpoint/2010/main" val="1580101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36887F7-F0B6-4B20-B0B4-572B2E6A5689}"/>
              </a:ext>
            </a:extLst>
          </p:cNvPr>
          <p:cNvSpPr/>
          <p:nvPr/>
        </p:nvSpPr>
        <p:spPr>
          <a:xfrm>
            <a:off x="0" y="0"/>
            <a:ext cx="12192000" cy="6858000"/>
          </a:xfrm>
          <a:prstGeom prst="rect">
            <a:avLst/>
          </a:prstGeom>
          <a:solidFill>
            <a:srgbClr val="297A7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3" name="Billede 12" descr="Et billede, der indeholder personer, mødelokale&#10;&#10;Automatisk genereret beskrivelse">
            <a:extLst>
              <a:ext uri="{FF2B5EF4-FFF2-40B4-BE49-F238E27FC236}">
                <a16:creationId xmlns:a16="http://schemas.microsoft.com/office/drawing/2014/main" id="{79FD8C49-7612-4B8C-94BF-486E18E41DB0}"/>
              </a:ext>
            </a:extLst>
          </p:cNvPr>
          <p:cNvPicPr>
            <a:picLocks noChangeAspect="1"/>
          </p:cNvPicPr>
          <p:nvPr/>
        </p:nvPicPr>
        <p:blipFill rotWithShape="1">
          <a:blip r:embed="rId3">
            <a:alphaModFix amt="21000"/>
          </a:blip>
          <a:srcRect l="17715" t="-1" r="37025" b="197"/>
          <a:stretch/>
        </p:blipFill>
        <p:spPr>
          <a:xfrm>
            <a:off x="0" y="-39648"/>
            <a:ext cx="12192000" cy="7913598"/>
          </a:xfrm>
          <a:prstGeom prst="rect">
            <a:avLst/>
          </a:prstGeom>
        </p:spPr>
      </p:pic>
      <p:sp>
        <p:nvSpPr>
          <p:cNvPr id="16" name="Title 1">
            <a:extLst>
              <a:ext uri="{FF2B5EF4-FFF2-40B4-BE49-F238E27FC236}">
                <a16:creationId xmlns:a16="http://schemas.microsoft.com/office/drawing/2014/main" id="{1167341F-C76B-49D7-9E8A-E2A2678BE035}"/>
              </a:ext>
            </a:extLst>
          </p:cNvPr>
          <p:cNvSpPr txBox="1">
            <a:spLocks/>
          </p:cNvSpPr>
          <p:nvPr/>
        </p:nvSpPr>
        <p:spPr>
          <a:xfrm>
            <a:off x="-1" y="2502819"/>
            <a:ext cx="1219199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a-DK" b="1">
                <a:solidFill>
                  <a:schemeClr val="bg1"/>
                </a:solidFill>
                <a:latin typeface="+mn-lt"/>
                <a:cs typeface="Calibri"/>
              </a:rPr>
              <a:t>Pause (15 min.)</a:t>
            </a:r>
          </a:p>
        </p:txBody>
      </p:sp>
    </p:spTree>
    <p:extLst>
      <p:ext uri="{BB962C8B-B14F-4D97-AF65-F5344CB8AC3E}">
        <p14:creationId xmlns:p14="http://schemas.microsoft.com/office/powerpoint/2010/main" val="552123559"/>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193653D2-771E-44C7-A346-58F448B8D39D}"/>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Ellipse 7">
            <a:extLst>
              <a:ext uri="{FF2B5EF4-FFF2-40B4-BE49-F238E27FC236}">
                <a16:creationId xmlns:a16="http://schemas.microsoft.com/office/drawing/2014/main" id="{FD2F8E0B-3538-41D1-8474-2A812EF8F358}"/>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9" name="Billede 8">
            <a:extLst>
              <a:ext uri="{FF2B5EF4-FFF2-40B4-BE49-F238E27FC236}">
                <a16:creationId xmlns:a16="http://schemas.microsoft.com/office/drawing/2014/main" id="{391D6197-5277-4808-8CC0-3744D296C1D4}"/>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0" name="Slide Number Placeholder 3">
            <a:extLst>
              <a:ext uri="{FF2B5EF4-FFF2-40B4-BE49-F238E27FC236}">
                <a16:creationId xmlns:a16="http://schemas.microsoft.com/office/drawing/2014/main" id="{3BD3DD8E-DAF2-4441-92AF-C765089C0F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24</a:t>
            </a:fld>
            <a:endParaRPr lang="da-DK" altLang="en-US">
              <a:solidFill>
                <a:schemeClr val="bg1"/>
              </a:solidFill>
            </a:endParaRPr>
          </a:p>
        </p:txBody>
      </p:sp>
      <p:sp>
        <p:nvSpPr>
          <p:cNvPr id="11" name="Pladsholder til indhold 10">
            <a:extLst>
              <a:ext uri="{FF2B5EF4-FFF2-40B4-BE49-F238E27FC236}">
                <a16:creationId xmlns:a16="http://schemas.microsoft.com/office/drawing/2014/main" id="{00C3BF8A-C8D0-4641-833A-87A5358C5085}"/>
              </a:ext>
            </a:extLst>
          </p:cNvPr>
          <p:cNvSpPr>
            <a:spLocks noGrp="1"/>
          </p:cNvSpPr>
          <p:nvPr>
            <p:ph idx="1"/>
          </p:nvPr>
        </p:nvSpPr>
        <p:spPr>
          <a:xfrm>
            <a:off x="340963" y="356462"/>
            <a:ext cx="9414487" cy="6121830"/>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marL="0" indent="0">
              <a:buNone/>
            </a:pPr>
            <a:r>
              <a:rPr lang="da-DK" sz="4400" b="1">
                <a:cs typeface="Calibri"/>
              </a:rPr>
              <a:t>Blok 3: Håndtering af arbejdspres</a:t>
            </a:r>
          </a:p>
          <a:p>
            <a:pPr marL="0" indent="0">
              <a:buNone/>
            </a:pPr>
            <a:r>
              <a:rPr lang="da-DK" sz="3200"/>
              <a:t>Formålet med blok 3 er at finde frem til de bedste måder til at håndtere arbejdspres på.</a:t>
            </a:r>
          </a:p>
          <a:p>
            <a:pPr>
              <a:buFont typeface="Arial" panose="020B0604020202020204" pitchFamily="34" charset="0"/>
              <a:buChar char="•"/>
            </a:pPr>
            <a:endParaRPr lang="da-DK" sz="3600" i="1"/>
          </a:p>
          <a:p>
            <a:pPr marL="0" indent="0">
              <a:buNone/>
            </a:pPr>
            <a:r>
              <a:rPr lang="da-DK" sz="3600"/>
              <a:t>Er vores strategier til håndtering af arbejdspres de mest hensigtsmæssige?</a:t>
            </a:r>
          </a:p>
          <a:p>
            <a:pPr lvl="1">
              <a:buFont typeface="Arial" panose="020B0604020202020204" pitchFamily="34" charset="0"/>
              <a:buChar char="•"/>
            </a:pPr>
            <a:r>
              <a:rPr lang="da-DK" sz="2800"/>
              <a:t>Findes der brugbare alternativer?</a:t>
            </a:r>
          </a:p>
          <a:p>
            <a:pPr lvl="1">
              <a:buFont typeface="Arial" panose="020B0604020202020204" pitchFamily="34" charset="0"/>
              <a:buChar char="•"/>
            </a:pPr>
            <a:r>
              <a:rPr lang="da-DK" sz="2800"/>
              <a:t>Kan vi lære af hinandens gode erfaringer med at håndtere arbejdspres?</a:t>
            </a:r>
          </a:p>
          <a:p>
            <a:pPr marL="0" indent="0">
              <a:buNone/>
            </a:pPr>
            <a:endParaRPr lang="da-DK" b="1">
              <a:cs typeface="Calibri"/>
            </a:endParaRPr>
          </a:p>
          <a:p>
            <a:pPr marL="0" indent="0">
              <a:buNone/>
            </a:pPr>
            <a:endParaRPr lang="da-DK" b="1">
              <a:cs typeface="Calibri"/>
            </a:endParaRPr>
          </a:p>
          <a:p>
            <a:pPr marL="0" indent="0">
              <a:buNone/>
            </a:pPr>
            <a:r>
              <a:rPr lang="da-DK" b="1">
                <a:cs typeface="Calibri"/>
              </a:rPr>
              <a:t>Samlet tid: 35 min. herunder</a:t>
            </a:r>
          </a:p>
          <a:p>
            <a:pPr marL="0" indent="0">
              <a:buNone/>
            </a:pPr>
            <a:r>
              <a:rPr lang="da-DK" sz="2000" b="1">
                <a:cs typeface="Calibri"/>
              </a:rPr>
              <a:t>Gruppearbejde 20min. </a:t>
            </a:r>
          </a:p>
          <a:p>
            <a:pPr marL="0" indent="0">
              <a:buNone/>
            </a:pPr>
            <a:endParaRPr lang="da-DK" sz="2000" b="1">
              <a:cs typeface="Calibri"/>
            </a:endParaRPr>
          </a:p>
          <a:p>
            <a:pPr marL="0" indent="0">
              <a:buNone/>
            </a:pPr>
            <a:r>
              <a:rPr lang="da-DK" sz="2400" b="1">
                <a:cs typeface="Calibri"/>
              </a:rPr>
              <a:t>I skal </a:t>
            </a:r>
            <a:r>
              <a:rPr lang="da-DK" sz="2400" b="1" u="sng">
                <a:cs typeface="Calibri"/>
              </a:rPr>
              <a:t>ikke </a:t>
            </a:r>
            <a:r>
              <a:rPr lang="da-DK" sz="2400" b="1">
                <a:cs typeface="Calibri"/>
              </a:rPr>
              <a:t>sidde sammen med kolleger fra egen praksis</a:t>
            </a:r>
          </a:p>
        </p:txBody>
      </p:sp>
    </p:spTree>
    <p:extLst>
      <p:ext uri="{BB962C8B-B14F-4D97-AF65-F5344CB8AC3E}">
        <p14:creationId xmlns:p14="http://schemas.microsoft.com/office/powerpoint/2010/main" val="1840949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393701" y="270537"/>
            <a:ext cx="10172002" cy="561494"/>
          </a:xfrm>
        </p:spPr>
        <p:txBody>
          <a:bodyPr>
            <a:normAutofit fontScale="90000"/>
          </a:bodyPr>
          <a:lstStyle/>
          <a:p>
            <a:r>
              <a:rPr lang="da-DK" sz="4000" b="1">
                <a:solidFill>
                  <a:srgbClr val="297A77"/>
                </a:solidFill>
                <a:latin typeface="+mn-lt"/>
              </a:rPr>
              <a:t>Målepunkt 5: Håndtering af arbejdspres</a:t>
            </a: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211183" y="1546210"/>
            <a:ext cx="10131236" cy="4892690"/>
          </a:xfrm>
        </p:spPr>
        <p:txBody>
          <a:bodyPr>
            <a:normAutofit/>
          </a:bodyPr>
          <a:lstStyle/>
          <a:p>
            <a:pPr marL="0" indent="0">
              <a:lnSpc>
                <a:spcPct val="100000"/>
              </a:lnSpc>
              <a:buNone/>
            </a:pPr>
            <a:r>
              <a:rPr lang="da-DK" b="1">
                <a:solidFill>
                  <a:srgbClr val="297A77"/>
                </a:solidFill>
                <a:ea typeface="+mj-ea"/>
                <a:cs typeface="+mj-cs"/>
              </a:rPr>
              <a:t>           </a:t>
            </a:r>
            <a:endParaRPr lang="da-DK" sz="5100" b="1">
              <a:solidFill>
                <a:srgbClr val="297A77"/>
              </a:solidFill>
              <a:ea typeface="+mj-ea"/>
              <a:cs typeface="+mj-cs"/>
            </a:endParaRPr>
          </a:p>
          <a:p>
            <a:pPr marL="0" indent="0">
              <a:lnSpc>
                <a:spcPct val="100000"/>
              </a:lnSpc>
              <a:buNone/>
            </a:pPr>
            <a:r>
              <a:rPr lang="da-DK" sz="3900" b="1">
                <a:solidFill>
                  <a:srgbClr val="297A77"/>
                </a:solidFill>
                <a:ea typeface="+mj-ea"/>
                <a:cs typeface="+mj-cs"/>
              </a:rPr>
              <a:t>	</a:t>
            </a:r>
            <a:endParaRPr lang="da-DK" sz="4400"/>
          </a:p>
        </p:txBody>
      </p:sp>
      <p:sp>
        <p:nvSpPr>
          <p:cNvPr id="8" name="Rektangel 7">
            <a:extLst>
              <a:ext uri="{FF2B5EF4-FFF2-40B4-BE49-F238E27FC236}">
                <a16:creationId xmlns:a16="http://schemas.microsoft.com/office/drawing/2014/main" id="{174B8E1B-F614-4684-8E6C-6D8E39E2330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6A9F6E65-3AD4-4C11-8B62-7924E018567A}"/>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7BDEA4DD-E6E4-4058-B078-1AA21809C2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25</a:t>
            </a:fld>
            <a:endParaRPr lang="da-DK" altLang="en-US">
              <a:solidFill>
                <a:schemeClr val="bg1"/>
              </a:solidFill>
            </a:endParaRPr>
          </a:p>
        </p:txBody>
      </p:sp>
      <p:pic>
        <p:nvPicPr>
          <p:cNvPr id="16" name="Billede 15" descr="Et billede, der indeholder papirclips&#10;&#10;Automatisk genereret beskrivelse">
            <a:extLst>
              <a:ext uri="{FF2B5EF4-FFF2-40B4-BE49-F238E27FC236}">
                <a16:creationId xmlns:a16="http://schemas.microsoft.com/office/drawing/2014/main" id="{9BE8C934-4680-4A09-B824-FD30D637CA67}"/>
              </a:ext>
            </a:extLst>
          </p:cNvPr>
          <p:cNvPicPr>
            <a:picLocks noChangeAspect="1"/>
          </p:cNvPicPr>
          <p:nvPr/>
        </p:nvPicPr>
        <p:blipFill>
          <a:blip r:embed="rId3"/>
          <a:stretch>
            <a:fillRect/>
          </a:stretch>
        </p:blipFill>
        <p:spPr>
          <a:xfrm>
            <a:off x="10338382" y="3154482"/>
            <a:ext cx="549033" cy="549033"/>
          </a:xfrm>
          <a:prstGeom prst="rect">
            <a:avLst/>
          </a:prstGeom>
        </p:spPr>
      </p:pic>
      <p:pic>
        <p:nvPicPr>
          <p:cNvPr id="12" name="Billede 11">
            <a:extLst>
              <a:ext uri="{FF2B5EF4-FFF2-40B4-BE49-F238E27FC236}">
                <a16:creationId xmlns:a16="http://schemas.microsoft.com/office/drawing/2014/main" id="{E9ACFDD3-1FDF-45AB-BBE9-382B468E2012}"/>
              </a:ext>
            </a:extLst>
          </p:cNvPr>
          <p:cNvPicPr>
            <a:picLocks noChangeAspect="1"/>
          </p:cNvPicPr>
          <p:nvPr/>
        </p:nvPicPr>
        <p:blipFill>
          <a:blip r:embed="rId4"/>
          <a:stretch>
            <a:fillRect/>
          </a:stretch>
        </p:blipFill>
        <p:spPr>
          <a:xfrm>
            <a:off x="9948886" y="2800089"/>
            <a:ext cx="1233634" cy="1257822"/>
          </a:xfrm>
          <a:prstGeom prst="rect">
            <a:avLst/>
          </a:prstGeom>
        </p:spPr>
      </p:pic>
      <p:graphicFrame>
        <p:nvGraphicFramePr>
          <p:cNvPr id="13" name="Pladsholder til indhold 5">
            <a:extLst>
              <a:ext uri="{FF2B5EF4-FFF2-40B4-BE49-F238E27FC236}">
                <a16:creationId xmlns:a16="http://schemas.microsoft.com/office/drawing/2014/main" id="{0AE2D4D8-99F2-44EA-B2AF-C179868E4BEB}"/>
              </a:ext>
            </a:extLst>
          </p:cNvPr>
          <p:cNvGraphicFramePr>
            <a:graphicFrameLocks/>
          </p:cNvGraphicFramePr>
          <p:nvPr>
            <p:extLst>
              <p:ext uri="{D42A27DB-BD31-4B8C-83A1-F6EECF244321}">
                <p14:modId xmlns:p14="http://schemas.microsoft.com/office/powerpoint/2010/main" val="1637477910"/>
              </p:ext>
            </p:extLst>
          </p:nvPr>
        </p:nvGraphicFramePr>
        <p:xfrm>
          <a:off x="393702" y="1102568"/>
          <a:ext cx="10142154" cy="507439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0476638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11839" y="181961"/>
            <a:ext cx="9129149" cy="1325563"/>
          </a:xfrm>
        </p:spPr>
        <p:txBody>
          <a:bodyPr>
            <a:normAutofit/>
          </a:bodyPr>
          <a:lstStyle/>
          <a:p>
            <a:pPr>
              <a:lnSpc>
                <a:spcPct val="70000"/>
              </a:lnSpc>
              <a:spcBef>
                <a:spcPts val="1000"/>
              </a:spcBef>
            </a:pPr>
            <a:r>
              <a:rPr lang="da-DK" b="1">
                <a:solidFill>
                  <a:srgbClr val="297A77"/>
                </a:solidFill>
                <a:latin typeface="+mn-lt"/>
              </a:rPr>
              <a:t>Målepunkt 6: Gode erfaringer</a:t>
            </a: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516371" y="1507524"/>
            <a:ext cx="9320087" cy="4679980"/>
          </a:xfrm>
        </p:spPr>
        <p:txBody>
          <a:bodyPr>
            <a:normAutofit/>
          </a:bodyPr>
          <a:lstStyle/>
          <a:p>
            <a:r>
              <a:rPr lang="da-DK" sz="3200"/>
              <a:t>Her oplistes gode erfaringer med at håndtere arbejdspres (kan fylde op til flere slides)</a:t>
            </a:r>
          </a:p>
          <a:p>
            <a:pPr marL="0" indent="0">
              <a:buClr>
                <a:srgbClr val="297A77"/>
              </a:buClr>
              <a:buSzPct val="105000"/>
              <a:buNone/>
            </a:pPr>
            <a:endParaRPr lang="da-DK"/>
          </a:p>
          <a:p>
            <a:pPr marL="0" indent="0">
              <a:buNone/>
            </a:pPr>
            <a:r>
              <a:rPr lang="da-DK"/>
              <a:t>               </a:t>
            </a:r>
          </a:p>
          <a:p>
            <a:pPr marL="0" indent="0">
              <a:lnSpc>
                <a:spcPct val="100000"/>
              </a:lnSpc>
              <a:buNone/>
            </a:pPr>
            <a:r>
              <a:rPr lang="da-DK" sz="5100" b="1">
                <a:solidFill>
                  <a:srgbClr val="297A77"/>
                </a:solidFill>
                <a:ea typeface="+mj-ea"/>
                <a:cs typeface="+mj-cs"/>
              </a:rPr>
              <a:t>      </a:t>
            </a:r>
          </a:p>
          <a:p>
            <a:pPr marL="0" indent="0">
              <a:lnSpc>
                <a:spcPct val="100000"/>
              </a:lnSpc>
              <a:buNone/>
            </a:pPr>
            <a:r>
              <a:rPr lang="da-DK" sz="5100" b="1">
                <a:solidFill>
                  <a:srgbClr val="297A77"/>
                </a:solidFill>
                <a:ea typeface="+mj-ea"/>
                <a:cs typeface="+mj-cs"/>
              </a:rPr>
              <a:t>      </a:t>
            </a:r>
            <a:endParaRPr lang="da-DK" sz="3200" b="1">
              <a:solidFill>
                <a:srgbClr val="297A77"/>
              </a:solidFill>
              <a:ea typeface="+mj-ea"/>
              <a:cs typeface="+mj-cs"/>
            </a:endParaRPr>
          </a:p>
          <a:p>
            <a:pPr marL="0" indent="0">
              <a:buNone/>
            </a:pPr>
            <a:endParaRPr lang="da-DK"/>
          </a:p>
          <a:p>
            <a:pPr marL="0" indent="0">
              <a:buNone/>
            </a:pPr>
            <a:endParaRPr lang="da-DK" sz="4400" b="1">
              <a:solidFill>
                <a:srgbClr val="297A77"/>
              </a:solidFill>
              <a:latin typeface="+mn-lt"/>
            </a:endParaRPr>
          </a:p>
          <a:p>
            <a:pPr marL="0" indent="0">
              <a:buNone/>
            </a:pPr>
            <a:endParaRPr lang="da-DK" sz="4400"/>
          </a:p>
        </p:txBody>
      </p:sp>
      <p:sp>
        <p:nvSpPr>
          <p:cNvPr id="8" name="Rektangel 7">
            <a:extLst>
              <a:ext uri="{FF2B5EF4-FFF2-40B4-BE49-F238E27FC236}">
                <a16:creationId xmlns:a16="http://schemas.microsoft.com/office/drawing/2014/main" id="{174B8E1B-F614-4684-8E6C-6D8E39E2330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6A9F6E65-3AD4-4C11-8B62-7924E018567A}"/>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7BDEA4DD-E6E4-4058-B078-1AA21809C2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26</a:t>
            </a:fld>
            <a:endParaRPr lang="da-DK" altLang="en-US">
              <a:solidFill>
                <a:schemeClr val="bg1"/>
              </a:solidFill>
            </a:endParaRPr>
          </a:p>
        </p:txBody>
      </p:sp>
      <p:pic>
        <p:nvPicPr>
          <p:cNvPr id="13" name="Billede 12">
            <a:extLst>
              <a:ext uri="{FF2B5EF4-FFF2-40B4-BE49-F238E27FC236}">
                <a16:creationId xmlns:a16="http://schemas.microsoft.com/office/drawing/2014/main" id="{58337C70-6F5E-41D8-B20F-83B97EBA185E}"/>
              </a:ext>
            </a:extLst>
          </p:cNvPr>
          <p:cNvPicPr>
            <a:picLocks noChangeAspect="1"/>
          </p:cNvPicPr>
          <p:nvPr/>
        </p:nvPicPr>
        <p:blipFill>
          <a:blip r:embed="rId3"/>
          <a:stretch>
            <a:fillRect/>
          </a:stretch>
        </p:blipFill>
        <p:spPr>
          <a:xfrm>
            <a:off x="9948973" y="2804805"/>
            <a:ext cx="1248389" cy="1248389"/>
          </a:xfrm>
          <a:prstGeom prst="rect">
            <a:avLst/>
          </a:prstGeom>
        </p:spPr>
      </p:pic>
    </p:spTree>
    <p:extLst>
      <p:ext uri="{BB962C8B-B14F-4D97-AF65-F5344CB8AC3E}">
        <p14:creationId xmlns:p14="http://schemas.microsoft.com/office/powerpoint/2010/main" val="29708361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11839" y="181961"/>
            <a:ext cx="9129149" cy="1325563"/>
          </a:xfrm>
        </p:spPr>
        <p:txBody>
          <a:bodyPr>
            <a:normAutofit/>
          </a:bodyPr>
          <a:lstStyle/>
          <a:p>
            <a:pPr>
              <a:lnSpc>
                <a:spcPct val="70000"/>
              </a:lnSpc>
              <a:spcBef>
                <a:spcPts val="1000"/>
              </a:spcBef>
            </a:pPr>
            <a:r>
              <a:rPr lang="da-DK" b="1">
                <a:solidFill>
                  <a:srgbClr val="297A77"/>
                </a:solidFill>
                <a:latin typeface="+mn-lt"/>
              </a:rPr>
              <a:t>Målepunkt 6: Gode erfaringer</a:t>
            </a: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516371" y="1507524"/>
            <a:ext cx="9320087" cy="4679980"/>
          </a:xfrm>
        </p:spPr>
        <p:txBody>
          <a:bodyPr>
            <a:normAutofit/>
          </a:bodyPr>
          <a:lstStyle/>
          <a:p>
            <a:r>
              <a:rPr lang="da-DK" sz="3200"/>
              <a:t>Her oplistes gode erfaringer med at håndtere arbejdspres (kan fylde op til flere slides)</a:t>
            </a:r>
          </a:p>
          <a:p>
            <a:pPr marL="0" indent="0">
              <a:buClr>
                <a:srgbClr val="297A77"/>
              </a:buClr>
              <a:buSzPct val="105000"/>
              <a:buNone/>
            </a:pPr>
            <a:endParaRPr lang="da-DK"/>
          </a:p>
          <a:p>
            <a:pPr marL="0" indent="0">
              <a:buNone/>
            </a:pPr>
            <a:r>
              <a:rPr lang="da-DK"/>
              <a:t>               </a:t>
            </a:r>
          </a:p>
          <a:p>
            <a:pPr marL="0" indent="0">
              <a:lnSpc>
                <a:spcPct val="100000"/>
              </a:lnSpc>
              <a:buNone/>
            </a:pPr>
            <a:r>
              <a:rPr lang="da-DK" sz="5100" b="1">
                <a:solidFill>
                  <a:srgbClr val="297A77"/>
                </a:solidFill>
                <a:ea typeface="+mj-ea"/>
                <a:cs typeface="+mj-cs"/>
              </a:rPr>
              <a:t>      </a:t>
            </a:r>
          </a:p>
          <a:p>
            <a:pPr marL="0" indent="0">
              <a:lnSpc>
                <a:spcPct val="100000"/>
              </a:lnSpc>
              <a:buNone/>
            </a:pPr>
            <a:r>
              <a:rPr lang="da-DK" sz="5100" b="1">
                <a:solidFill>
                  <a:srgbClr val="297A77"/>
                </a:solidFill>
                <a:ea typeface="+mj-ea"/>
                <a:cs typeface="+mj-cs"/>
              </a:rPr>
              <a:t>      </a:t>
            </a:r>
            <a:endParaRPr lang="da-DK" sz="3200" b="1">
              <a:solidFill>
                <a:srgbClr val="297A77"/>
              </a:solidFill>
              <a:ea typeface="+mj-ea"/>
              <a:cs typeface="+mj-cs"/>
            </a:endParaRPr>
          </a:p>
          <a:p>
            <a:pPr marL="0" indent="0">
              <a:buNone/>
            </a:pPr>
            <a:endParaRPr lang="da-DK"/>
          </a:p>
          <a:p>
            <a:pPr marL="0" indent="0">
              <a:buNone/>
            </a:pPr>
            <a:endParaRPr lang="da-DK" sz="4400" b="1">
              <a:solidFill>
                <a:srgbClr val="297A77"/>
              </a:solidFill>
              <a:latin typeface="+mn-lt"/>
            </a:endParaRPr>
          </a:p>
          <a:p>
            <a:pPr marL="0" indent="0">
              <a:buNone/>
            </a:pPr>
            <a:endParaRPr lang="da-DK" sz="4400"/>
          </a:p>
        </p:txBody>
      </p:sp>
      <p:sp>
        <p:nvSpPr>
          <p:cNvPr id="8" name="Rektangel 7">
            <a:extLst>
              <a:ext uri="{FF2B5EF4-FFF2-40B4-BE49-F238E27FC236}">
                <a16:creationId xmlns:a16="http://schemas.microsoft.com/office/drawing/2014/main" id="{174B8E1B-F614-4684-8E6C-6D8E39E2330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6A9F6E65-3AD4-4C11-8B62-7924E018567A}"/>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7BDEA4DD-E6E4-4058-B078-1AA21809C2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27</a:t>
            </a:fld>
            <a:endParaRPr lang="da-DK" altLang="en-US">
              <a:solidFill>
                <a:schemeClr val="bg1"/>
              </a:solidFill>
            </a:endParaRPr>
          </a:p>
        </p:txBody>
      </p:sp>
      <p:pic>
        <p:nvPicPr>
          <p:cNvPr id="13" name="Billede 12">
            <a:extLst>
              <a:ext uri="{FF2B5EF4-FFF2-40B4-BE49-F238E27FC236}">
                <a16:creationId xmlns:a16="http://schemas.microsoft.com/office/drawing/2014/main" id="{58337C70-6F5E-41D8-B20F-83B97EBA185E}"/>
              </a:ext>
            </a:extLst>
          </p:cNvPr>
          <p:cNvPicPr>
            <a:picLocks noChangeAspect="1"/>
          </p:cNvPicPr>
          <p:nvPr/>
        </p:nvPicPr>
        <p:blipFill>
          <a:blip r:embed="rId3"/>
          <a:stretch>
            <a:fillRect/>
          </a:stretch>
        </p:blipFill>
        <p:spPr>
          <a:xfrm>
            <a:off x="9948973" y="2804805"/>
            <a:ext cx="1248389" cy="1248389"/>
          </a:xfrm>
          <a:prstGeom prst="rect">
            <a:avLst/>
          </a:prstGeom>
        </p:spPr>
      </p:pic>
    </p:spTree>
    <p:extLst>
      <p:ext uri="{BB962C8B-B14F-4D97-AF65-F5344CB8AC3E}">
        <p14:creationId xmlns:p14="http://schemas.microsoft.com/office/powerpoint/2010/main" val="32145032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11839" y="181961"/>
            <a:ext cx="9129149" cy="1325563"/>
          </a:xfrm>
        </p:spPr>
        <p:txBody>
          <a:bodyPr>
            <a:normAutofit/>
          </a:bodyPr>
          <a:lstStyle/>
          <a:p>
            <a:pPr>
              <a:lnSpc>
                <a:spcPct val="70000"/>
              </a:lnSpc>
              <a:spcBef>
                <a:spcPts val="1000"/>
              </a:spcBef>
            </a:pPr>
            <a:r>
              <a:rPr lang="da-DK" b="1">
                <a:solidFill>
                  <a:srgbClr val="297A77"/>
                </a:solidFill>
                <a:latin typeface="+mn-lt"/>
              </a:rPr>
              <a:t>Målepunkt 6: Gode erfaringer</a:t>
            </a: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516371" y="1507524"/>
            <a:ext cx="9320087" cy="4679980"/>
          </a:xfrm>
        </p:spPr>
        <p:txBody>
          <a:bodyPr>
            <a:normAutofit/>
          </a:bodyPr>
          <a:lstStyle/>
          <a:p>
            <a:r>
              <a:rPr lang="da-DK" sz="3200"/>
              <a:t>Her oplistes gode erfaringer med at håndtere arbejdspres (kan fylde op til flere slides)</a:t>
            </a:r>
          </a:p>
          <a:p>
            <a:pPr marL="0" indent="0">
              <a:buClr>
                <a:srgbClr val="297A77"/>
              </a:buClr>
              <a:buSzPct val="105000"/>
              <a:buNone/>
            </a:pPr>
            <a:endParaRPr lang="da-DK"/>
          </a:p>
          <a:p>
            <a:pPr marL="0" indent="0">
              <a:buNone/>
            </a:pPr>
            <a:r>
              <a:rPr lang="da-DK"/>
              <a:t>               </a:t>
            </a:r>
          </a:p>
          <a:p>
            <a:pPr marL="0" indent="0">
              <a:lnSpc>
                <a:spcPct val="100000"/>
              </a:lnSpc>
              <a:buNone/>
            </a:pPr>
            <a:r>
              <a:rPr lang="da-DK" sz="5100" b="1">
                <a:solidFill>
                  <a:srgbClr val="297A77"/>
                </a:solidFill>
                <a:ea typeface="+mj-ea"/>
                <a:cs typeface="+mj-cs"/>
              </a:rPr>
              <a:t>      </a:t>
            </a:r>
          </a:p>
          <a:p>
            <a:pPr marL="0" indent="0">
              <a:lnSpc>
                <a:spcPct val="100000"/>
              </a:lnSpc>
              <a:buNone/>
            </a:pPr>
            <a:r>
              <a:rPr lang="da-DK" sz="5100" b="1">
                <a:solidFill>
                  <a:srgbClr val="297A77"/>
                </a:solidFill>
                <a:ea typeface="+mj-ea"/>
                <a:cs typeface="+mj-cs"/>
              </a:rPr>
              <a:t>      </a:t>
            </a:r>
            <a:endParaRPr lang="da-DK" sz="3200" b="1">
              <a:solidFill>
                <a:srgbClr val="297A77"/>
              </a:solidFill>
              <a:ea typeface="+mj-ea"/>
              <a:cs typeface="+mj-cs"/>
            </a:endParaRPr>
          </a:p>
          <a:p>
            <a:pPr marL="0" indent="0">
              <a:buNone/>
            </a:pPr>
            <a:endParaRPr lang="da-DK"/>
          </a:p>
          <a:p>
            <a:pPr marL="0" indent="0">
              <a:buNone/>
            </a:pPr>
            <a:endParaRPr lang="da-DK" sz="4400" b="1">
              <a:solidFill>
                <a:srgbClr val="297A77"/>
              </a:solidFill>
              <a:latin typeface="+mn-lt"/>
            </a:endParaRPr>
          </a:p>
          <a:p>
            <a:pPr marL="0" indent="0">
              <a:buNone/>
            </a:pPr>
            <a:endParaRPr lang="da-DK" sz="4400"/>
          </a:p>
        </p:txBody>
      </p:sp>
      <p:sp>
        <p:nvSpPr>
          <p:cNvPr id="8" name="Rektangel 7">
            <a:extLst>
              <a:ext uri="{FF2B5EF4-FFF2-40B4-BE49-F238E27FC236}">
                <a16:creationId xmlns:a16="http://schemas.microsoft.com/office/drawing/2014/main" id="{174B8E1B-F614-4684-8E6C-6D8E39E2330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6A9F6E65-3AD4-4C11-8B62-7924E018567A}"/>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7BDEA4DD-E6E4-4058-B078-1AA21809C2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28</a:t>
            </a:fld>
            <a:endParaRPr lang="da-DK" altLang="en-US">
              <a:solidFill>
                <a:schemeClr val="bg1"/>
              </a:solidFill>
            </a:endParaRPr>
          </a:p>
        </p:txBody>
      </p:sp>
      <p:pic>
        <p:nvPicPr>
          <p:cNvPr id="13" name="Billede 12">
            <a:extLst>
              <a:ext uri="{FF2B5EF4-FFF2-40B4-BE49-F238E27FC236}">
                <a16:creationId xmlns:a16="http://schemas.microsoft.com/office/drawing/2014/main" id="{58337C70-6F5E-41D8-B20F-83B97EBA185E}"/>
              </a:ext>
            </a:extLst>
          </p:cNvPr>
          <p:cNvPicPr>
            <a:picLocks noChangeAspect="1"/>
          </p:cNvPicPr>
          <p:nvPr/>
        </p:nvPicPr>
        <p:blipFill>
          <a:blip r:embed="rId3"/>
          <a:stretch>
            <a:fillRect/>
          </a:stretch>
        </p:blipFill>
        <p:spPr>
          <a:xfrm>
            <a:off x="9948973" y="2804805"/>
            <a:ext cx="1248389" cy="1248389"/>
          </a:xfrm>
          <a:prstGeom prst="rect">
            <a:avLst/>
          </a:prstGeom>
        </p:spPr>
      </p:pic>
    </p:spTree>
    <p:extLst>
      <p:ext uri="{BB962C8B-B14F-4D97-AF65-F5344CB8AC3E}">
        <p14:creationId xmlns:p14="http://schemas.microsoft.com/office/powerpoint/2010/main" val="40190784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11839" y="181961"/>
            <a:ext cx="9129149" cy="1325563"/>
          </a:xfrm>
        </p:spPr>
        <p:txBody>
          <a:bodyPr>
            <a:normAutofit/>
          </a:bodyPr>
          <a:lstStyle/>
          <a:p>
            <a:pPr>
              <a:lnSpc>
                <a:spcPct val="70000"/>
              </a:lnSpc>
              <a:spcBef>
                <a:spcPts val="1000"/>
              </a:spcBef>
            </a:pPr>
            <a:r>
              <a:rPr lang="da-DK" b="1">
                <a:solidFill>
                  <a:srgbClr val="297A77"/>
                </a:solidFill>
                <a:latin typeface="+mn-lt"/>
              </a:rPr>
              <a:t>Målepunkt 6: Gode erfaringer</a:t>
            </a: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516371" y="1507524"/>
            <a:ext cx="9320087" cy="4679980"/>
          </a:xfrm>
        </p:spPr>
        <p:txBody>
          <a:bodyPr>
            <a:normAutofit/>
          </a:bodyPr>
          <a:lstStyle/>
          <a:p>
            <a:r>
              <a:rPr lang="da-DK" sz="3200"/>
              <a:t>Her oplistes gode erfaringer med at håndtere arbejdspres (kan fylde op til flere slides)</a:t>
            </a:r>
          </a:p>
          <a:p>
            <a:pPr marL="0" indent="0">
              <a:buClr>
                <a:srgbClr val="297A77"/>
              </a:buClr>
              <a:buSzPct val="105000"/>
              <a:buNone/>
            </a:pPr>
            <a:endParaRPr lang="da-DK"/>
          </a:p>
          <a:p>
            <a:pPr marL="0" indent="0">
              <a:buNone/>
            </a:pPr>
            <a:r>
              <a:rPr lang="da-DK"/>
              <a:t>               </a:t>
            </a:r>
          </a:p>
          <a:p>
            <a:pPr marL="0" indent="0">
              <a:lnSpc>
                <a:spcPct val="100000"/>
              </a:lnSpc>
              <a:buNone/>
            </a:pPr>
            <a:r>
              <a:rPr lang="da-DK" sz="5100" b="1">
                <a:solidFill>
                  <a:srgbClr val="297A77"/>
                </a:solidFill>
                <a:ea typeface="+mj-ea"/>
                <a:cs typeface="+mj-cs"/>
              </a:rPr>
              <a:t>      </a:t>
            </a:r>
          </a:p>
          <a:p>
            <a:pPr marL="0" indent="0">
              <a:lnSpc>
                <a:spcPct val="100000"/>
              </a:lnSpc>
              <a:buNone/>
            </a:pPr>
            <a:r>
              <a:rPr lang="da-DK" sz="5100" b="1">
                <a:solidFill>
                  <a:srgbClr val="297A77"/>
                </a:solidFill>
                <a:ea typeface="+mj-ea"/>
                <a:cs typeface="+mj-cs"/>
              </a:rPr>
              <a:t>      </a:t>
            </a:r>
            <a:endParaRPr lang="da-DK" sz="3200" b="1">
              <a:solidFill>
                <a:srgbClr val="297A77"/>
              </a:solidFill>
              <a:ea typeface="+mj-ea"/>
              <a:cs typeface="+mj-cs"/>
            </a:endParaRPr>
          </a:p>
          <a:p>
            <a:pPr marL="0" indent="0">
              <a:buNone/>
            </a:pPr>
            <a:endParaRPr lang="da-DK"/>
          </a:p>
          <a:p>
            <a:pPr marL="0" indent="0">
              <a:buNone/>
            </a:pPr>
            <a:endParaRPr lang="da-DK" sz="4400" b="1">
              <a:solidFill>
                <a:srgbClr val="297A77"/>
              </a:solidFill>
              <a:latin typeface="+mn-lt"/>
            </a:endParaRPr>
          </a:p>
          <a:p>
            <a:pPr marL="0" indent="0">
              <a:buNone/>
            </a:pPr>
            <a:endParaRPr lang="da-DK" sz="4400"/>
          </a:p>
        </p:txBody>
      </p:sp>
      <p:sp>
        <p:nvSpPr>
          <p:cNvPr id="8" name="Rektangel 7">
            <a:extLst>
              <a:ext uri="{FF2B5EF4-FFF2-40B4-BE49-F238E27FC236}">
                <a16:creationId xmlns:a16="http://schemas.microsoft.com/office/drawing/2014/main" id="{174B8E1B-F614-4684-8E6C-6D8E39E2330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6A9F6E65-3AD4-4C11-8B62-7924E018567A}"/>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7BDEA4DD-E6E4-4058-B078-1AA21809C2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29</a:t>
            </a:fld>
            <a:endParaRPr lang="da-DK" altLang="en-US">
              <a:solidFill>
                <a:schemeClr val="bg1"/>
              </a:solidFill>
            </a:endParaRPr>
          </a:p>
        </p:txBody>
      </p:sp>
      <p:pic>
        <p:nvPicPr>
          <p:cNvPr id="13" name="Billede 12">
            <a:extLst>
              <a:ext uri="{FF2B5EF4-FFF2-40B4-BE49-F238E27FC236}">
                <a16:creationId xmlns:a16="http://schemas.microsoft.com/office/drawing/2014/main" id="{58337C70-6F5E-41D8-B20F-83B97EBA185E}"/>
              </a:ext>
            </a:extLst>
          </p:cNvPr>
          <p:cNvPicPr>
            <a:picLocks noChangeAspect="1"/>
          </p:cNvPicPr>
          <p:nvPr/>
        </p:nvPicPr>
        <p:blipFill>
          <a:blip r:embed="rId3"/>
          <a:stretch>
            <a:fillRect/>
          </a:stretch>
        </p:blipFill>
        <p:spPr>
          <a:xfrm>
            <a:off x="9948973" y="2804805"/>
            <a:ext cx="1248389" cy="1248389"/>
          </a:xfrm>
          <a:prstGeom prst="rect">
            <a:avLst/>
          </a:prstGeom>
        </p:spPr>
      </p:pic>
    </p:spTree>
    <p:extLst>
      <p:ext uri="{BB962C8B-B14F-4D97-AF65-F5344CB8AC3E}">
        <p14:creationId xmlns:p14="http://schemas.microsoft.com/office/powerpoint/2010/main" val="2321429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545834" y="-180277"/>
            <a:ext cx="10612582" cy="1325563"/>
          </a:xfrm>
        </p:spPr>
        <p:txBody>
          <a:bodyPr>
            <a:normAutofit/>
          </a:bodyPr>
          <a:lstStyle/>
          <a:p>
            <a:r>
              <a:rPr lang="da-DK" sz="3600" b="1">
                <a:solidFill>
                  <a:srgbClr val="297A77"/>
                </a:solidFill>
                <a:latin typeface="+mn-lt"/>
              </a:rPr>
              <a:t>Program for dagens møde</a:t>
            </a: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a:t>
            </a:fld>
            <a:endParaRPr lang="da-DK" altLang="en-US">
              <a:solidFill>
                <a:schemeClr val="bg1"/>
              </a:solidFill>
            </a:endParaRPr>
          </a:p>
        </p:txBody>
      </p:sp>
      <p:graphicFrame>
        <p:nvGraphicFramePr>
          <p:cNvPr id="3" name="Tabel 3">
            <a:extLst>
              <a:ext uri="{FF2B5EF4-FFF2-40B4-BE49-F238E27FC236}">
                <a16:creationId xmlns:a16="http://schemas.microsoft.com/office/drawing/2014/main" id="{4DB0ADA7-6906-4F97-8AF0-7BC59EE96535}"/>
              </a:ext>
            </a:extLst>
          </p:cNvPr>
          <p:cNvGraphicFramePr>
            <a:graphicFrameLocks noGrp="1"/>
          </p:cNvGraphicFramePr>
          <p:nvPr>
            <p:extLst>
              <p:ext uri="{D42A27DB-BD31-4B8C-83A1-F6EECF244321}">
                <p14:modId xmlns:p14="http://schemas.microsoft.com/office/powerpoint/2010/main" val="1483169961"/>
              </p:ext>
            </p:extLst>
          </p:nvPr>
        </p:nvGraphicFramePr>
        <p:xfrm>
          <a:off x="371817" y="760602"/>
          <a:ext cx="9705345" cy="5403787"/>
        </p:xfrm>
        <a:graphic>
          <a:graphicData uri="http://schemas.openxmlformats.org/drawingml/2006/table">
            <a:tbl>
              <a:tblPr firstRow="1" bandRow="1">
                <a:effectLst>
                  <a:outerShdw blurRad="50800" algn="ctr" rotWithShape="0">
                    <a:schemeClr val="bg1"/>
                  </a:outerShdw>
                </a:effectLst>
                <a:tableStyleId>{5C22544A-7EE6-4342-B048-85BDC9FD1C3A}</a:tableStyleId>
              </a:tblPr>
              <a:tblGrid>
                <a:gridCol w="1465001">
                  <a:extLst>
                    <a:ext uri="{9D8B030D-6E8A-4147-A177-3AD203B41FA5}">
                      <a16:colId xmlns:a16="http://schemas.microsoft.com/office/drawing/2014/main" val="1005526932"/>
                    </a:ext>
                  </a:extLst>
                </a:gridCol>
                <a:gridCol w="8240344">
                  <a:extLst>
                    <a:ext uri="{9D8B030D-6E8A-4147-A177-3AD203B41FA5}">
                      <a16:colId xmlns:a16="http://schemas.microsoft.com/office/drawing/2014/main" val="136780589"/>
                    </a:ext>
                  </a:extLst>
                </a:gridCol>
              </a:tblGrid>
              <a:tr h="492149">
                <a:tc>
                  <a:txBody>
                    <a:bodyPr/>
                    <a:lstStyle/>
                    <a:p>
                      <a:endParaRPr lang="da-DK" sz="140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b="1" kern="1200">
                          <a:ln>
                            <a:noFill/>
                          </a:ln>
                          <a:solidFill>
                            <a:schemeClr val="bg1">
                              <a:lumMod val="50000"/>
                            </a:schemeClr>
                          </a:solidFill>
                          <a:effectLst/>
                          <a:latin typeface="+mn-lt"/>
                          <a:ea typeface="+mn-ea"/>
                          <a:cs typeface="+mn-cs"/>
                        </a:rPr>
                        <a:t>OPFØLGNING FRA SIDSTE MØDE</a:t>
                      </a:r>
                    </a:p>
                    <a:p>
                      <a:r>
                        <a:rPr lang="da-DK" sz="1400" b="0" kern="1200">
                          <a:solidFill>
                            <a:schemeClr val="bg1">
                              <a:lumMod val="50000"/>
                            </a:schemeClr>
                          </a:solidFill>
                          <a:effectLst/>
                          <a:latin typeface="+mn-lt"/>
                          <a:ea typeface="+mn-ea"/>
                          <a:cs typeface="+mn-cs"/>
                        </a:rPr>
                        <a:t>Er der sket forandringer i forhold til det, som klyngen har besluttet sig for at følge op på?</a:t>
                      </a:r>
                      <a:endParaRPr lang="da-DK" sz="1400" b="0">
                        <a:ln>
                          <a:noFill/>
                        </a:ln>
                        <a:solidFill>
                          <a:schemeClr val="bg1">
                            <a:lumMod val="50000"/>
                          </a:schemeClr>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2195466"/>
                  </a:ext>
                </a:extLst>
              </a:tr>
              <a:tr h="527764">
                <a:tc>
                  <a:txBody>
                    <a:bodyPr/>
                    <a:lstStyle/>
                    <a:p>
                      <a:pPr algn="ctr">
                        <a:lnSpc>
                          <a:spcPct val="200000"/>
                        </a:lnSpc>
                      </a:pPr>
                      <a:r>
                        <a:rPr lang="da-DK" sz="1400" b="1">
                          <a:ln>
                            <a:noFill/>
                          </a:ln>
                          <a:solidFill>
                            <a:srgbClr val="297A77"/>
                          </a:solidFill>
                        </a:rPr>
                        <a:t>10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2000" b="1" kern="1200">
                          <a:solidFill>
                            <a:srgbClr val="297A77"/>
                          </a:solidFill>
                          <a:effectLst/>
                          <a:latin typeface="+mn-lt"/>
                          <a:ea typeface="+mn-ea"/>
                          <a:cs typeface="+mn-cs"/>
                        </a:rPr>
                        <a:t>INTRODUKTION</a:t>
                      </a:r>
                    </a:p>
                    <a:p>
                      <a:r>
                        <a:rPr lang="da-DK" sz="1400" kern="1200">
                          <a:solidFill>
                            <a:schemeClr val="dk1"/>
                          </a:solidFill>
                          <a:effectLst/>
                          <a:latin typeface="+mn-lt"/>
                          <a:ea typeface="+mn-ea"/>
                          <a:cs typeface="+mn-cs"/>
                        </a:rPr>
                        <a:t>Introduktion til mødets emne, definitioner af trivsel og arbejdsglæde og brug af ark til mødenoter.  </a:t>
                      </a:r>
                      <a:endParaRPr lang="da-DK" sz="1400">
                        <a:ln>
                          <a:noFill/>
                        </a:ln>
                        <a:solidFill>
                          <a:srgbClr val="297A77"/>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9012320"/>
                  </a:ext>
                </a:extLst>
              </a:tr>
              <a:tr h="784885">
                <a:tc>
                  <a:txBody>
                    <a:bodyPr/>
                    <a:lstStyle/>
                    <a:p>
                      <a:pPr marL="0" marR="0" lvl="0" indent="0" algn="ctr" defTabSz="914400" rtl="0" eaLnBrk="1" fontAlgn="auto" latinLnBrk="0" hangingPunct="1">
                        <a:lnSpc>
                          <a:spcPct val="300000"/>
                        </a:lnSpc>
                        <a:spcBef>
                          <a:spcPts val="0"/>
                        </a:spcBef>
                        <a:spcAft>
                          <a:spcPts val="0"/>
                        </a:spcAft>
                        <a:buClrTx/>
                        <a:buSzTx/>
                        <a:buFontTx/>
                        <a:buNone/>
                        <a:tabLst/>
                        <a:defRPr/>
                      </a:pPr>
                      <a:r>
                        <a:rPr lang="da-DK" sz="1400" b="1">
                          <a:ln>
                            <a:noFill/>
                          </a:ln>
                          <a:solidFill>
                            <a:srgbClr val="297A77"/>
                          </a:solidFill>
                        </a:rPr>
                        <a:t>25 min.</a:t>
                      </a:r>
                    </a:p>
                    <a:p>
                      <a:endParaRPr lang="da-DK" sz="1400">
                        <a:ln>
                          <a:no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da-DK" sz="2000" b="1" kern="1200">
                          <a:solidFill>
                            <a:srgbClr val="297A77"/>
                          </a:solidFill>
                          <a:effectLst/>
                          <a:latin typeface="+mn-lt"/>
                          <a:ea typeface="+mn-ea"/>
                          <a:cs typeface="+mn-cs"/>
                        </a:rPr>
                        <a:t>BLOK 1: TRIVSEL OG ARBEJDSGLÆDE</a:t>
                      </a:r>
                    </a:p>
                    <a:p>
                      <a:r>
                        <a:rPr lang="da-DK" sz="1400" kern="1200">
                          <a:solidFill>
                            <a:schemeClr val="dk1"/>
                          </a:solidFill>
                          <a:effectLst/>
                          <a:latin typeface="+mn-lt"/>
                          <a:ea typeface="+mn-ea"/>
                          <a:cs typeface="+mn-cs"/>
                        </a:rPr>
                        <a:t>Gennemgang af klyngens opgørelser af trivsel og arbejdsglæde (målepunkt 1 og 2), og de forhold klyngens</a:t>
                      </a:r>
                    </a:p>
                    <a:p>
                      <a:r>
                        <a:rPr lang="da-DK" sz="1400" kern="1200">
                          <a:solidFill>
                            <a:schemeClr val="dk1"/>
                          </a:solidFill>
                          <a:effectLst/>
                          <a:latin typeface="+mn-lt"/>
                          <a:ea typeface="+mn-ea"/>
                          <a:cs typeface="+mn-cs"/>
                        </a:rPr>
                        <a:t>medlemmer oplever som de vigtigste i forhold til at vedligeholde og udvikle arbejdsglæde (målepunkt 3).</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9943425"/>
                  </a:ext>
                </a:extLst>
              </a:tr>
              <a:tr h="0">
                <a:tc>
                  <a:txBody>
                    <a:bodyPr/>
                    <a:lstStyle/>
                    <a:p>
                      <a:pPr algn="ctr">
                        <a:lnSpc>
                          <a:spcPct val="150000"/>
                        </a:lnSpc>
                      </a:pPr>
                      <a:r>
                        <a:rPr lang="da-DK" sz="1400" b="1">
                          <a:ln>
                            <a:noFill/>
                          </a:ln>
                          <a:solidFill>
                            <a:srgbClr val="297A77"/>
                          </a:solidFill>
                        </a:rPr>
                        <a:t>35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da-DK" sz="2000" b="1" kern="1200">
                          <a:solidFill>
                            <a:srgbClr val="297A77"/>
                          </a:solidFill>
                          <a:effectLst/>
                          <a:latin typeface="+mn-lt"/>
                          <a:ea typeface="+mn-ea"/>
                          <a:cs typeface="+mn-cs"/>
                        </a:rPr>
                        <a:t>BLOK 2: FORHOLD DER BELASTER TRIVSEL OG ARBEJDSGLÆDE  </a:t>
                      </a:r>
                    </a:p>
                    <a:p>
                      <a:pPr marL="0" algn="l" defTabSz="914400" rtl="0" eaLnBrk="1" latinLnBrk="0" hangingPunct="1"/>
                      <a:r>
                        <a:rPr lang="da-DK" sz="1400" kern="1200">
                          <a:solidFill>
                            <a:schemeClr val="dk1"/>
                          </a:solidFill>
                          <a:effectLst/>
                          <a:latin typeface="+mn-lt"/>
                          <a:ea typeface="+mn-ea"/>
                          <a:cs typeface="+mn-cs"/>
                        </a:rPr>
                        <a:t>Målepunkt 4 viser en oplistning af de forhold klyngernes medlemmer oplever påvirker deres </a:t>
                      </a:r>
                      <a:r>
                        <a:rPr lang="en-US" sz="1400" kern="1200" err="1">
                          <a:solidFill>
                            <a:schemeClr val="dk1"/>
                          </a:solidFill>
                          <a:effectLst/>
                          <a:latin typeface="+mn-lt"/>
                          <a:ea typeface="+mn-ea"/>
                          <a:cs typeface="+mn-cs"/>
                        </a:rPr>
                        <a:t>arbejdsglæde</a:t>
                      </a:r>
                      <a:r>
                        <a:rPr lang="en-US" sz="1400" kern="1200">
                          <a:solidFill>
                            <a:schemeClr val="dk1"/>
                          </a:solidFill>
                          <a:effectLst/>
                          <a:latin typeface="+mn-lt"/>
                          <a:ea typeface="+mn-ea"/>
                          <a:cs typeface="+mn-cs"/>
                        </a:rPr>
                        <a:t> </a:t>
                      </a:r>
                      <a:r>
                        <a:rPr lang="en-US" sz="1400" kern="1200" err="1">
                          <a:solidFill>
                            <a:schemeClr val="dk1"/>
                          </a:solidFill>
                          <a:effectLst/>
                          <a:latin typeface="+mn-lt"/>
                          <a:ea typeface="+mn-ea"/>
                          <a:cs typeface="+mn-cs"/>
                        </a:rPr>
                        <a:t>særligt</a:t>
                      </a:r>
                      <a:r>
                        <a:rPr lang="en-US" sz="1400" kern="1200">
                          <a:solidFill>
                            <a:schemeClr val="dk1"/>
                          </a:solidFill>
                          <a:effectLst/>
                          <a:latin typeface="+mn-lt"/>
                          <a:ea typeface="+mn-ea"/>
                          <a:cs typeface="+mn-cs"/>
                        </a:rPr>
                        <a:t> </a:t>
                      </a:r>
                      <a:r>
                        <a:rPr lang="en-US" sz="1400" kern="1200" err="1">
                          <a:solidFill>
                            <a:schemeClr val="dk1"/>
                          </a:solidFill>
                          <a:effectLst/>
                          <a:latin typeface="+mn-lt"/>
                          <a:ea typeface="+mn-ea"/>
                          <a:cs typeface="+mn-cs"/>
                        </a:rPr>
                        <a:t>negativt</a:t>
                      </a:r>
                      <a:r>
                        <a:rPr lang="en-US" sz="1400" kern="1200">
                          <a:solidFill>
                            <a:schemeClr val="dk1"/>
                          </a:solidFill>
                          <a:effectLst/>
                          <a:latin typeface="+mn-lt"/>
                          <a:ea typeface="+mn-ea"/>
                          <a:cs typeface="+mn-cs"/>
                        </a:rPr>
                        <a:t>. </a:t>
                      </a:r>
                      <a:r>
                        <a:rPr lang="da-DK" sz="1400" kern="1200">
                          <a:solidFill>
                            <a:schemeClr val="dk1"/>
                          </a:solidFill>
                          <a:effectLst/>
                          <a:latin typeface="+mn-lt"/>
                          <a:ea typeface="+mn-ea"/>
                          <a:cs typeface="+mn-cs"/>
                        </a:rPr>
                        <a:t>Klyngen diskuterer hvad man i fællesskab kan gøre for at reducere eksterne belastninger</a:t>
                      </a:r>
                      <a:r>
                        <a:rPr lang="da-DK" sz="1600" kern="1200">
                          <a:solidFill>
                            <a:schemeClr val="dk1"/>
                          </a:solidFill>
                          <a:effectLst/>
                          <a:latin typeface="+mn-lt"/>
                          <a:ea typeface="+mn-ea"/>
                          <a:cs typeface="+mn-cs"/>
                        </a:rPr>
                        <a: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6406188"/>
                  </a:ext>
                </a:extLst>
              </a:tr>
              <a:tr h="464845">
                <a:tc>
                  <a:txBody>
                    <a:bodyPr/>
                    <a:lstStyle/>
                    <a:p>
                      <a:pPr algn="ctr">
                        <a:lnSpc>
                          <a:spcPct val="300000"/>
                        </a:lnSpc>
                      </a:pPr>
                      <a:r>
                        <a:rPr lang="da-DK" sz="1400" b="1">
                          <a:ln>
                            <a:noFill/>
                          </a:ln>
                          <a:solidFill>
                            <a:srgbClr val="297A77"/>
                          </a:solidFill>
                        </a:rPr>
                        <a:t>20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2000" b="1" kern="1200">
                          <a:solidFill>
                            <a:srgbClr val="297A77"/>
                          </a:solidFill>
                          <a:effectLst/>
                          <a:latin typeface="+mn-lt"/>
                          <a:ea typeface="+mn-ea"/>
                          <a:cs typeface="+mn-cs"/>
                        </a:rPr>
                        <a:t>PAUSE</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50194061"/>
                  </a:ext>
                </a:extLst>
              </a:tr>
              <a:tr h="773723">
                <a:tc>
                  <a:txBody>
                    <a:bodyPr/>
                    <a:lstStyle/>
                    <a:p>
                      <a:pPr algn="ctr">
                        <a:lnSpc>
                          <a:spcPct val="200000"/>
                        </a:lnSpc>
                      </a:pPr>
                      <a:r>
                        <a:rPr lang="da-DK" sz="1400" b="1">
                          <a:ln>
                            <a:noFill/>
                          </a:ln>
                          <a:solidFill>
                            <a:srgbClr val="297A77"/>
                          </a:solidFill>
                        </a:rPr>
                        <a:t>30 min.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da-DK" sz="2000" b="1" kern="1200">
                          <a:solidFill>
                            <a:srgbClr val="297A77"/>
                          </a:solidFill>
                          <a:effectLst/>
                          <a:latin typeface="+mn-lt"/>
                          <a:ea typeface="+mn-ea"/>
                          <a:cs typeface="+mn-cs"/>
                        </a:rPr>
                        <a:t>BLOK 3: HÅNDTERING AF ARBEJDSPRES</a:t>
                      </a:r>
                    </a:p>
                    <a:p>
                      <a:r>
                        <a:rPr lang="da-DK" sz="1400" kern="1200">
                          <a:ln>
                            <a:noFill/>
                          </a:ln>
                          <a:solidFill>
                            <a:schemeClr val="dk1"/>
                          </a:solidFill>
                          <a:effectLst/>
                          <a:latin typeface="+mn-lt"/>
                          <a:ea typeface="+mn-ea"/>
                          <a:cs typeface="+mn-cs"/>
                        </a:rPr>
                        <a:t>I Blok 3 er der en gennemgang af de mest udbredte strategier til håndtering af arbejdspres. Der vises en video om vigtigheden af egenomsorg og anvendelsen af strategier til at håndtere arbejdspres. Gruppearbejde </a:t>
                      </a:r>
                      <a:r>
                        <a:rPr lang="da-DK" sz="1400" kern="1200">
                          <a:solidFill>
                            <a:schemeClr val="dk1"/>
                          </a:solidFill>
                          <a:effectLst/>
                          <a:latin typeface="+mn-lt"/>
                          <a:ea typeface="+mn-ea"/>
                          <a:cs typeface="+mn-cs"/>
                        </a:rPr>
                        <a:t>og opfølgning i plenum. </a:t>
                      </a:r>
                      <a:endParaRPr lang="da-DK" sz="1400">
                        <a:ln>
                          <a:noFill/>
                        </a:ln>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3821389"/>
                  </a:ext>
                </a:extLst>
              </a:tr>
              <a:tr h="685493">
                <a:tc>
                  <a:txBody>
                    <a:bodyPr/>
                    <a:lstStyle/>
                    <a:p>
                      <a:pPr algn="ctr">
                        <a:lnSpc>
                          <a:spcPct val="200000"/>
                        </a:lnSpc>
                      </a:pPr>
                      <a:r>
                        <a:rPr lang="da-DK" sz="1400" b="1" kern="1200">
                          <a:solidFill>
                            <a:srgbClr val="297A77"/>
                          </a:solidFill>
                          <a:effectLst/>
                          <a:latin typeface="+mn-lt"/>
                          <a:ea typeface="+mn-ea"/>
                          <a:cs typeface="+mn-cs"/>
                        </a:rPr>
                        <a:t>30 min. </a:t>
                      </a:r>
                      <a:endParaRPr lang="da-DK" sz="1400" b="1">
                        <a:ln>
                          <a:noFill/>
                        </a:ln>
                        <a:solidFill>
                          <a:srgbClr val="297A77"/>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da-DK" sz="2000" b="1" kern="1200">
                          <a:solidFill>
                            <a:srgbClr val="297A77"/>
                          </a:solidFill>
                          <a:effectLst/>
                          <a:latin typeface="+mn-lt"/>
                          <a:ea typeface="+mn-ea"/>
                          <a:cs typeface="+mn-cs"/>
                        </a:rPr>
                        <a:t>BLOK 4: IMPLEMENTERING OG OPFØLGNING</a:t>
                      </a:r>
                    </a:p>
                    <a:p>
                      <a:r>
                        <a:rPr lang="da-DK" sz="1400" kern="1200">
                          <a:solidFill>
                            <a:schemeClr val="dk1"/>
                          </a:solidFill>
                          <a:effectLst/>
                          <a:latin typeface="+mn-lt"/>
                          <a:ea typeface="+mn-ea"/>
                          <a:cs typeface="+mn-cs"/>
                        </a:rPr>
                        <a:t>Afslutningsvis drøftes hvilke forandringer, der vil være vigtigst og lettest at gennemføre, og klyngen  beslutter, hvordan der skal følges op på dagens møde. </a:t>
                      </a:r>
                      <a:endParaRPr lang="da-DK" sz="1400">
                        <a:ln>
                          <a:noFill/>
                        </a:ln>
                        <a:solidFill>
                          <a:srgbClr val="297A77"/>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9868165"/>
                  </a:ext>
                </a:extLst>
              </a:tr>
            </a:tbl>
          </a:graphicData>
        </a:graphic>
      </p:graphicFrame>
    </p:spTree>
    <p:extLst>
      <p:ext uri="{BB962C8B-B14F-4D97-AF65-F5344CB8AC3E}">
        <p14:creationId xmlns:p14="http://schemas.microsoft.com/office/powerpoint/2010/main" val="3702718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11839" y="181961"/>
            <a:ext cx="9738661" cy="1325563"/>
          </a:xfrm>
        </p:spPr>
        <p:txBody>
          <a:bodyPr>
            <a:normAutofit/>
          </a:bodyPr>
          <a:lstStyle/>
          <a:p>
            <a:pPr>
              <a:lnSpc>
                <a:spcPct val="70000"/>
              </a:lnSpc>
              <a:spcBef>
                <a:spcPts val="1000"/>
              </a:spcBef>
            </a:pPr>
            <a:r>
              <a:rPr lang="da-DK" b="1">
                <a:solidFill>
                  <a:srgbClr val="297A77"/>
                </a:solidFill>
                <a:latin typeface="+mn-lt"/>
              </a:rPr>
              <a:t>Video med psykolog Lars Hugo Sørensen </a:t>
            </a: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516371" y="1507524"/>
            <a:ext cx="9320087" cy="4679980"/>
          </a:xfrm>
        </p:spPr>
        <p:txBody>
          <a:bodyPr>
            <a:normAutofit/>
          </a:bodyPr>
          <a:lstStyle/>
          <a:p>
            <a:pPr marL="0" indent="0">
              <a:buClr>
                <a:srgbClr val="297A77"/>
              </a:buClr>
              <a:buSzPct val="105000"/>
              <a:buNone/>
            </a:pPr>
            <a:endParaRPr lang="da-DK"/>
          </a:p>
          <a:p>
            <a:pPr marL="0" indent="0">
              <a:buNone/>
            </a:pPr>
            <a:r>
              <a:rPr lang="da-DK"/>
              <a:t>               </a:t>
            </a:r>
          </a:p>
          <a:p>
            <a:pPr marL="0" indent="0">
              <a:lnSpc>
                <a:spcPct val="100000"/>
              </a:lnSpc>
              <a:buNone/>
            </a:pPr>
            <a:r>
              <a:rPr lang="da-DK" sz="5100" b="1">
                <a:solidFill>
                  <a:srgbClr val="297A77"/>
                </a:solidFill>
                <a:ea typeface="+mj-ea"/>
                <a:cs typeface="+mj-cs"/>
              </a:rPr>
              <a:t>      </a:t>
            </a:r>
          </a:p>
          <a:p>
            <a:pPr marL="0" indent="0">
              <a:lnSpc>
                <a:spcPct val="100000"/>
              </a:lnSpc>
              <a:buNone/>
            </a:pPr>
            <a:r>
              <a:rPr lang="da-DK" sz="5100" b="1">
                <a:solidFill>
                  <a:srgbClr val="297A77"/>
                </a:solidFill>
                <a:ea typeface="+mj-ea"/>
                <a:cs typeface="+mj-cs"/>
              </a:rPr>
              <a:t>      </a:t>
            </a:r>
            <a:endParaRPr lang="da-DK" sz="3200" b="1">
              <a:solidFill>
                <a:srgbClr val="297A77"/>
              </a:solidFill>
              <a:ea typeface="+mj-ea"/>
              <a:cs typeface="+mj-cs"/>
            </a:endParaRPr>
          </a:p>
          <a:p>
            <a:pPr marL="0" indent="0">
              <a:buNone/>
            </a:pPr>
            <a:endParaRPr lang="da-DK"/>
          </a:p>
          <a:p>
            <a:pPr marL="0" indent="0">
              <a:buNone/>
            </a:pPr>
            <a:endParaRPr lang="da-DK" sz="4400" b="1">
              <a:solidFill>
                <a:srgbClr val="297A77"/>
              </a:solidFill>
              <a:latin typeface="+mn-lt"/>
            </a:endParaRPr>
          </a:p>
          <a:p>
            <a:pPr marL="0" indent="0">
              <a:buNone/>
            </a:pPr>
            <a:endParaRPr lang="da-DK" sz="4400"/>
          </a:p>
        </p:txBody>
      </p:sp>
      <p:sp>
        <p:nvSpPr>
          <p:cNvPr id="8" name="Rektangel 7">
            <a:extLst>
              <a:ext uri="{FF2B5EF4-FFF2-40B4-BE49-F238E27FC236}">
                <a16:creationId xmlns:a16="http://schemas.microsoft.com/office/drawing/2014/main" id="{174B8E1B-F614-4684-8E6C-6D8E39E2330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6A9F6E65-3AD4-4C11-8B62-7924E018567A}"/>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7BDEA4DD-E6E4-4058-B078-1AA21809C2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30</a:t>
            </a:fld>
            <a:endParaRPr lang="da-DK" altLang="en-US">
              <a:solidFill>
                <a:schemeClr val="bg1"/>
              </a:solidFill>
            </a:endParaRPr>
          </a:p>
        </p:txBody>
      </p:sp>
      <p:pic>
        <p:nvPicPr>
          <p:cNvPr id="13" name="Billede 12">
            <a:extLst>
              <a:ext uri="{FF2B5EF4-FFF2-40B4-BE49-F238E27FC236}">
                <a16:creationId xmlns:a16="http://schemas.microsoft.com/office/drawing/2014/main" id="{58337C70-6F5E-41D8-B20F-83B97EBA185E}"/>
              </a:ext>
            </a:extLst>
          </p:cNvPr>
          <p:cNvPicPr>
            <a:picLocks noChangeAspect="1"/>
          </p:cNvPicPr>
          <p:nvPr/>
        </p:nvPicPr>
        <p:blipFill>
          <a:blip r:embed="rId4"/>
          <a:stretch>
            <a:fillRect/>
          </a:stretch>
        </p:blipFill>
        <p:spPr>
          <a:xfrm>
            <a:off x="9948973" y="2804805"/>
            <a:ext cx="1248389" cy="1248389"/>
          </a:xfrm>
          <a:prstGeom prst="rect">
            <a:avLst/>
          </a:prstGeom>
        </p:spPr>
      </p:pic>
      <p:pic>
        <p:nvPicPr>
          <p:cNvPr id="9" name="Online Media 4" descr="Trivsel og arbejdsglÃ¦de">
            <a:hlinkClick r:id="" action="ppaction://media"/>
            <a:extLst>
              <a:ext uri="{FF2B5EF4-FFF2-40B4-BE49-F238E27FC236}">
                <a16:creationId xmlns:a16="http://schemas.microsoft.com/office/drawing/2014/main" id="{14D0D7BA-568C-4BC3-9230-37BF81416B7A}"/>
              </a:ext>
            </a:extLst>
          </p:cNvPr>
          <p:cNvPicPr>
            <a:picLocks noRot="1" noChangeAspect="1"/>
          </p:cNvPicPr>
          <p:nvPr>
            <a:videoFile r:link="rId1"/>
          </p:nvPr>
        </p:nvPicPr>
        <p:blipFill>
          <a:blip r:embed="rId5"/>
          <a:stretch>
            <a:fillRect/>
          </a:stretch>
        </p:blipFill>
        <p:spPr>
          <a:xfrm>
            <a:off x="838200" y="1214651"/>
            <a:ext cx="8743436" cy="4918071"/>
          </a:xfrm>
          <a:prstGeom prst="rect">
            <a:avLst/>
          </a:prstGeom>
        </p:spPr>
      </p:pic>
    </p:spTree>
    <p:extLst>
      <p:ext uri="{BB962C8B-B14F-4D97-AF65-F5344CB8AC3E}">
        <p14:creationId xmlns:p14="http://schemas.microsoft.com/office/powerpoint/2010/main" val="3003050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9"/>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9"/>
                                        </p:tgtEl>
                                      </p:cBhvr>
                                    </p:cmd>
                                  </p:childTnLst>
                                </p:cTn>
                              </p:par>
                            </p:childTnLst>
                          </p:cTn>
                        </p:par>
                      </p:childTnLst>
                    </p:cTn>
                  </p:par>
                </p:childTnLst>
              </p:cTn>
              <p:nextCondLst>
                <p:cond evt="onClick" delay="0">
                  <p:tgtEl>
                    <p:spTgt spid="9"/>
                  </p:tgtEl>
                </p:cond>
              </p:nextCondLst>
            </p:seq>
            <p:video>
              <p:cMediaNode vol="80000">
                <p:cTn id="12" fill="hold" display="0">
                  <p:stCondLst>
                    <p:cond delay="indefinite"/>
                  </p:stCondLst>
                </p:cTn>
                <p:tgtEl>
                  <p:spTgt spid="9"/>
                </p:tgtEl>
              </p:cMediaNode>
            </p:video>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p:txBody>
          <a:bodyPr>
            <a:normAutofit/>
          </a:bodyPr>
          <a:lstStyle/>
          <a:p>
            <a:endParaRPr lang="da-DK" b="1">
              <a:solidFill>
                <a:srgbClr val="297A77"/>
              </a:solidFill>
              <a:latin typeface="+mn-lt"/>
            </a:endParaRPr>
          </a:p>
        </p:txBody>
      </p:sp>
      <p:sp>
        <p:nvSpPr>
          <p:cNvPr id="6" name="Rektangel 5">
            <a:extLst>
              <a:ext uri="{FF2B5EF4-FFF2-40B4-BE49-F238E27FC236}">
                <a16:creationId xmlns:a16="http://schemas.microsoft.com/office/drawing/2014/main" id="{193653D2-771E-44C7-A346-58F448B8D39D}"/>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Ellipse 7">
            <a:extLst>
              <a:ext uri="{FF2B5EF4-FFF2-40B4-BE49-F238E27FC236}">
                <a16:creationId xmlns:a16="http://schemas.microsoft.com/office/drawing/2014/main" id="{FD2F8E0B-3538-41D1-8474-2A812EF8F358}"/>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9" name="Billede 8">
            <a:extLst>
              <a:ext uri="{FF2B5EF4-FFF2-40B4-BE49-F238E27FC236}">
                <a16:creationId xmlns:a16="http://schemas.microsoft.com/office/drawing/2014/main" id="{391D6197-5277-4808-8CC0-3744D296C1D4}"/>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0" name="Slide Number Placeholder 3">
            <a:extLst>
              <a:ext uri="{FF2B5EF4-FFF2-40B4-BE49-F238E27FC236}">
                <a16:creationId xmlns:a16="http://schemas.microsoft.com/office/drawing/2014/main" id="{3BD3DD8E-DAF2-4441-92AF-C765089C0F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31</a:t>
            </a:fld>
            <a:endParaRPr lang="da-DK" altLang="en-US">
              <a:solidFill>
                <a:schemeClr val="bg1"/>
              </a:solidFill>
            </a:endParaRPr>
          </a:p>
        </p:txBody>
      </p:sp>
      <p:sp>
        <p:nvSpPr>
          <p:cNvPr id="11" name="Pladsholder til indhold 10">
            <a:extLst>
              <a:ext uri="{FF2B5EF4-FFF2-40B4-BE49-F238E27FC236}">
                <a16:creationId xmlns:a16="http://schemas.microsoft.com/office/drawing/2014/main" id="{00C3BF8A-C8D0-4641-833A-87A5358C5085}"/>
              </a:ext>
            </a:extLst>
          </p:cNvPr>
          <p:cNvSpPr>
            <a:spLocks noGrp="1"/>
          </p:cNvSpPr>
          <p:nvPr>
            <p:ph idx="1"/>
          </p:nvPr>
        </p:nvSpPr>
        <p:spPr>
          <a:xfrm>
            <a:off x="838200" y="548641"/>
            <a:ext cx="8917250" cy="5468878"/>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marL="0" indent="0">
              <a:buNone/>
            </a:pPr>
            <a:r>
              <a:rPr lang="da-DK" sz="4400" b="1">
                <a:cs typeface="Calibri"/>
              </a:rPr>
              <a:t>							   </a:t>
            </a:r>
          </a:p>
          <a:p>
            <a:pPr marL="0" indent="0">
              <a:buNone/>
            </a:pPr>
            <a:endParaRPr lang="da-DK" sz="4400" b="1">
              <a:cs typeface="Calibri"/>
            </a:endParaRPr>
          </a:p>
          <a:p>
            <a:pPr marL="0" indent="0">
              <a:buNone/>
            </a:pPr>
            <a:r>
              <a:rPr lang="da-DK" sz="4400" b="1">
                <a:cs typeface="Calibri"/>
              </a:rPr>
              <a:t>	    </a:t>
            </a:r>
          </a:p>
          <a:p>
            <a:pPr marL="0" indent="0">
              <a:buNone/>
            </a:pPr>
            <a:r>
              <a:rPr lang="da-DK" sz="4400" b="1">
                <a:cs typeface="Calibri"/>
              </a:rPr>
              <a:t>B</a:t>
            </a:r>
            <a:r>
              <a:rPr lang="da-DK" sz="4000" b="1">
                <a:cs typeface="Calibri"/>
              </a:rPr>
              <a:t>lok 4: Implementering og opfølgning</a:t>
            </a:r>
          </a:p>
          <a:p>
            <a:pPr marL="0" indent="0">
              <a:buNone/>
            </a:pPr>
            <a:endParaRPr lang="da-DK" sz="2400" b="1">
              <a:cs typeface="Calibri"/>
            </a:endParaRPr>
          </a:p>
          <a:p>
            <a:pPr marL="0" indent="0">
              <a:buNone/>
            </a:pPr>
            <a:endParaRPr lang="da-DK" sz="2400" b="1">
              <a:cs typeface="Calibri"/>
            </a:endParaRPr>
          </a:p>
          <a:p>
            <a:pPr marL="0" indent="0">
              <a:buNone/>
            </a:pPr>
            <a:r>
              <a:rPr lang="da-DK" sz="2400" b="1">
                <a:cs typeface="Calibri"/>
              </a:rPr>
              <a:t>I skal nu sidde sammen med kolleger fra egen praksis. Sololæger sidder sammen. </a:t>
            </a:r>
          </a:p>
          <a:p>
            <a:pPr marL="0" indent="0">
              <a:buNone/>
            </a:pPr>
            <a:endParaRPr lang="da-DK" sz="2400" b="1">
              <a:cs typeface="Calibri"/>
            </a:endParaRPr>
          </a:p>
          <a:p>
            <a:pPr marL="0" indent="0">
              <a:buNone/>
            </a:pPr>
            <a:endParaRPr lang="da-DK" sz="2400" b="1">
              <a:cs typeface="Calibri"/>
            </a:endParaRPr>
          </a:p>
          <a:p>
            <a:pPr marL="0" indent="0">
              <a:buNone/>
            </a:pPr>
            <a:r>
              <a:rPr lang="da-DK" sz="3000" b="1">
                <a:cs typeface="Calibri"/>
              </a:rPr>
              <a:t>Samlet tid 30 minutter</a:t>
            </a:r>
          </a:p>
          <a:p>
            <a:pPr marL="0" indent="0">
              <a:buNone/>
            </a:pPr>
            <a:r>
              <a:rPr lang="da-DK" sz="2400" b="1">
                <a:cs typeface="Calibri"/>
              </a:rPr>
              <a:t>I skal udfylde implementeringsplanen.</a:t>
            </a:r>
          </a:p>
          <a:p>
            <a:pPr marL="0" indent="0">
              <a:buNone/>
            </a:pPr>
            <a:endParaRPr lang="da-DK" sz="2400" b="1">
              <a:cs typeface="Calibri"/>
            </a:endParaRPr>
          </a:p>
          <a:p>
            <a:pPr marL="0" indent="0">
              <a:buNone/>
            </a:pPr>
            <a:endParaRPr lang="da-DK" sz="4000" b="1">
              <a:cs typeface="Calibri"/>
            </a:endParaRPr>
          </a:p>
          <a:p>
            <a:pPr marL="0" indent="0">
              <a:buNone/>
            </a:pPr>
            <a:endParaRPr lang="da-DK" sz="4000" b="1">
              <a:cs typeface="Calibri"/>
            </a:endParaRPr>
          </a:p>
          <a:p>
            <a:pPr marL="0" indent="0">
              <a:buNone/>
            </a:pPr>
            <a:endParaRPr lang="da-DK" sz="4000" b="1">
              <a:cs typeface="Calibri"/>
            </a:endParaRPr>
          </a:p>
          <a:p>
            <a:pPr marL="0" indent="0">
              <a:buNone/>
            </a:pPr>
            <a:endParaRPr lang="da-DK" sz="4000" b="1">
              <a:cs typeface="Calibri"/>
            </a:endParaRPr>
          </a:p>
        </p:txBody>
      </p:sp>
    </p:spTree>
    <p:extLst>
      <p:ext uri="{BB962C8B-B14F-4D97-AF65-F5344CB8AC3E}">
        <p14:creationId xmlns:p14="http://schemas.microsoft.com/office/powerpoint/2010/main" val="36957650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371815" y="321464"/>
            <a:ext cx="10515600" cy="1074316"/>
          </a:xfrm>
        </p:spPr>
        <p:txBody>
          <a:bodyPr>
            <a:normAutofit fontScale="90000"/>
          </a:bodyPr>
          <a:lstStyle/>
          <a:p>
            <a:r>
              <a:rPr lang="da-DK" sz="3600" b="1">
                <a:solidFill>
                  <a:srgbClr val="297A77"/>
                </a:solidFill>
                <a:latin typeface="+mn-lt"/>
              </a:rPr>
              <a:t>Gruppearbejde: Hvordan sørger du for restitution og egenomsorg? </a:t>
            </a: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371816" y="1489084"/>
            <a:ext cx="9550452" cy="4949815"/>
          </a:xfrm>
        </p:spPr>
        <p:txBody>
          <a:bodyPr>
            <a:normAutofit fontScale="85000" lnSpcReduction="10000"/>
          </a:bodyPr>
          <a:lstStyle/>
          <a:p>
            <a:pPr marL="0" indent="0">
              <a:buNone/>
            </a:pPr>
            <a:r>
              <a:rPr lang="da-DK"/>
              <a:t>Formålet med gruppearbejdet efter blok 3 er at belyse, hvilke strategier man anvender for at håndtere arbejdspres og tale om, hvordan man kan forebygge dårlige strategier bl.a. ved at dele de positive erfaringer. </a:t>
            </a:r>
          </a:p>
          <a:p>
            <a:endParaRPr lang="da-DK"/>
          </a:p>
          <a:p>
            <a:r>
              <a:rPr lang="da-DK"/>
              <a:t>Har du positive erfaringer med at håndtere et højt arbejdspres, som du gerne vil dele med gruppen?</a:t>
            </a:r>
          </a:p>
          <a:p>
            <a:pPr lvl="0"/>
            <a:endParaRPr lang="da-DK"/>
          </a:p>
          <a:p>
            <a:pPr lvl="0"/>
            <a:r>
              <a:rPr lang="da-DK"/>
              <a:t>Hvordan sørger du for at restituere og huske din egenomsorg?  </a:t>
            </a:r>
          </a:p>
          <a:p>
            <a:pPr lvl="0"/>
            <a:endParaRPr lang="da-DK"/>
          </a:p>
          <a:p>
            <a:pPr lvl="0"/>
            <a:r>
              <a:rPr lang="da-DK"/>
              <a:t>Husker du på at være i det grønne system / det beroligende system, som psykologen fortalte om? </a:t>
            </a:r>
          </a:p>
          <a:p>
            <a:pPr marL="0" indent="0">
              <a:buNone/>
            </a:pPr>
            <a:endParaRPr lang="da-DK" b="1">
              <a:solidFill>
                <a:srgbClr val="297A77"/>
              </a:solidFill>
              <a:ea typeface="+mj-ea"/>
              <a:cs typeface="+mj-cs"/>
            </a:endParaRPr>
          </a:p>
          <a:p>
            <a:pPr marL="0" indent="0">
              <a:buNone/>
            </a:pPr>
            <a:r>
              <a:rPr lang="da-DK" sz="2800" b="1">
                <a:solidFill>
                  <a:srgbClr val="297A77"/>
                </a:solidFill>
                <a:ea typeface="+mj-ea"/>
                <a:cs typeface="+mj-cs"/>
              </a:rPr>
              <a:t>           </a:t>
            </a:r>
            <a:endParaRPr lang="da-DK"/>
          </a:p>
        </p:txBody>
      </p:sp>
      <p:sp>
        <p:nvSpPr>
          <p:cNvPr id="9" name="Rektangel 8">
            <a:extLst>
              <a:ext uri="{FF2B5EF4-FFF2-40B4-BE49-F238E27FC236}">
                <a16:creationId xmlns:a16="http://schemas.microsoft.com/office/drawing/2014/main" id="{EAA4D961-5D95-48E6-B75E-077894A0724E}"/>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7F0653B9-47FE-45C2-BC6D-0B88EA3CE6CF}"/>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89E6C25E-DA67-445C-816B-C617EFBCA088}"/>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32</a:t>
            </a:fld>
            <a:endParaRPr lang="da-DK" altLang="en-US">
              <a:solidFill>
                <a:schemeClr val="bg1"/>
              </a:solidFill>
            </a:endParaRPr>
          </a:p>
        </p:txBody>
      </p:sp>
      <p:pic>
        <p:nvPicPr>
          <p:cNvPr id="12" name="Billede 11">
            <a:extLst>
              <a:ext uri="{FF2B5EF4-FFF2-40B4-BE49-F238E27FC236}">
                <a16:creationId xmlns:a16="http://schemas.microsoft.com/office/drawing/2014/main" id="{374A497F-5D0A-44E3-9818-37B1A9059B4D}"/>
              </a:ext>
            </a:extLst>
          </p:cNvPr>
          <p:cNvPicPr>
            <a:picLocks noChangeAspect="1"/>
          </p:cNvPicPr>
          <p:nvPr/>
        </p:nvPicPr>
        <p:blipFill>
          <a:blip r:embed="rId3"/>
          <a:stretch>
            <a:fillRect/>
          </a:stretch>
        </p:blipFill>
        <p:spPr>
          <a:xfrm>
            <a:off x="9922267" y="2819490"/>
            <a:ext cx="1233633" cy="1233633"/>
          </a:xfrm>
          <a:prstGeom prst="rect">
            <a:avLst/>
          </a:prstGeom>
        </p:spPr>
      </p:pic>
      <p:grpSp>
        <p:nvGrpSpPr>
          <p:cNvPr id="13" name="Gruppe 12">
            <a:extLst>
              <a:ext uri="{FF2B5EF4-FFF2-40B4-BE49-F238E27FC236}">
                <a16:creationId xmlns:a16="http://schemas.microsoft.com/office/drawing/2014/main" id="{D87D9169-EE3C-4C8E-B1F2-3DF269B5927A}"/>
              </a:ext>
            </a:extLst>
          </p:cNvPr>
          <p:cNvGrpSpPr/>
          <p:nvPr/>
        </p:nvGrpSpPr>
        <p:grpSpPr>
          <a:xfrm>
            <a:off x="4390522" y="5550067"/>
            <a:ext cx="4561575" cy="1041248"/>
            <a:chOff x="740775" y="5184942"/>
            <a:chExt cx="4561575" cy="1041248"/>
          </a:xfrm>
        </p:grpSpPr>
        <p:sp>
          <p:nvSpPr>
            <p:cNvPr id="14" name="Tekstfelt 20">
              <a:extLst>
                <a:ext uri="{FF2B5EF4-FFF2-40B4-BE49-F238E27FC236}">
                  <a16:creationId xmlns:a16="http://schemas.microsoft.com/office/drawing/2014/main" id="{F4D638D7-8341-4921-819B-9C40C9B3E751}"/>
                </a:ext>
              </a:extLst>
            </p:cNvPr>
            <p:cNvSpPr txBox="1"/>
            <p:nvPr/>
          </p:nvSpPr>
          <p:spPr>
            <a:xfrm>
              <a:off x="1671644" y="5425971"/>
              <a:ext cx="3630706" cy="80021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sz="2800" b="1">
                  <a:solidFill>
                    <a:srgbClr val="297A77"/>
                  </a:solidFill>
                  <a:ea typeface="+mj-ea"/>
                  <a:cs typeface="+mj-cs"/>
                </a:rPr>
                <a:t>Notér i mødenoter</a:t>
              </a:r>
            </a:p>
            <a:p>
              <a:endParaRPr lang="da-DK"/>
            </a:p>
          </p:txBody>
        </p:sp>
        <p:sp>
          <p:nvSpPr>
            <p:cNvPr id="15" name="Ellipse 14">
              <a:extLst>
                <a:ext uri="{FF2B5EF4-FFF2-40B4-BE49-F238E27FC236}">
                  <a16:creationId xmlns:a16="http://schemas.microsoft.com/office/drawing/2014/main" id="{A19D409F-38F2-425D-8D86-7D136BB51C03}"/>
                </a:ext>
              </a:extLst>
            </p:cNvPr>
            <p:cNvSpPr/>
            <p:nvPr/>
          </p:nvSpPr>
          <p:spPr>
            <a:xfrm>
              <a:off x="740775" y="5184942"/>
              <a:ext cx="869995" cy="869995"/>
            </a:xfrm>
            <a:prstGeom prst="ellipse">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a-DK"/>
            </a:p>
          </p:txBody>
        </p:sp>
        <p:pic>
          <p:nvPicPr>
            <p:cNvPr id="16" name="Billede 15" descr="Et billede, der indeholder papirclips&#10;&#10;Automatisk genereret beskrivelse">
              <a:extLst>
                <a:ext uri="{FF2B5EF4-FFF2-40B4-BE49-F238E27FC236}">
                  <a16:creationId xmlns:a16="http://schemas.microsoft.com/office/drawing/2014/main" id="{B3DAE604-4AD3-4483-B563-9A57A2606018}"/>
                </a:ext>
              </a:extLst>
            </p:cNvPr>
            <p:cNvPicPr>
              <a:picLocks noChangeAspect="1"/>
            </p:cNvPicPr>
            <p:nvPr/>
          </p:nvPicPr>
          <p:blipFill>
            <a:blip r:embed="rId4"/>
            <a:stretch>
              <a:fillRect/>
            </a:stretch>
          </p:blipFill>
          <p:spPr>
            <a:xfrm>
              <a:off x="960887" y="5405054"/>
              <a:ext cx="429769" cy="429769"/>
            </a:xfrm>
            <a:prstGeom prst="rect">
              <a:avLst/>
            </a:prstGeom>
          </p:spPr>
        </p:pic>
      </p:grpSp>
    </p:spTree>
    <p:extLst>
      <p:ext uri="{BB962C8B-B14F-4D97-AF65-F5344CB8AC3E}">
        <p14:creationId xmlns:p14="http://schemas.microsoft.com/office/powerpoint/2010/main" val="29613313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497541" y="266685"/>
            <a:ext cx="10698892" cy="887708"/>
          </a:xfrm>
        </p:spPr>
        <p:txBody>
          <a:bodyPr>
            <a:normAutofit fontScale="90000"/>
          </a:bodyPr>
          <a:lstStyle/>
          <a:p>
            <a:r>
              <a:rPr lang="da-DK" b="1">
                <a:solidFill>
                  <a:srgbClr val="297A77"/>
                </a:solidFill>
                <a:latin typeface="+mn-lt"/>
              </a:rPr>
              <a:t>Blok 4: Implementering og opfølgning</a:t>
            </a:r>
            <a:br>
              <a:rPr lang="da-DK" b="1">
                <a:solidFill>
                  <a:srgbClr val="297A77"/>
                </a:solidFill>
                <a:latin typeface="+mn-lt"/>
              </a:rPr>
            </a:br>
            <a:r>
              <a:rPr lang="da-DK" sz="2000" b="1">
                <a:solidFill>
                  <a:srgbClr val="297A77"/>
                </a:solidFill>
                <a:latin typeface="+mn-lt"/>
              </a:rPr>
              <a:t>Er der potentiale for forandringer?</a:t>
            </a:r>
            <a:endParaRPr lang="da-DK" b="1">
              <a:solidFill>
                <a:srgbClr val="297A77"/>
              </a:solidFill>
              <a:latin typeface="+mn-lt"/>
            </a:endParaRP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497541" y="1154393"/>
            <a:ext cx="9267047" cy="4953017"/>
          </a:xfrm>
        </p:spPr>
        <p:txBody>
          <a:bodyPr>
            <a:normAutofit/>
          </a:bodyPr>
          <a:lstStyle/>
          <a:p>
            <a:pPr marL="0" lvl="0" indent="0">
              <a:buClr>
                <a:srgbClr val="297A77"/>
              </a:buClr>
              <a:buSzPct val="105000"/>
              <a:buNone/>
            </a:pPr>
            <a:endParaRPr lang="da-DK" b="1">
              <a:solidFill>
                <a:srgbClr val="297A77"/>
              </a:solidFill>
              <a:ea typeface="+mj-ea"/>
              <a:cs typeface="+mj-cs"/>
            </a:endParaRPr>
          </a:p>
          <a:p>
            <a:pPr marL="0" lvl="0" indent="0">
              <a:buClr>
                <a:srgbClr val="297A77"/>
              </a:buClr>
              <a:buSzPct val="105000"/>
              <a:buNone/>
            </a:pPr>
            <a:r>
              <a:rPr lang="da-DK" b="1">
                <a:solidFill>
                  <a:srgbClr val="297A77"/>
                </a:solidFill>
                <a:ea typeface="+mj-ea"/>
                <a:cs typeface="+mj-cs"/>
              </a:rPr>
              <a:t>Drøft i grupper og udfyld implementeringsplanen (20 min.)</a:t>
            </a:r>
          </a:p>
          <a:p>
            <a:pPr marL="0" indent="0">
              <a:buNone/>
            </a:pPr>
            <a:r>
              <a:rPr lang="da-DK" sz="2400"/>
              <a:t>Sæt jer sammen med jeres kolleger fra jeres egen praksis og brug den resterende tid på i fællesskab at tale om hvad i vil tage med jer hjem.</a:t>
            </a:r>
          </a:p>
          <a:p>
            <a:pPr marL="0" indent="0">
              <a:buNone/>
            </a:pPr>
            <a:endParaRPr lang="da-DK" sz="2400"/>
          </a:p>
          <a:p>
            <a:pPr marL="0" indent="0">
              <a:lnSpc>
                <a:spcPct val="100000"/>
              </a:lnSpc>
              <a:buNone/>
            </a:pPr>
            <a:r>
              <a:rPr lang="da-DK" sz="2400"/>
              <a:t>Udfyld refleksionsarket under det sidste felt: Hvad er det vigtigste du tager med dig hjem til praksis fra mødet i dag?</a:t>
            </a:r>
          </a:p>
          <a:p>
            <a:pPr marL="0" indent="0">
              <a:buClr>
                <a:srgbClr val="297A77"/>
              </a:buClr>
              <a:buSzPct val="105000"/>
              <a:buNone/>
            </a:pPr>
            <a:r>
              <a:rPr lang="da-DK">
                <a:solidFill>
                  <a:srgbClr val="FF0000"/>
                </a:solidFill>
              </a:rPr>
              <a:t>	 </a:t>
            </a:r>
          </a:p>
          <a:p>
            <a:pPr marL="0" indent="0">
              <a:buClr>
                <a:srgbClr val="297A77"/>
              </a:buClr>
              <a:buSzPct val="105000"/>
              <a:buNone/>
            </a:pPr>
            <a:endParaRPr lang="da-DK" b="1">
              <a:solidFill>
                <a:srgbClr val="297A77"/>
              </a:solidFill>
              <a:ea typeface="+mj-ea"/>
              <a:cs typeface="+mj-cs"/>
            </a:endParaRPr>
          </a:p>
          <a:p>
            <a:pPr marL="0" indent="0">
              <a:buClr>
                <a:srgbClr val="297A77"/>
              </a:buClr>
              <a:buSzPct val="105000"/>
              <a:buNone/>
            </a:pPr>
            <a:r>
              <a:rPr lang="da-DK" b="1">
                <a:solidFill>
                  <a:srgbClr val="297A77"/>
                </a:solidFill>
                <a:ea typeface="+mj-ea"/>
                <a:cs typeface="+mj-cs"/>
              </a:rPr>
              <a:t>Opsamling i plenum (10 min.)</a:t>
            </a:r>
          </a:p>
          <a:p>
            <a:pPr marL="0" indent="0">
              <a:buClr>
                <a:srgbClr val="297A77"/>
              </a:buClr>
              <a:buSzPct val="105000"/>
              <a:buNone/>
            </a:pPr>
            <a:endParaRPr lang="da-DK" b="1">
              <a:solidFill>
                <a:srgbClr val="297A77"/>
              </a:solidFill>
              <a:ea typeface="+mj-ea"/>
              <a:cs typeface="+mj-cs"/>
            </a:endParaRPr>
          </a:p>
        </p:txBody>
      </p:sp>
      <p:sp>
        <p:nvSpPr>
          <p:cNvPr id="8" name="Rektangel 7">
            <a:extLst>
              <a:ext uri="{FF2B5EF4-FFF2-40B4-BE49-F238E27FC236}">
                <a16:creationId xmlns:a16="http://schemas.microsoft.com/office/drawing/2014/main" id="{6BEF58E8-93C5-4783-AF5D-C88028D24DC8}"/>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Ellipse 8">
            <a:extLst>
              <a:ext uri="{FF2B5EF4-FFF2-40B4-BE49-F238E27FC236}">
                <a16:creationId xmlns:a16="http://schemas.microsoft.com/office/drawing/2014/main" id="{93B2230A-7586-458D-98BE-A94EF1ED5FDB}"/>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Slide Number Placeholder 3">
            <a:extLst>
              <a:ext uri="{FF2B5EF4-FFF2-40B4-BE49-F238E27FC236}">
                <a16:creationId xmlns:a16="http://schemas.microsoft.com/office/drawing/2014/main" id="{BB674087-A8E4-4E79-86B4-783BB522479B}"/>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33</a:t>
            </a:fld>
            <a:endParaRPr lang="da-DK" altLang="en-US">
              <a:solidFill>
                <a:schemeClr val="bg1"/>
              </a:solidFill>
            </a:endParaRPr>
          </a:p>
        </p:txBody>
      </p:sp>
      <p:pic>
        <p:nvPicPr>
          <p:cNvPr id="12" name="Billede 11">
            <a:extLst>
              <a:ext uri="{FF2B5EF4-FFF2-40B4-BE49-F238E27FC236}">
                <a16:creationId xmlns:a16="http://schemas.microsoft.com/office/drawing/2014/main" id="{1924974F-A064-4083-AD96-BA05438213B7}"/>
              </a:ext>
            </a:extLst>
          </p:cNvPr>
          <p:cNvPicPr>
            <a:picLocks noChangeAspect="1"/>
          </p:cNvPicPr>
          <p:nvPr/>
        </p:nvPicPr>
        <p:blipFill>
          <a:blip r:embed="rId3"/>
          <a:stretch>
            <a:fillRect/>
          </a:stretch>
        </p:blipFill>
        <p:spPr>
          <a:xfrm>
            <a:off x="9948973" y="2804805"/>
            <a:ext cx="1248389" cy="1248389"/>
          </a:xfrm>
          <a:prstGeom prst="rect">
            <a:avLst/>
          </a:prstGeom>
        </p:spPr>
      </p:pic>
      <p:pic>
        <p:nvPicPr>
          <p:cNvPr id="13" name="Billede 12" descr="Et billede, der indeholder papirclips&#10;&#10;Automatisk genereret beskrivelse">
            <a:extLst>
              <a:ext uri="{FF2B5EF4-FFF2-40B4-BE49-F238E27FC236}">
                <a16:creationId xmlns:a16="http://schemas.microsoft.com/office/drawing/2014/main" id="{C6F1F5DF-66DB-447F-A52E-4748D0FA3812}"/>
              </a:ext>
            </a:extLst>
          </p:cNvPr>
          <p:cNvPicPr>
            <a:picLocks noChangeAspect="1"/>
          </p:cNvPicPr>
          <p:nvPr/>
        </p:nvPicPr>
        <p:blipFill>
          <a:blip r:embed="rId4"/>
          <a:stretch>
            <a:fillRect/>
          </a:stretch>
        </p:blipFill>
        <p:spPr>
          <a:xfrm>
            <a:off x="8959530" y="5407850"/>
            <a:ext cx="429769" cy="429769"/>
          </a:xfrm>
          <a:prstGeom prst="rect">
            <a:avLst/>
          </a:prstGeom>
        </p:spPr>
      </p:pic>
      <p:sp>
        <p:nvSpPr>
          <p:cNvPr id="14" name="Ellipse 13">
            <a:extLst>
              <a:ext uri="{FF2B5EF4-FFF2-40B4-BE49-F238E27FC236}">
                <a16:creationId xmlns:a16="http://schemas.microsoft.com/office/drawing/2014/main" id="{6935B1E1-F083-4DD7-8035-EA9C5EB6B604}"/>
              </a:ext>
            </a:extLst>
          </p:cNvPr>
          <p:cNvSpPr/>
          <p:nvPr/>
        </p:nvSpPr>
        <p:spPr>
          <a:xfrm>
            <a:off x="9060012" y="5237415"/>
            <a:ext cx="869995" cy="869995"/>
          </a:xfrm>
          <a:prstGeom prst="ellipse">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a-DK"/>
          </a:p>
        </p:txBody>
      </p:sp>
      <p:pic>
        <p:nvPicPr>
          <p:cNvPr id="15" name="Billede 14" descr="Et billede, der indeholder papirclips&#10;&#10;Automatisk genereret beskrivelse">
            <a:extLst>
              <a:ext uri="{FF2B5EF4-FFF2-40B4-BE49-F238E27FC236}">
                <a16:creationId xmlns:a16="http://schemas.microsoft.com/office/drawing/2014/main" id="{22CC83C9-91CE-4854-B34F-EEA80FC87970}"/>
              </a:ext>
            </a:extLst>
          </p:cNvPr>
          <p:cNvPicPr>
            <a:picLocks noChangeAspect="1"/>
          </p:cNvPicPr>
          <p:nvPr/>
        </p:nvPicPr>
        <p:blipFill>
          <a:blip r:embed="rId4"/>
          <a:stretch>
            <a:fillRect/>
          </a:stretch>
        </p:blipFill>
        <p:spPr>
          <a:xfrm>
            <a:off x="9285354" y="5457527"/>
            <a:ext cx="429769" cy="429769"/>
          </a:xfrm>
          <a:prstGeom prst="rect">
            <a:avLst/>
          </a:prstGeom>
        </p:spPr>
      </p:pic>
    </p:spTree>
    <p:extLst>
      <p:ext uri="{BB962C8B-B14F-4D97-AF65-F5344CB8AC3E}">
        <p14:creationId xmlns:p14="http://schemas.microsoft.com/office/powerpoint/2010/main" val="34239518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626301" y="365125"/>
            <a:ext cx="9129149" cy="1325563"/>
          </a:xfrm>
        </p:spPr>
        <p:txBody>
          <a:bodyPr>
            <a:normAutofit/>
          </a:bodyPr>
          <a:lstStyle/>
          <a:p>
            <a:pPr>
              <a:lnSpc>
                <a:spcPct val="70000"/>
              </a:lnSpc>
              <a:spcBef>
                <a:spcPts val="1000"/>
              </a:spcBef>
            </a:pPr>
            <a:r>
              <a:rPr lang="da-DK" b="1">
                <a:solidFill>
                  <a:srgbClr val="297A77"/>
                </a:solidFill>
                <a:latin typeface="+mn-lt"/>
              </a:rPr>
              <a:t>Plenum gennemgang (10 min.)</a:t>
            </a:r>
          </a:p>
        </p:txBody>
      </p:sp>
      <p:sp>
        <p:nvSpPr>
          <p:cNvPr id="5" name="Pladsholder til indhold 4">
            <a:extLst>
              <a:ext uri="{FF2B5EF4-FFF2-40B4-BE49-F238E27FC236}">
                <a16:creationId xmlns:a16="http://schemas.microsoft.com/office/drawing/2014/main" id="{34BAC4A1-EF95-4832-8E08-FA7A8EB315FA}"/>
              </a:ext>
            </a:extLst>
          </p:cNvPr>
          <p:cNvSpPr>
            <a:spLocks noGrp="1"/>
          </p:cNvSpPr>
          <p:nvPr>
            <p:ph idx="1"/>
          </p:nvPr>
        </p:nvSpPr>
        <p:spPr>
          <a:xfrm>
            <a:off x="516371" y="1507524"/>
            <a:ext cx="9320087" cy="4679980"/>
          </a:xfrm>
        </p:spPr>
        <p:txBody>
          <a:bodyPr>
            <a:normAutofit/>
          </a:bodyPr>
          <a:lstStyle/>
          <a:p>
            <a:pPr>
              <a:lnSpc>
                <a:spcPct val="100000"/>
              </a:lnSpc>
              <a:buClr>
                <a:srgbClr val="297A77"/>
              </a:buClr>
              <a:buSzPct val="105000"/>
            </a:pPr>
            <a:r>
              <a:rPr lang="da-DK" sz="3200"/>
              <a:t>Hvad har I talt om i grupperne? </a:t>
            </a:r>
          </a:p>
          <a:p>
            <a:pPr marL="0" indent="0">
              <a:buClr>
                <a:srgbClr val="297A77"/>
              </a:buClr>
              <a:buSzPct val="105000"/>
              <a:buNone/>
            </a:pPr>
            <a:endParaRPr lang="da-DK"/>
          </a:p>
          <a:p>
            <a:pPr marL="0" indent="0">
              <a:buNone/>
            </a:pPr>
            <a:r>
              <a:rPr lang="da-DK"/>
              <a:t>               </a:t>
            </a:r>
          </a:p>
          <a:p>
            <a:pPr marL="0" indent="0">
              <a:lnSpc>
                <a:spcPct val="100000"/>
              </a:lnSpc>
              <a:buNone/>
            </a:pPr>
            <a:r>
              <a:rPr lang="da-DK" sz="5100" b="1">
                <a:solidFill>
                  <a:srgbClr val="297A77"/>
                </a:solidFill>
                <a:ea typeface="+mj-ea"/>
                <a:cs typeface="+mj-cs"/>
              </a:rPr>
              <a:t>      </a:t>
            </a:r>
          </a:p>
          <a:p>
            <a:pPr marL="0" indent="0">
              <a:lnSpc>
                <a:spcPct val="100000"/>
              </a:lnSpc>
              <a:buNone/>
            </a:pPr>
            <a:r>
              <a:rPr lang="da-DK" sz="5100" b="1">
                <a:solidFill>
                  <a:srgbClr val="297A77"/>
                </a:solidFill>
                <a:ea typeface="+mj-ea"/>
                <a:cs typeface="+mj-cs"/>
              </a:rPr>
              <a:t>      </a:t>
            </a:r>
            <a:endParaRPr lang="da-DK" sz="3200" b="1">
              <a:solidFill>
                <a:srgbClr val="297A77"/>
              </a:solidFill>
              <a:ea typeface="+mj-ea"/>
              <a:cs typeface="+mj-cs"/>
            </a:endParaRPr>
          </a:p>
          <a:p>
            <a:pPr marL="0" indent="0">
              <a:buNone/>
            </a:pPr>
            <a:endParaRPr lang="da-DK"/>
          </a:p>
          <a:p>
            <a:pPr marL="0" indent="0">
              <a:buNone/>
            </a:pPr>
            <a:endParaRPr lang="da-DK" sz="4400" b="1">
              <a:solidFill>
                <a:srgbClr val="297A77"/>
              </a:solidFill>
              <a:latin typeface="+mn-lt"/>
            </a:endParaRPr>
          </a:p>
          <a:p>
            <a:pPr marL="0" indent="0">
              <a:buNone/>
            </a:pPr>
            <a:endParaRPr lang="da-DK" sz="4400"/>
          </a:p>
        </p:txBody>
      </p:sp>
      <p:sp>
        <p:nvSpPr>
          <p:cNvPr id="8" name="Rektangel 7">
            <a:extLst>
              <a:ext uri="{FF2B5EF4-FFF2-40B4-BE49-F238E27FC236}">
                <a16:creationId xmlns:a16="http://schemas.microsoft.com/office/drawing/2014/main" id="{174B8E1B-F614-4684-8E6C-6D8E39E23302}"/>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6A9F6E65-3AD4-4C11-8B62-7924E018567A}"/>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Slide Number Placeholder 3">
            <a:extLst>
              <a:ext uri="{FF2B5EF4-FFF2-40B4-BE49-F238E27FC236}">
                <a16:creationId xmlns:a16="http://schemas.microsoft.com/office/drawing/2014/main" id="{7BDEA4DD-E6E4-4058-B078-1AA21809C2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34</a:t>
            </a:fld>
            <a:endParaRPr lang="da-DK" altLang="en-US">
              <a:solidFill>
                <a:schemeClr val="bg1"/>
              </a:solidFill>
            </a:endParaRPr>
          </a:p>
        </p:txBody>
      </p:sp>
      <p:pic>
        <p:nvPicPr>
          <p:cNvPr id="13" name="Billede 12">
            <a:extLst>
              <a:ext uri="{FF2B5EF4-FFF2-40B4-BE49-F238E27FC236}">
                <a16:creationId xmlns:a16="http://schemas.microsoft.com/office/drawing/2014/main" id="{58337C70-6F5E-41D8-B20F-83B97EBA185E}"/>
              </a:ext>
            </a:extLst>
          </p:cNvPr>
          <p:cNvPicPr>
            <a:picLocks noChangeAspect="1"/>
          </p:cNvPicPr>
          <p:nvPr/>
        </p:nvPicPr>
        <p:blipFill>
          <a:blip r:embed="rId3"/>
          <a:stretch>
            <a:fillRect/>
          </a:stretch>
        </p:blipFill>
        <p:spPr>
          <a:xfrm>
            <a:off x="9948973" y="2804805"/>
            <a:ext cx="1248389" cy="1248389"/>
          </a:xfrm>
          <a:prstGeom prst="rect">
            <a:avLst/>
          </a:prstGeom>
        </p:spPr>
      </p:pic>
    </p:spTree>
    <p:extLst>
      <p:ext uri="{BB962C8B-B14F-4D97-AF65-F5344CB8AC3E}">
        <p14:creationId xmlns:p14="http://schemas.microsoft.com/office/powerpoint/2010/main" val="31639150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741218" y="365125"/>
            <a:ext cx="10612582" cy="1325563"/>
          </a:xfrm>
        </p:spPr>
        <p:txBody>
          <a:bodyPr>
            <a:normAutofit/>
          </a:bodyPr>
          <a:lstStyle/>
          <a:p>
            <a:r>
              <a:rPr lang="da-DK" b="1">
                <a:solidFill>
                  <a:srgbClr val="297A77"/>
                </a:solidFill>
                <a:latin typeface="+mn-lt"/>
              </a:rPr>
              <a:t>Opsamling og opfølgning</a:t>
            </a: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810254" y="1825625"/>
            <a:ext cx="8634372" cy="4351338"/>
          </a:xfrm>
        </p:spPr>
        <p:txBody>
          <a:bodyPr>
            <a:normAutofit/>
          </a:bodyPr>
          <a:lstStyle/>
          <a:p>
            <a:pPr>
              <a:buClr>
                <a:srgbClr val="297A77"/>
              </a:buClr>
            </a:pPr>
            <a:r>
              <a:rPr lang="da-DK"/>
              <a:t>Hvordan skal vi følge op på data fra dagens møde?</a:t>
            </a:r>
          </a:p>
          <a:p>
            <a:pPr lvl="1">
              <a:buClr>
                <a:srgbClr val="297A77"/>
              </a:buClr>
            </a:pPr>
            <a:r>
              <a:rPr lang="da-DK"/>
              <a:t>Det kan fx gøres ved at sætte dato på for en opfølgende opgørelse/datatræk. Det giver mulighed for at se eventuelle forandringer. </a:t>
            </a:r>
          </a:p>
          <a:p>
            <a:pPr marL="0" indent="0">
              <a:buNone/>
            </a:pPr>
            <a:endParaRPr lang="da-DK">
              <a:highlight>
                <a:srgbClr val="FFFF00"/>
              </a:highligh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35</a:t>
            </a:fld>
            <a:endParaRPr lang="da-DK" altLang="en-US">
              <a:solidFill>
                <a:schemeClr val="bg1"/>
              </a:solidFill>
            </a:endParaRPr>
          </a:p>
        </p:txBody>
      </p:sp>
      <p:pic>
        <p:nvPicPr>
          <p:cNvPr id="8" name="Grafik 4">
            <a:extLst>
              <a:ext uri="{FF2B5EF4-FFF2-40B4-BE49-F238E27FC236}">
                <a16:creationId xmlns:a16="http://schemas.microsoft.com/office/drawing/2014/main" id="{21FA1FF2-8576-4D42-96AD-0CAFA053D0F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33584" y="3557363"/>
            <a:ext cx="3443171" cy="2754537"/>
          </a:xfrm>
          <a:prstGeom prst="rect">
            <a:avLst/>
          </a:prstGeom>
        </p:spPr>
      </p:pic>
    </p:spTree>
    <p:extLst>
      <p:ext uri="{BB962C8B-B14F-4D97-AF65-F5344CB8AC3E}">
        <p14:creationId xmlns:p14="http://schemas.microsoft.com/office/powerpoint/2010/main" val="25092627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36887F7-F0B6-4B20-B0B4-572B2E6A5689}"/>
              </a:ext>
            </a:extLst>
          </p:cNvPr>
          <p:cNvSpPr/>
          <p:nvPr/>
        </p:nvSpPr>
        <p:spPr>
          <a:xfrm>
            <a:off x="0" y="0"/>
            <a:ext cx="12192000" cy="6858000"/>
          </a:xfrm>
          <a:prstGeom prst="rect">
            <a:avLst/>
          </a:prstGeom>
          <a:solidFill>
            <a:srgbClr val="297A7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3" name="Billede 12" descr="Et billede, der indeholder personer, mødelokale&#10;&#10;Automatisk genereret beskrivelse">
            <a:extLst>
              <a:ext uri="{FF2B5EF4-FFF2-40B4-BE49-F238E27FC236}">
                <a16:creationId xmlns:a16="http://schemas.microsoft.com/office/drawing/2014/main" id="{79FD8C49-7612-4B8C-94BF-486E18E41DB0}"/>
              </a:ext>
            </a:extLst>
          </p:cNvPr>
          <p:cNvPicPr>
            <a:picLocks noChangeAspect="1"/>
          </p:cNvPicPr>
          <p:nvPr/>
        </p:nvPicPr>
        <p:blipFill rotWithShape="1">
          <a:blip r:embed="rId3">
            <a:alphaModFix amt="21000"/>
          </a:blip>
          <a:srcRect l="17715" t="-1" r="37025" b="197"/>
          <a:stretch/>
        </p:blipFill>
        <p:spPr>
          <a:xfrm>
            <a:off x="0" y="-39648"/>
            <a:ext cx="12192000" cy="7913598"/>
          </a:xfrm>
          <a:prstGeom prst="rect">
            <a:avLst/>
          </a:prstGeom>
        </p:spPr>
      </p:pic>
      <p:sp>
        <p:nvSpPr>
          <p:cNvPr id="16" name="Title 1">
            <a:extLst>
              <a:ext uri="{FF2B5EF4-FFF2-40B4-BE49-F238E27FC236}">
                <a16:creationId xmlns:a16="http://schemas.microsoft.com/office/drawing/2014/main" id="{1167341F-C76B-49D7-9E8A-E2A2678BE035}"/>
              </a:ext>
            </a:extLst>
          </p:cNvPr>
          <p:cNvSpPr txBox="1">
            <a:spLocks/>
          </p:cNvSpPr>
          <p:nvPr/>
        </p:nvSpPr>
        <p:spPr>
          <a:xfrm>
            <a:off x="-1" y="2502819"/>
            <a:ext cx="1219199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a-DK" b="1">
                <a:solidFill>
                  <a:schemeClr val="bg1"/>
                </a:solidFill>
                <a:latin typeface="+mn-lt"/>
                <a:cs typeface="Calibri"/>
              </a:rPr>
              <a:t>TAK FOR I DAG</a:t>
            </a:r>
          </a:p>
        </p:txBody>
      </p:sp>
    </p:spTree>
    <p:extLst>
      <p:ext uri="{BB962C8B-B14F-4D97-AF65-F5344CB8AC3E}">
        <p14:creationId xmlns:p14="http://schemas.microsoft.com/office/powerpoint/2010/main" val="16185744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p:txBody>
          <a:bodyPr>
            <a:normAutofit/>
          </a:bodyPr>
          <a:lstStyle/>
          <a:p>
            <a:r>
              <a:rPr lang="da-DK" b="1">
                <a:solidFill>
                  <a:srgbClr val="297A77"/>
                </a:solidFill>
                <a:latin typeface="+mn-lt"/>
              </a:rPr>
              <a:t>Trivsel og arbejdsglæde</a:t>
            </a: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338772" y="1362076"/>
            <a:ext cx="8606425" cy="4351338"/>
          </a:xfrm>
        </p:spPr>
        <p:txBody>
          <a:bodyPr>
            <a:normAutofit/>
          </a:bodyPr>
          <a:lstStyle/>
          <a:p>
            <a:pPr marL="457200" lvl="1" indent="0">
              <a:buNone/>
            </a:pPr>
            <a:endParaRPr lang="da-DK"/>
          </a:p>
          <a:p>
            <a:pPr lvl="1"/>
            <a:r>
              <a:rPr lang="da-DK"/>
              <a:t>Både trivsel og arbejdsglæde er udtryk for et velbefindende, der giver det enkelte menneske følelsen af overskud, gåpåmod, handlekraft og glæde ved livet</a:t>
            </a:r>
          </a:p>
          <a:p>
            <a:pPr lvl="1"/>
            <a:endParaRPr lang="da-DK"/>
          </a:p>
          <a:p>
            <a:pPr lvl="1"/>
            <a:r>
              <a:rPr lang="da-DK"/>
              <a:t>Men det er også begreber der er svære at definere entydigt, da det vil være forskelligt for det enkelte menneske, hvad der giver trivsel og arbejdsglæde</a:t>
            </a:r>
          </a:p>
          <a:p>
            <a:pPr lvl="1"/>
            <a:endParaRPr lang="da-DK"/>
          </a:p>
          <a:p>
            <a:pPr marL="0" indent="0">
              <a:buNone/>
            </a:pPr>
            <a:r>
              <a:rPr lang="da-DK"/>
              <a:t>							</a:t>
            </a:r>
            <a:endParaRPr lang="da-DK">
              <a:highlight>
                <a:srgbClr val="FFFF00"/>
              </a:highligh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4</a:t>
            </a:fld>
            <a:endParaRPr lang="da-DK" altLang="en-US">
              <a:solidFill>
                <a:schemeClr val="bg1"/>
              </a:solidFill>
            </a:endParaRPr>
          </a:p>
        </p:txBody>
      </p:sp>
    </p:spTree>
    <p:extLst>
      <p:ext uri="{BB962C8B-B14F-4D97-AF65-F5344CB8AC3E}">
        <p14:creationId xmlns:p14="http://schemas.microsoft.com/office/powerpoint/2010/main" val="4244708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720436" y="365125"/>
            <a:ext cx="10633364" cy="1325563"/>
          </a:xfrm>
        </p:spPr>
        <p:txBody>
          <a:bodyPr>
            <a:normAutofit/>
          </a:bodyPr>
          <a:lstStyle/>
          <a:p>
            <a:r>
              <a:rPr lang="da-DK" b="1">
                <a:solidFill>
                  <a:srgbClr val="297A77"/>
                </a:solidFill>
                <a:latin typeface="+mn-lt"/>
              </a:rPr>
              <a:t>Materialer</a:t>
            </a: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642026" y="1468877"/>
            <a:ext cx="8802599" cy="5023998"/>
          </a:xfrm>
        </p:spPr>
        <p:txBody>
          <a:bodyPr>
            <a:normAutofit/>
          </a:bodyPr>
          <a:lstStyle/>
          <a:p>
            <a:pPr marL="0" indent="0">
              <a:buNone/>
            </a:pPr>
            <a:r>
              <a:rPr lang="da-DK" sz="2800" b="1">
                <a:cs typeface="Calibri"/>
              </a:rPr>
              <a:t>Du har inden mødet:</a:t>
            </a:r>
          </a:p>
          <a:p>
            <a:pPr marL="0" indent="0">
              <a:buNone/>
            </a:pPr>
            <a:r>
              <a:rPr lang="da-DK" sz="2400">
                <a:cs typeface="Calibri"/>
              </a:rPr>
              <a:t>Besvaret en spørgeskemaundersøgelse om trivsel og arbejdsglæde.</a:t>
            </a:r>
          </a:p>
          <a:p>
            <a:pPr marL="0" indent="0">
              <a:buNone/>
            </a:pPr>
            <a:endParaRPr lang="da-DK" sz="2400">
              <a:cs typeface="Calibri"/>
            </a:endParaRPr>
          </a:p>
          <a:p>
            <a:pPr marL="0" indent="0">
              <a:buNone/>
            </a:pPr>
            <a:r>
              <a:rPr lang="da-DK" sz="2800" b="1">
                <a:cs typeface="Calibri"/>
              </a:rPr>
              <a:t>På mødet i dag udleveres</a:t>
            </a:r>
            <a:r>
              <a:rPr lang="da-DK" sz="2800">
                <a:cs typeface="Calibri"/>
              </a:rPr>
              <a:t>:</a:t>
            </a:r>
          </a:p>
          <a:p>
            <a:pPr>
              <a:buClr>
                <a:srgbClr val="297A77"/>
              </a:buClr>
            </a:pPr>
            <a:r>
              <a:rPr lang="da-DK" sz="2400">
                <a:cs typeface="Calibri"/>
              </a:rPr>
              <a:t>Uddelingskopier med figurer af alle målepunkter til brug i gruppearbejdet</a:t>
            </a:r>
          </a:p>
          <a:p>
            <a:pPr>
              <a:buClr>
                <a:srgbClr val="297A77"/>
              </a:buClr>
            </a:pPr>
            <a:r>
              <a:rPr lang="da-DK" sz="2400">
                <a:cs typeface="Calibri"/>
              </a:rPr>
              <a:t>Ark til mødenoter: Skriv dine overvejelser og gode ideer ned undervejs og saml op til sidst på mødet. </a:t>
            </a:r>
          </a:p>
          <a:p>
            <a:pPr>
              <a:buClr>
                <a:srgbClr val="297A77"/>
              </a:buClr>
            </a:pPr>
            <a:r>
              <a:rPr lang="da-DK" sz="2400">
                <a:cs typeface="Calibri"/>
              </a:rPr>
              <a:t>Implementeringsark: Tag dine ideer med hjem til egen praksis.</a:t>
            </a:r>
          </a:p>
          <a:p>
            <a:pPr marL="0" indent="0">
              <a:buNone/>
            </a:pPr>
            <a:endParaRPr lang="da-DK">
              <a:highlight>
                <a:srgbClr val="FFFF00"/>
              </a:highligh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5</a:t>
            </a:fld>
            <a:endParaRPr lang="da-DK" altLang="en-US">
              <a:solidFill>
                <a:schemeClr val="bg1"/>
              </a:solidFill>
            </a:endParaRPr>
          </a:p>
        </p:txBody>
      </p:sp>
    </p:spTree>
    <p:extLst>
      <p:ext uri="{BB962C8B-B14F-4D97-AF65-F5344CB8AC3E}">
        <p14:creationId xmlns:p14="http://schemas.microsoft.com/office/powerpoint/2010/main" val="898613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720436" y="365125"/>
            <a:ext cx="10633364" cy="1325563"/>
          </a:xfrm>
        </p:spPr>
        <p:txBody>
          <a:bodyPr>
            <a:normAutofit/>
          </a:bodyPr>
          <a:lstStyle/>
          <a:p>
            <a:r>
              <a:rPr lang="da-DK" b="1">
                <a:solidFill>
                  <a:srgbClr val="297A77"/>
                </a:solidFill>
                <a:latin typeface="+mn-lt"/>
              </a:rPr>
              <a:t>Hvad får man med sig på mødet i dag?</a:t>
            </a: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642026" y="1468877"/>
            <a:ext cx="8802599" cy="5023998"/>
          </a:xfrm>
        </p:spPr>
        <p:txBody>
          <a:bodyPr>
            <a:normAutofit/>
          </a:bodyPr>
          <a:lstStyle/>
          <a:p>
            <a:r>
              <a:rPr lang="da-DK"/>
              <a:t>Klyngens aktuelle niveau for trivsel og arbejdsglæde ses sammenlignet med det nationale niveau</a:t>
            </a:r>
          </a:p>
          <a:p>
            <a:r>
              <a:rPr lang="da-DK"/>
              <a:t>En oplistning af hvilke forhold der især påvirker klyngemedlemmernes trivsel og arbejdsglæde – både positivt og negativt</a:t>
            </a:r>
          </a:p>
          <a:p>
            <a:r>
              <a:rPr lang="da-DK"/>
              <a:t>Hvordan klyngemedlemmerne håndterer arbejdspres</a:t>
            </a:r>
          </a:p>
          <a:p>
            <a:r>
              <a:rPr lang="da-DK"/>
              <a:t>Viden om gode strategier</a:t>
            </a:r>
          </a:p>
          <a:p>
            <a:r>
              <a:rPr lang="da-DK"/>
              <a:t>Inspiration til fastholdelse og udvikling af trivsel og arbejdsglæde </a:t>
            </a:r>
          </a:p>
          <a:p>
            <a:pPr marL="0" indent="0">
              <a:buNone/>
            </a:pPr>
            <a:endParaRPr lang="da-DK">
              <a:highlight>
                <a:srgbClr val="FFFF00"/>
              </a:highlight>
            </a:endParaRPr>
          </a:p>
        </p:txBody>
      </p:sp>
      <p:sp>
        <p:nvSpPr>
          <p:cNvPr id="9" name="Rektangel 8">
            <a:extLst>
              <a:ext uri="{FF2B5EF4-FFF2-40B4-BE49-F238E27FC236}">
                <a16:creationId xmlns:a16="http://schemas.microsoft.com/office/drawing/2014/main" id="{2DBD812F-5530-49EE-A9D5-5563BE2BA7F1}"/>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Ellipse 9">
            <a:extLst>
              <a:ext uri="{FF2B5EF4-FFF2-40B4-BE49-F238E27FC236}">
                <a16:creationId xmlns:a16="http://schemas.microsoft.com/office/drawing/2014/main" id="{D8E5FB10-66A1-4454-BF15-0B6DDA84B545}"/>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1C578922-5C81-4B42-94FA-4B7E48DCA202}"/>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3" name="Slide Number Placeholder 3">
            <a:extLst>
              <a:ext uri="{FF2B5EF4-FFF2-40B4-BE49-F238E27FC236}">
                <a16:creationId xmlns:a16="http://schemas.microsoft.com/office/drawing/2014/main" id="{9C950DDF-A841-4A77-A6EA-7C6F12DEC813}"/>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6</a:t>
            </a:fld>
            <a:endParaRPr lang="da-DK" altLang="en-US">
              <a:solidFill>
                <a:schemeClr val="bg1"/>
              </a:solidFill>
            </a:endParaRPr>
          </a:p>
        </p:txBody>
      </p:sp>
    </p:spTree>
    <p:extLst>
      <p:ext uri="{BB962C8B-B14F-4D97-AF65-F5344CB8AC3E}">
        <p14:creationId xmlns:p14="http://schemas.microsoft.com/office/powerpoint/2010/main" val="17612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2298526" y="365125"/>
            <a:ext cx="9100159" cy="1325563"/>
          </a:xfrm>
        </p:spPr>
        <p:txBody>
          <a:bodyPr>
            <a:normAutofit fontScale="90000"/>
          </a:bodyPr>
          <a:lstStyle/>
          <a:p>
            <a:r>
              <a:rPr lang="da-DK" b="1">
                <a:solidFill>
                  <a:srgbClr val="297A77"/>
                </a:solidFill>
                <a:latin typeface="+mn-lt"/>
              </a:rPr>
              <a:t>Hvorfor er emnet vigtigt?</a:t>
            </a:r>
            <a:br>
              <a:rPr lang="da-DK" b="1">
                <a:solidFill>
                  <a:srgbClr val="297A77"/>
                </a:solidFill>
                <a:latin typeface="+mn-lt"/>
              </a:rPr>
            </a:br>
            <a:r>
              <a:rPr lang="da-DK" sz="2700" b="1">
                <a:solidFill>
                  <a:srgbClr val="297A77"/>
                </a:solidFill>
                <a:latin typeface="+mn-lt"/>
              </a:rPr>
              <a:t>Introduktionsvideo (1 min.)</a:t>
            </a:r>
            <a:br>
              <a:rPr lang="da-DK" b="1">
                <a:solidFill>
                  <a:srgbClr val="3C8CFA"/>
                </a:solidFill>
                <a:latin typeface="+mn-lt"/>
              </a:rPr>
            </a:br>
            <a:endParaRPr lang="da-DK" b="1">
              <a:solidFill>
                <a:srgbClr val="3C8CFA"/>
              </a:solidFill>
              <a:latin typeface="+mn-lt"/>
            </a:endParaRPr>
          </a:p>
        </p:txBody>
      </p:sp>
      <p:sp>
        <p:nvSpPr>
          <p:cNvPr id="7" name="Slide Number Placeholder 3">
            <a:extLst>
              <a:ext uri="{FF2B5EF4-FFF2-40B4-BE49-F238E27FC236}">
                <a16:creationId xmlns:a16="http://schemas.microsoft.com/office/drawing/2014/main" id="{D75EFE38-2BBA-4153-B643-0E4369C12B44}"/>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lumMod val="75000"/>
                  </a:schemeClr>
                </a:solidFill>
              </a:rPr>
              <a:pPr algn="ctr"/>
              <a:t>7</a:t>
            </a:fld>
            <a:endParaRPr lang="da-DK" altLang="en-US">
              <a:solidFill>
                <a:schemeClr val="bg1">
                  <a:lumMod val="75000"/>
                </a:schemeClr>
              </a:solidFill>
            </a:endParaRPr>
          </a:p>
        </p:txBody>
      </p:sp>
      <p:sp>
        <p:nvSpPr>
          <p:cNvPr id="13" name="Rektangel 12">
            <a:extLst>
              <a:ext uri="{FF2B5EF4-FFF2-40B4-BE49-F238E27FC236}">
                <a16:creationId xmlns:a16="http://schemas.microsoft.com/office/drawing/2014/main" id="{217937B6-2C7C-476B-96DF-BEA1286C8364}"/>
              </a:ext>
            </a:extLst>
          </p:cNvPr>
          <p:cNvSpPr/>
          <p:nvPr/>
        </p:nvSpPr>
        <p:spPr>
          <a:xfrm>
            <a:off x="0"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Ellipse 10">
            <a:extLst>
              <a:ext uri="{FF2B5EF4-FFF2-40B4-BE49-F238E27FC236}">
                <a16:creationId xmlns:a16="http://schemas.microsoft.com/office/drawing/2014/main" id="{39A3C404-7E63-4A48-9549-BF52F89FB92E}"/>
              </a:ext>
            </a:extLst>
          </p:cNvPr>
          <p:cNvSpPr/>
          <p:nvPr/>
        </p:nvSpPr>
        <p:spPr>
          <a:xfrm>
            <a:off x="855705"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12" name="Billede 11">
            <a:extLst>
              <a:ext uri="{FF2B5EF4-FFF2-40B4-BE49-F238E27FC236}">
                <a16:creationId xmlns:a16="http://schemas.microsoft.com/office/drawing/2014/main" id="{89341903-8BF9-404D-9262-C55636BC44DD}"/>
              </a:ext>
            </a:extLst>
          </p:cNvPr>
          <p:cNvPicPr>
            <a:picLocks noChangeAspect="1"/>
          </p:cNvPicPr>
          <p:nvPr/>
        </p:nvPicPr>
        <p:blipFill>
          <a:blip r:embed="rId4"/>
          <a:stretch>
            <a:fillRect/>
          </a:stretch>
        </p:blipFill>
        <p:spPr>
          <a:xfrm>
            <a:off x="1040703" y="2800088"/>
            <a:ext cx="1257823" cy="1257823"/>
          </a:xfrm>
          <a:prstGeom prst="rect">
            <a:avLst/>
          </a:prstGeom>
        </p:spPr>
      </p:pic>
      <p:pic>
        <p:nvPicPr>
          <p:cNvPr id="8" name="Online Media 4" descr="Trivsel og arbejdsglÃ¦de - introduktion">
            <a:hlinkClick r:id="" action="ppaction://media"/>
            <a:extLst>
              <a:ext uri="{FF2B5EF4-FFF2-40B4-BE49-F238E27FC236}">
                <a16:creationId xmlns:a16="http://schemas.microsoft.com/office/drawing/2014/main" id="{A9B7DB52-0C16-4B31-A6FB-FD8F7C822009}"/>
              </a:ext>
            </a:extLst>
          </p:cNvPr>
          <p:cNvPicPr>
            <a:picLocks noGrp="1" noRot="1" noChangeAspect="1"/>
          </p:cNvPicPr>
          <p:nvPr>
            <p:ph idx="1"/>
            <a:videoFile r:link="rId1"/>
          </p:nvPr>
        </p:nvPicPr>
        <p:blipFill>
          <a:blip r:embed="rId5"/>
          <a:stretch>
            <a:fillRect/>
          </a:stretch>
        </p:blipFill>
        <p:spPr>
          <a:xfrm>
            <a:off x="2482002" y="1586377"/>
            <a:ext cx="8405413" cy="4728045"/>
          </a:xfrm>
          <a:prstGeom prst="rect">
            <a:avLst/>
          </a:prstGeom>
        </p:spPr>
      </p:pic>
    </p:spTree>
    <p:extLst>
      <p:ext uri="{BB962C8B-B14F-4D97-AF65-F5344CB8AC3E}">
        <p14:creationId xmlns:p14="http://schemas.microsoft.com/office/powerpoint/2010/main" val="345166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8"/>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8"/>
                                        </p:tgtEl>
                                      </p:cBhvr>
                                    </p:cmd>
                                  </p:childTnLst>
                                </p:cTn>
                              </p:par>
                            </p:childTnLst>
                          </p:cTn>
                        </p:par>
                      </p:childTnLst>
                    </p:cTn>
                  </p:par>
                </p:childTnLst>
              </p:cTn>
              <p:nextCondLst>
                <p:cond evt="onClick" delay="0">
                  <p:tgtEl>
                    <p:spTgt spid="8"/>
                  </p:tgtEl>
                </p:cond>
              </p:nextCondLst>
            </p:seq>
            <p:video>
              <p:cMediaNode vol="80000">
                <p:cTn id="12" fill="hold" display="0">
                  <p:stCondLst>
                    <p:cond delay="indefinite"/>
                  </p:stCondLst>
                </p:cTn>
                <p:tgtEl>
                  <p:spTgt spid="8"/>
                </p:tgtEl>
              </p:cMediaNode>
            </p:vide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193653D2-771E-44C7-A346-58F448B8D39D}"/>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Ellipse 7">
            <a:extLst>
              <a:ext uri="{FF2B5EF4-FFF2-40B4-BE49-F238E27FC236}">
                <a16:creationId xmlns:a16="http://schemas.microsoft.com/office/drawing/2014/main" id="{FD2F8E0B-3538-41D1-8474-2A812EF8F358}"/>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9" name="Billede 8">
            <a:extLst>
              <a:ext uri="{FF2B5EF4-FFF2-40B4-BE49-F238E27FC236}">
                <a16:creationId xmlns:a16="http://schemas.microsoft.com/office/drawing/2014/main" id="{391D6197-5277-4808-8CC0-3744D296C1D4}"/>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0" name="Slide Number Placeholder 3">
            <a:extLst>
              <a:ext uri="{FF2B5EF4-FFF2-40B4-BE49-F238E27FC236}">
                <a16:creationId xmlns:a16="http://schemas.microsoft.com/office/drawing/2014/main" id="{3BD3DD8E-DAF2-4441-92AF-C765089C0F16}"/>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8</a:t>
            </a:fld>
            <a:endParaRPr lang="da-DK" altLang="en-US">
              <a:solidFill>
                <a:schemeClr val="bg1"/>
              </a:solidFill>
            </a:endParaRPr>
          </a:p>
        </p:txBody>
      </p:sp>
      <p:sp>
        <p:nvSpPr>
          <p:cNvPr id="11" name="Pladsholder til indhold 10">
            <a:extLst>
              <a:ext uri="{FF2B5EF4-FFF2-40B4-BE49-F238E27FC236}">
                <a16:creationId xmlns:a16="http://schemas.microsoft.com/office/drawing/2014/main" id="{00C3BF8A-C8D0-4641-833A-87A5358C5085}"/>
              </a:ext>
            </a:extLst>
          </p:cNvPr>
          <p:cNvSpPr>
            <a:spLocks noGrp="1"/>
          </p:cNvSpPr>
          <p:nvPr>
            <p:ph idx="1"/>
          </p:nvPr>
        </p:nvSpPr>
        <p:spPr>
          <a:xfrm>
            <a:off x="287151" y="271423"/>
            <a:ext cx="9552965" cy="613732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marL="0" indent="0">
              <a:buNone/>
            </a:pPr>
            <a:r>
              <a:rPr lang="da-DK" sz="4400" b="1">
                <a:cs typeface="Calibri"/>
              </a:rPr>
              <a:t>Blok 1: Trivsel og arbejdsglæde</a:t>
            </a:r>
          </a:p>
          <a:p>
            <a:pPr marL="0" indent="0">
              <a:buNone/>
            </a:pPr>
            <a:r>
              <a:rPr lang="da-DK" sz="4000" b="1">
                <a:cs typeface="Calibri"/>
              </a:rPr>
              <a:t>	</a:t>
            </a:r>
            <a:r>
              <a:rPr lang="da-DK" b="1">
                <a:cs typeface="Calibri"/>
              </a:rPr>
              <a:t>- Målepunkt 1: WHO-trivselsindeks</a:t>
            </a:r>
          </a:p>
          <a:p>
            <a:pPr marL="0" indent="0">
              <a:buNone/>
            </a:pPr>
            <a:r>
              <a:rPr lang="da-DK" b="1">
                <a:cs typeface="Calibri"/>
              </a:rPr>
              <a:t>	- Målepunkt 2: Arbejdsglæde </a:t>
            </a:r>
          </a:p>
          <a:p>
            <a:pPr marL="0" indent="0">
              <a:buNone/>
            </a:pPr>
            <a:r>
              <a:rPr lang="da-DK" b="1">
                <a:cs typeface="Calibri"/>
              </a:rPr>
              <a:t>	- Målepunkt 3: Forhold der fremmer arbejdsglæde</a:t>
            </a:r>
          </a:p>
          <a:p>
            <a:pPr marL="0" indent="0">
              <a:buNone/>
            </a:pPr>
            <a:endParaRPr lang="da-DK" sz="2800" b="1">
              <a:cs typeface="Calibri"/>
            </a:endParaRPr>
          </a:p>
          <a:p>
            <a:pPr marL="0" indent="0">
              <a:buNone/>
            </a:pPr>
            <a:r>
              <a:rPr lang="da-DK" b="1">
                <a:cs typeface="Calibri"/>
              </a:rPr>
              <a:t>Samlet tid: 25 minutter herunder:</a:t>
            </a:r>
          </a:p>
          <a:p>
            <a:pPr marL="0" indent="0">
              <a:buNone/>
            </a:pPr>
            <a:r>
              <a:rPr lang="da-DK" sz="2400" b="1">
                <a:cs typeface="Calibri"/>
              </a:rPr>
              <a:t>Gruppearbejde 15 min.</a:t>
            </a:r>
          </a:p>
          <a:p>
            <a:pPr marL="0" indent="0">
              <a:buNone/>
            </a:pPr>
            <a:endParaRPr lang="da-DK" sz="2800" b="1">
              <a:cs typeface="Calibri"/>
            </a:endParaRPr>
          </a:p>
          <a:p>
            <a:pPr marL="0" indent="0">
              <a:buNone/>
            </a:pPr>
            <a:r>
              <a:rPr lang="da-DK" sz="2800" b="1">
                <a:cs typeface="Calibri"/>
              </a:rPr>
              <a:t>I skal </a:t>
            </a:r>
            <a:r>
              <a:rPr lang="da-DK" sz="2800" b="1" u="sng">
                <a:cs typeface="Calibri"/>
              </a:rPr>
              <a:t>ikke</a:t>
            </a:r>
            <a:r>
              <a:rPr lang="da-DK" sz="2800" b="1">
                <a:cs typeface="Calibri"/>
              </a:rPr>
              <a:t> sidde sammen med kolleger fra egen praksis</a:t>
            </a:r>
          </a:p>
          <a:p>
            <a:pPr marL="0" indent="0">
              <a:buNone/>
            </a:pPr>
            <a:endParaRPr lang="da-DK" b="1">
              <a:cs typeface="Calibri"/>
            </a:endParaRPr>
          </a:p>
        </p:txBody>
      </p:sp>
    </p:spTree>
    <p:extLst>
      <p:ext uri="{BB962C8B-B14F-4D97-AF65-F5344CB8AC3E}">
        <p14:creationId xmlns:p14="http://schemas.microsoft.com/office/powerpoint/2010/main" val="544341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C4A8-ECBD-4694-954C-5444D7E1D574}"/>
              </a:ext>
            </a:extLst>
          </p:cNvPr>
          <p:cNvSpPr>
            <a:spLocks noGrp="1"/>
          </p:cNvSpPr>
          <p:nvPr>
            <p:ph type="title"/>
          </p:nvPr>
        </p:nvSpPr>
        <p:spPr>
          <a:xfrm>
            <a:off x="523883" y="365126"/>
            <a:ext cx="10829917" cy="1114634"/>
          </a:xfrm>
        </p:spPr>
        <p:txBody>
          <a:bodyPr>
            <a:normAutofit/>
          </a:bodyPr>
          <a:lstStyle/>
          <a:p>
            <a:r>
              <a:rPr lang="da-DK" b="1">
                <a:solidFill>
                  <a:srgbClr val="297A77"/>
                </a:solidFill>
                <a:latin typeface="+mn-lt"/>
              </a:rPr>
              <a:t>Formål med blok 1</a:t>
            </a:r>
          </a:p>
        </p:txBody>
      </p:sp>
      <p:sp>
        <p:nvSpPr>
          <p:cNvPr id="7" name="Pladsholder til indhold 6">
            <a:extLst>
              <a:ext uri="{FF2B5EF4-FFF2-40B4-BE49-F238E27FC236}">
                <a16:creationId xmlns:a16="http://schemas.microsoft.com/office/drawing/2014/main" id="{52053174-5934-468C-8F4D-3453D2B347AF}"/>
              </a:ext>
            </a:extLst>
          </p:cNvPr>
          <p:cNvSpPr>
            <a:spLocks noGrp="1"/>
          </p:cNvSpPr>
          <p:nvPr>
            <p:ph idx="1"/>
          </p:nvPr>
        </p:nvSpPr>
        <p:spPr>
          <a:xfrm>
            <a:off x="647699" y="1479759"/>
            <a:ext cx="9272915" cy="5013116"/>
          </a:xfrm>
        </p:spPr>
        <p:txBody>
          <a:bodyPr vert="horz" lIns="91440" tIns="45720" rIns="91440" bIns="45720" rtlCol="0" anchor="t">
            <a:normAutofit/>
          </a:bodyPr>
          <a:lstStyle/>
          <a:p>
            <a:pPr marL="0" indent="0">
              <a:buNone/>
            </a:pPr>
            <a:r>
              <a:rPr lang="da-DK" sz="3200"/>
              <a:t>Formål med blok 1 er at se klyngens niveau for trivsel og arbejdsglæde og belyse de forhold der påvirker høj arbejdsglæde.  Du vil se: </a:t>
            </a:r>
          </a:p>
          <a:p>
            <a:pPr>
              <a:buFontTx/>
              <a:buChar char="-"/>
            </a:pPr>
            <a:r>
              <a:rPr lang="da-DK" sz="3200"/>
              <a:t>Klyngens trivsel og arbejdsglæde sammenlignet med egne tal (fra mail) og nationalt gennemsnit (PLO undersøgelse 2019)</a:t>
            </a:r>
          </a:p>
          <a:p>
            <a:pPr>
              <a:buFontTx/>
              <a:buChar char="-"/>
            </a:pPr>
            <a:r>
              <a:rPr lang="da-DK" sz="3200"/>
              <a:t>Opgørelse af de forhold med størst betydning for</a:t>
            </a:r>
          </a:p>
          <a:p>
            <a:pPr marL="0" indent="0">
              <a:buNone/>
            </a:pPr>
            <a:r>
              <a:rPr lang="da-DK" sz="3200"/>
              <a:t>  trivsel og arbejdsglæde i klyngen</a:t>
            </a:r>
          </a:p>
          <a:p>
            <a:pPr marL="0" indent="0">
              <a:buNone/>
            </a:pPr>
            <a:endParaRPr lang="da-DK" sz="3200">
              <a:cs typeface="Calibri"/>
            </a:endParaRPr>
          </a:p>
        </p:txBody>
      </p:sp>
      <p:sp>
        <p:nvSpPr>
          <p:cNvPr id="6" name="Rektangel 5">
            <a:extLst>
              <a:ext uri="{FF2B5EF4-FFF2-40B4-BE49-F238E27FC236}">
                <a16:creationId xmlns:a16="http://schemas.microsoft.com/office/drawing/2014/main" id="{01748BF7-2853-4A97-88AB-466CE3FAE84A}"/>
              </a:ext>
            </a:extLst>
          </p:cNvPr>
          <p:cNvSpPr/>
          <p:nvPr/>
        </p:nvSpPr>
        <p:spPr>
          <a:xfrm>
            <a:off x="10565703" y="1"/>
            <a:ext cx="1626297" cy="6857999"/>
          </a:xfrm>
          <a:prstGeom prst="rect">
            <a:avLst/>
          </a:prstGeom>
          <a:solidFill>
            <a:srgbClr val="297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Ellipse 7">
            <a:extLst>
              <a:ext uri="{FF2B5EF4-FFF2-40B4-BE49-F238E27FC236}">
                <a16:creationId xmlns:a16="http://schemas.microsoft.com/office/drawing/2014/main" id="{3466BAD2-1965-4C02-B010-CBCDC691D79B}"/>
              </a:ext>
            </a:extLst>
          </p:cNvPr>
          <p:cNvSpPr/>
          <p:nvPr/>
        </p:nvSpPr>
        <p:spPr>
          <a:xfrm>
            <a:off x="9755450" y="2615852"/>
            <a:ext cx="1626297" cy="16262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9" name="Billede 8">
            <a:extLst>
              <a:ext uri="{FF2B5EF4-FFF2-40B4-BE49-F238E27FC236}">
                <a16:creationId xmlns:a16="http://schemas.microsoft.com/office/drawing/2014/main" id="{3EBA7224-83ED-4ECA-BBD4-6560BED8437A}"/>
              </a:ext>
            </a:extLst>
          </p:cNvPr>
          <p:cNvPicPr>
            <a:picLocks noChangeAspect="1"/>
          </p:cNvPicPr>
          <p:nvPr/>
        </p:nvPicPr>
        <p:blipFill>
          <a:blip r:embed="rId3"/>
          <a:stretch>
            <a:fillRect/>
          </a:stretch>
        </p:blipFill>
        <p:spPr>
          <a:xfrm>
            <a:off x="9924782" y="2800088"/>
            <a:ext cx="1233634" cy="1257822"/>
          </a:xfrm>
          <a:prstGeom prst="rect">
            <a:avLst/>
          </a:prstGeom>
        </p:spPr>
      </p:pic>
      <p:sp>
        <p:nvSpPr>
          <p:cNvPr id="10" name="Slide Number Placeholder 3">
            <a:extLst>
              <a:ext uri="{FF2B5EF4-FFF2-40B4-BE49-F238E27FC236}">
                <a16:creationId xmlns:a16="http://schemas.microsoft.com/office/drawing/2014/main" id="{02AFB573-6534-425D-96B6-11433C73114D}"/>
              </a:ext>
            </a:extLst>
          </p:cNvPr>
          <p:cNvSpPr>
            <a:spLocks noGrp="1"/>
          </p:cNvSpPr>
          <p:nvPr>
            <p:ph type="sldNum" sz="quarter" idx="12"/>
          </p:nvPr>
        </p:nvSpPr>
        <p:spPr>
          <a:xfrm>
            <a:off x="10887415" y="6226190"/>
            <a:ext cx="932768" cy="365125"/>
          </a:xfrm>
        </p:spPr>
        <p:txBody>
          <a:bodyPr/>
          <a:lstStyle/>
          <a:p>
            <a:pPr algn="ctr"/>
            <a:fld id="{35A134F1-CBA3-4D22-9E5C-0449853882F4}" type="slidenum">
              <a:rPr lang="da-DK" altLang="en-US" smtClean="0">
                <a:solidFill>
                  <a:schemeClr val="bg1"/>
                </a:solidFill>
              </a:rPr>
              <a:pPr algn="ctr"/>
              <a:t>9</a:t>
            </a:fld>
            <a:endParaRPr lang="da-DK" altLang="en-US">
              <a:solidFill>
                <a:schemeClr val="bg1"/>
              </a:solidFill>
            </a:endParaRPr>
          </a:p>
        </p:txBody>
      </p:sp>
    </p:spTree>
    <p:extLst>
      <p:ext uri="{BB962C8B-B14F-4D97-AF65-F5344CB8AC3E}">
        <p14:creationId xmlns:p14="http://schemas.microsoft.com/office/powerpoint/2010/main" val="20665166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6B993C13B96ABA44B8BA0820E957946A" ma:contentTypeVersion="12" ma:contentTypeDescription="Opret et nyt dokument." ma:contentTypeScope="" ma:versionID="c6a27907c238321beccc8f2b3004cf78">
  <xsd:schema xmlns:xsd="http://www.w3.org/2001/XMLSchema" xmlns:xs="http://www.w3.org/2001/XMLSchema" xmlns:p="http://schemas.microsoft.com/office/2006/metadata/properties" xmlns:ns2="e19b9160-98c9-4814-b699-7a53b2458871" xmlns:ns3="ab13d131-50a7-42c4-8a02-30b9c286ffe1" targetNamespace="http://schemas.microsoft.com/office/2006/metadata/properties" ma:root="true" ma:fieldsID="6b1bbbd8e1481685570080defb1fbcf7" ns2:_="" ns3:_="">
    <xsd:import namespace="e19b9160-98c9-4814-b699-7a53b2458871"/>
    <xsd:import namespace="ab13d131-50a7-42c4-8a02-30b9c286ffe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9b9160-98c9-4814-b699-7a53b24588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b13d131-50a7-42c4-8a02-30b9c286ffe1" elementFormDefault="qualified">
    <xsd:import namespace="http://schemas.microsoft.com/office/2006/documentManagement/types"/>
    <xsd:import namespace="http://schemas.microsoft.com/office/infopath/2007/PartnerControls"/>
    <xsd:element name="SharedWithUsers" ma:index="13"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lt med 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6313E7-0275-4B5F-A914-F92A14947304}">
  <ds:schemaRefs>
    <ds:schemaRef ds:uri="http://schemas.microsoft.com/sharepoint/v3/contenttype/forms"/>
  </ds:schemaRefs>
</ds:datastoreItem>
</file>

<file path=customXml/itemProps2.xml><?xml version="1.0" encoding="utf-8"?>
<ds:datastoreItem xmlns:ds="http://schemas.openxmlformats.org/officeDocument/2006/customXml" ds:itemID="{7465785F-4359-4F84-AFAE-EB7B727BC3AA}">
  <ds:schemaRefs>
    <ds:schemaRef ds:uri="ab13d131-50a7-42c4-8a02-30b9c286ffe1"/>
    <ds:schemaRef ds:uri="e19b9160-98c9-4814-b699-7a53b245887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8CF5884-7298-4453-8C4B-C5D3A25265A3}"/>
</file>

<file path=docProps/app.xml><?xml version="1.0" encoding="utf-8"?>
<Properties xmlns="http://schemas.openxmlformats.org/officeDocument/2006/extended-properties" xmlns:vt="http://schemas.openxmlformats.org/officeDocument/2006/docPropsVTypes">
  <TotalTime>0</TotalTime>
  <Words>5735</Words>
  <Application>Microsoft Office PowerPoint</Application>
  <PresentationFormat>Widescreen</PresentationFormat>
  <Paragraphs>554</Paragraphs>
  <Slides>36</Slides>
  <Notes>36</Notes>
  <HiddenSlides>0</HiddenSlides>
  <MMClips>2</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36</vt:i4>
      </vt:variant>
    </vt:vector>
  </HeadingPairs>
  <TitlesOfParts>
    <vt:vector size="40" baseType="lpstr">
      <vt:lpstr>Arial</vt:lpstr>
      <vt:lpstr>Calibri</vt:lpstr>
      <vt:lpstr>Calibri Light</vt:lpstr>
      <vt:lpstr>Office Theme</vt:lpstr>
      <vt:lpstr>KLYNGENAVN  Trivsel og arbejdsglæde   Dato for klyngemødet     </vt:lpstr>
      <vt:lpstr>Dagens program</vt:lpstr>
      <vt:lpstr>Program for dagens møde</vt:lpstr>
      <vt:lpstr>Trivsel og arbejdsglæde</vt:lpstr>
      <vt:lpstr>Materialer</vt:lpstr>
      <vt:lpstr>Hvad får man med sig på mødet i dag?</vt:lpstr>
      <vt:lpstr>Hvorfor er emnet vigtigt? Introduktionsvideo (1 min.) </vt:lpstr>
      <vt:lpstr>PowerPoint-præsentation</vt:lpstr>
      <vt:lpstr>Formål med blok 1</vt:lpstr>
      <vt:lpstr>Målepunkt 1: WHO trivselsindeks</vt:lpstr>
      <vt:lpstr>Målepunkt 1: WHO trivselsindeks Score for alle klyngens medlemmer</vt:lpstr>
      <vt:lpstr>Målepunkt 1: WHO trivselsindeks Klyngens opgørelse sammenlignet med nationale opgørelser</vt:lpstr>
      <vt:lpstr>Målepunkt 1: WHO trivselsindeks Klyngens opgørelse sammenlignet seneste arbejdsmiljøundersøgelse fra PLO </vt:lpstr>
      <vt:lpstr>Målepunkt 2: Aktuel arbejdsglæde i klyngen Fordelingen af alles svar</vt:lpstr>
      <vt:lpstr>Aktuel arbejdsglæde - dikotomiseret Klyngen og nationalt gennemsnit</vt:lpstr>
      <vt:lpstr>Målepunkt 3: Positive forhold der influerer arbejdsglæde De 5 vigtigste forhold med betydning af arbejdsglæde</vt:lpstr>
      <vt:lpstr>Målepunkt 3: Positive forhold der influerer arbejdsglæde Rangordning af de 17 forhold med betydning for arbejdsglæde</vt:lpstr>
      <vt:lpstr>Gruppearbejde: Tal sammen om de opgørelser i lige har set og besvar følgende spørgsmål (15 min.)</vt:lpstr>
      <vt:lpstr>PowerPoint-præsentation</vt:lpstr>
      <vt:lpstr>Målepunkt 4: Negativ påvirkning af arbejdet</vt:lpstr>
      <vt:lpstr>Gruppearbejde om faktorer der belaster trivsel og arbejdsglæde</vt:lpstr>
      <vt:lpstr>Plenum: Diskussion af hvad klyngen kan gøre</vt:lpstr>
      <vt:lpstr>PowerPoint-præsentation</vt:lpstr>
      <vt:lpstr>PowerPoint-præsentation</vt:lpstr>
      <vt:lpstr>Målepunkt 5: Håndtering af arbejdspres</vt:lpstr>
      <vt:lpstr>Målepunkt 6: Gode erfaringer</vt:lpstr>
      <vt:lpstr>Målepunkt 6: Gode erfaringer</vt:lpstr>
      <vt:lpstr>Målepunkt 6: Gode erfaringer</vt:lpstr>
      <vt:lpstr>Målepunkt 6: Gode erfaringer</vt:lpstr>
      <vt:lpstr>Video med psykolog Lars Hugo Sørensen </vt:lpstr>
      <vt:lpstr>PowerPoint-præsentation</vt:lpstr>
      <vt:lpstr>Gruppearbejde: Hvordan sørger du for restitution og egenomsorg? </vt:lpstr>
      <vt:lpstr>Blok 4: Implementering og opfølgning Er der potentiale for forandringer?</vt:lpstr>
      <vt:lpstr>Plenum gennemgang (10 min.)</vt:lpstr>
      <vt:lpstr>Opsamling og opfølgning</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Christian Hollemann Pedersen</cp:lastModifiedBy>
  <cp:revision>1</cp:revision>
  <cp:lastPrinted>2021-10-08T09:46:49Z</cp:lastPrinted>
  <dcterms:created xsi:type="dcterms:W3CDTF">2018-05-04T12:52:03Z</dcterms:created>
  <dcterms:modified xsi:type="dcterms:W3CDTF">2021-10-20T14:27:02Z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0x0101006B993C13B96ABA44B8BA0820E957946A</vt:lpwstr>
  </property>
</Properties>
</file>