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740" r:id="rId5"/>
    <p:sldId id="658" r:id="rId6"/>
    <p:sldId id="3035" r:id="rId7"/>
    <p:sldId id="3051" r:id="rId8"/>
    <p:sldId id="797" r:id="rId9"/>
    <p:sldId id="734" r:id="rId10"/>
    <p:sldId id="3062" r:id="rId11"/>
    <p:sldId id="3067" r:id="rId12"/>
    <p:sldId id="3052" r:id="rId13"/>
    <p:sldId id="3034" r:id="rId14"/>
    <p:sldId id="3084" r:id="rId15"/>
    <p:sldId id="3039" r:id="rId16"/>
    <p:sldId id="3090" r:id="rId17"/>
    <p:sldId id="3063" r:id="rId18"/>
    <p:sldId id="3111" r:id="rId19"/>
    <p:sldId id="3086" r:id="rId20"/>
    <p:sldId id="3108" r:id="rId21"/>
    <p:sldId id="3043" r:id="rId22"/>
    <p:sldId id="3091" r:id="rId23"/>
    <p:sldId id="3097" r:id="rId24"/>
    <p:sldId id="729" r:id="rId25"/>
    <p:sldId id="3059" r:id="rId26"/>
    <p:sldId id="3065" r:id="rId27"/>
    <p:sldId id="3087" r:id="rId28"/>
    <p:sldId id="3088" r:id="rId29"/>
    <p:sldId id="3089" r:id="rId30"/>
    <p:sldId id="3092" r:id="rId31"/>
    <p:sldId id="3095" r:id="rId32"/>
    <p:sldId id="3076" r:id="rId33"/>
    <p:sldId id="817" r:id="rId34"/>
    <p:sldId id="3105" r:id="rId35"/>
    <p:sldId id="3110" r:id="rId36"/>
    <p:sldId id="3109" r:id="rId37"/>
    <p:sldId id="3106" r:id="rId38"/>
    <p:sldId id="816" r:id="rId39"/>
    <p:sldId id="3102" r:id="rId40"/>
    <p:sldId id="733" r:id="rId41"/>
  </p:sldIdLst>
  <p:sldSz cx="12192000" cy="6858000"/>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AF6EED-7026-C214-4611-D5D41DE68F20}" name="Birgitte Harbo" initials="BH" userId="S::bharbo@kiap.dk::c83aa625-91c8-4b7b-85d4-8d0119f286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11" autoAdjust="0"/>
    <p:restoredTop sz="86846" autoAdjust="0"/>
  </p:normalViewPr>
  <p:slideViewPr>
    <p:cSldViewPr snapToGrid="0">
      <p:cViewPr varScale="1">
        <p:scale>
          <a:sx n="95" d="100"/>
          <a:sy n="95" d="100"/>
        </p:scale>
        <p:origin x="3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Klyngepakker/Shared%20Documents/General/05%20Trivsel%20II/Materiale%20november%202023/Figurer_Trivsel,%20faglighed%20og%20f&#230;llesskab.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kiap.sharepoint.com/sites/Klyngepakker/Shared%20Documents/General/05%20Trivsel%20II/Materiale%20november%202023/Figurer_Trivsel,%20faglighed%20og%20f&#230;llesskab.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sogaard\AppData\Local\Microsoft\Windows\INetCache\Content.Outlook\VBHCZCWF\Figurer_Trivsel_faglighed_f&#230;llesskab.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sogaard\AppData\Local\Microsoft\Windows\INetCache\Content.Outlook\VBHCZCWF\Figurer_Trivsel_faglighed_f&#230;llesska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Klyngepakker/Shared%20Documents/General/05%20Trivsel%20II/Materiale%20november%202023/Figurer_Trivsel,%20faglighed%20og%20f&#230;llesska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Klyngepakker/Shared%20Documents/General/05%20Trivsel%20II/Materiale%20november%202023/Figurer_Trivsel,%20faglighed%20og%20f&#230;llesska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iap.sharepoint.com/sites/Klyngepakker/Shared%20Documents/General/05%20Trivsel%20II/F&#230;rdige%20materialer21.12.2023/Opdateret29_11_Figurer_Trivsel_faglighed_f&#230;llesskab.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kiap.sharepoint.com/sites/Klyngepakker/Shared%20Documents/General/05%20Trivsel%20II/Materiale%20november%202023/Figurer_Trivsel,%20faglighed%20og%20f&#230;llesskab.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32599E"/>
              </a:solidFill>
              <a:ln>
                <a:noFill/>
              </a:ln>
              <a:effectLst/>
            </c:spPr>
            <c:extLst>
              <c:ext xmlns:c16="http://schemas.microsoft.com/office/drawing/2014/chart" uri="{C3380CC4-5D6E-409C-BE32-E72D297353CC}">
                <c16:uniqueId val="{00000001-036D-4855-8B40-0E28FF81CE92}"/>
              </c:ext>
            </c:extLst>
          </c:dPt>
          <c:dPt>
            <c:idx val="1"/>
            <c:invertIfNegative val="0"/>
            <c:bubble3D val="0"/>
            <c:spPr>
              <a:solidFill>
                <a:srgbClr val="82A1D8"/>
              </a:solidFill>
              <a:ln>
                <a:noFill/>
              </a:ln>
              <a:effectLst/>
            </c:spPr>
            <c:extLst>
              <c:ext xmlns:c16="http://schemas.microsoft.com/office/drawing/2014/chart" uri="{C3380CC4-5D6E-409C-BE32-E72D297353CC}">
                <c16:uniqueId val="{00000003-036D-4855-8B40-0E28FF81CE92}"/>
              </c:ext>
            </c:extLst>
          </c:dPt>
          <c:dPt>
            <c:idx val="2"/>
            <c:invertIfNegative val="0"/>
            <c:bubble3D val="0"/>
            <c:spPr>
              <a:solidFill>
                <a:srgbClr val="73CFCB"/>
              </a:solidFill>
              <a:ln>
                <a:noFill/>
              </a:ln>
              <a:effectLst/>
            </c:spPr>
            <c:extLst>
              <c:ext xmlns:c16="http://schemas.microsoft.com/office/drawing/2014/chart" uri="{C3380CC4-5D6E-409C-BE32-E72D297353CC}">
                <c16:uniqueId val="{00000005-036D-4855-8B40-0E28FF81CE92}"/>
              </c:ext>
            </c:extLst>
          </c:dPt>
          <c:dPt>
            <c:idx val="3"/>
            <c:invertIfNegative val="0"/>
            <c:bubble3D val="0"/>
            <c:spPr>
              <a:solidFill>
                <a:srgbClr val="359D98"/>
              </a:solidFill>
              <a:ln>
                <a:noFill/>
              </a:ln>
              <a:effectLst/>
            </c:spPr>
            <c:extLst>
              <c:ext xmlns:c16="http://schemas.microsoft.com/office/drawing/2014/chart" uri="{C3380CC4-5D6E-409C-BE32-E72D297353CC}">
                <c16:uniqueId val="{00000007-036D-4855-8B40-0E28FF81CE92}"/>
              </c:ext>
            </c:extLst>
          </c:dPt>
          <c:dPt>
            <c:idx val="4"/>
            <c:invertIfNegative val="0"/>
            <c:bubble3D val="0"/>
            <c:spPr>
              <a:solidFill>
                <a:srgbClr val="297A77"/>
              </a:solidFill>
              <a:ln>
                <a:noFill/>
              </a:ln>
              <a:effectLst/>
            </c:spPr>
            <c:extLst>
              <c:ext xmlns:c16="http://schemas.microsoft.com/office/drawing/2014/chart" uri="{C3380CC4-5D6E-409C-BE32-E72D297353CC}">
                <c16:uniqueId val="{00000009-036D-4855-8B40-0E28FF81CE92}"/>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'[Figurer_Trivsel, faglighed og fællesskab.xlsx]Ark1'!$A$4:$A$8</c:f>
              <c:strCache>
                <c:ptCount val="5"/>
                <c:pt idx="0">
                  <c:v>Helt uenig</c:v>
                </c:pt>
                <c:pt idx="1">
                  <c:v>Overvejende uenig</c:v>
                </c:pt>
                <c:pt idx="2">
                  <c:v>Hverken enig eller uenig</c:v>
                </c:pt>
                <c:pt idx="3">
                  <c:v>Overvejende enig</c:v>
                </c:pt>
                <c:pt idx="4">
                  <c:v>Helt enig</c:v>
                </c:pt>
              </c:strCache>
            </c:strRef>
          </c:cat>
          <c:val>
            <c:numRef>
              <c:f>'[Figurer_Trivsel, faglighed og fællesskab.xlsx]Ark1'!$B$4:$B$8</c:f>
              <c:numCache>
                <c:formatCode>General</c:formatCode>
                <c:ptCount val="5"/>
                <c:pt idx="0">
                  <c:v>17</c:v>
                </c:pt>
                <c:pt idx="1">
                  <c:v>23</c:v>
                </c:pt>
                <c:pt idx="2">
                  <c:v>10</c:v>
                </c:pt>
                <c:pt idx="3">
                  <c:v>22</c:v>
                </c:pt>
                <c:pt idx="4">
                  <c:v>28</c:v>
                </c:pt>
              </c:numCache>
            </c:numRef>
          </c:val>
          <c:extLst>
            <c:ext xmlns:c16="http://schemas.microsoft.com/office/drawing/2014/chart" uri="{C3380CC4-5D6E-409C-BE32-E72D297353CC}">
              <c16:uniqueId val="{0000000A-036D-4855-8B40-0E28FF81CE92}"/>
            </c:ext>
          </c:extLst>
        </c:ser>
        <c:dLbls>
          <c:showLegendKey val="0"/>
          <c:showVal val="0"/>
          <c:showCatName val="0"/>
          <c:showSerName val="0"/>
          <c:showPercent val="0"/>
          <c:showBubbleSize val="0"/>
        </c:dLbls>
        <c:gapWidth val="182"/>
        <c:axId val="1871680464"/>
        <c:axId val="1871686704"/>
      </c:barChart>
      <c:catAx>
        <c:axId val="1871680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1871686704"/>
        <c:crosses val="autoZero"/>
        <c:auto val="1"/>
        <c:lblAlgn val="ctr"/>
        <c:lblOffset val="100"/>
        <c:noMultiLvlLbl val="0"/>
      </c:catAx>
      <c:valAx>
        <c:axId val="1871686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187168046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da-DK"/>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A841-456A-A419-32C784482C62}"/>
              </c:ext>
            </c:extLst>
          </c:dPt>
          <c:dPt>
            <c:idx val="1"/>
            <c:invertIfNegative val="0"/>
            <c:bubble3D val="0"/>
            <c:spPr>
              <a:solidFill>
                <a:srgbClr val="359D98"/>
              </a:solidFill>
              <a:ln>
                <a:noFill/>
              </a:ln>
              <a:effectLst/>
            </c:spPr>
            <c:extLst>
              <c:ext xmlns:c16="http://schemas.microsoft.com/office/drawing/2014/chart" uri="{C3380CC4-5D6E-409C-BE32-E72D297353CC}">
                <c16:uniqueId val="{00000003-A841-456A-A419-32C784482C62}"/>
              </c:ext>
            </c:extLst>
          </c:dPt>
          <c:dPt>
            <c:idx val="2"/>
            <c:invertIfNegative val="0"/>
            <c:bubble3D val="0"/>
            <c:spPr>
              <a:solidFill>
                <a:srgbClr val="73CFCB"/>
              </a:solidFill>
              <a:ln>
                <a:noFill/>
              </a:ln>
              <a:effectLst/>
            </c:spPr>
            <c:extLst>
              <c:ext xmlns:c16="http://schemas.microsoft.com/office/drawing/2014/chart" uri="{C3380CC4-5D6E-409C-BE32-E72D297353CC}">
                <c16:uniqueId val="{00000005-A841-456A-A419-32C784482C62}"/>
              </c:ext>
            </c:extLst>
          </c:dPt>
          <c:dPt>
            <c:idx val="3"/>
            <c:invertIfNegative val="0"/>
            <c:bubble3D val="0"/>
            <c:spPr>
              <a:solidFill>
                <a:srgbClr val="82A1D8"/>
              </a:solidFill>
              <a:ln>
                <a:noFill/>
              </a:ln>
              <a:effectLst/>
            </c:spPr>
            <c:extLst>
              <c:ext xmlns:c16="http://schemas.microsoft.com/office/drawing/2014/chart" uri="{C3380CC4-5D6E-409C-BE32-E72D297353CC}">
                <c16:uniqueId val="{00000007-A841-456A-A419-32C784482C62}"/>
              </c:ext>
            </c:extLst>
          </c:dPt>
          <c:dPt>
            <c:idx val="4"/>
            <c:invertIfNegative val="0"/>
            <c:bubble3D val="0"/>
            <c:spPr>
              <a:solidFill>
                <a:srgbClr val="32599E"/>
              </a:solidFill>
              <a:ln>
                <a:noFill/>
              </a:ln>
              <a:effectLst/>
            </c:spPr>
            <c:extLst>
              <c:ext xmlns:c16="http://schemas.microsoft.com/office/drawing/2014/chart" uri="{C3380CC4-5D6E-409C-BE32-E72D297353CC}">
                <c16:uniqueId val="{00000009-A841-456A-A419-32C784482C62}"/>
              </c:ext>
            </c:extLst>
          </c:dPt>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'[Figurer_Trivsel, faglighed og fællesskab.xlsx]Ark1'!$A$180:$A$184</c:f>
              <c:strCache>
                <c:ptCount val="5"/>
                <c:pt idx="0">
                  <c:v>I meget høj grad</c:v>
                </c:pt>
                <c:pt idx="1">
                  <c:v>I høj grad</c:v>
                </c:pt>
                <c:pt idx="2">
                  <c:v>I nogen grad</c:v>
                </c:pt>
                <c:pt idx="3">
                  <c:v>I mindre grad</c:v>
                </c:pt>
                <c:pt idx="4">
                  <c:v>Slet ikke</c:v>
                </c:pt>
              </c:strCache>
            </c:strRef>
          </c:cat>
          <c:val>
            <c:numRef>
              <c:f>'[Figurer_Trivsel, faglighed og fællesskab.xlsx]Ark1'!$B$180:$B$184</c:f>
              <c:numCache>
                <c:formatCode>General</c:formatCode>
                <c:ptCount val="5"/>
                <c:pt idx="0">
                  <c:v>35</c:v>
                </c:pt>
                <c:pt idx="1">
                  <c:v>33</c:v>
                </c:pt>
                <c:pt idx="2">
                  <c:v>12</c:v>
                </c:pt>
                <c:pt idx="3">
                  <c:v>14</c:v>
                </c:pt>
                <c:pt idx="4">
                  <c:v>6</c:v>
                </c:pt>
              </c:numCache>
            </c:numRef>
          </c:val>
          <c:extLst>
            <c:ext xmlns:c16="http://schemas.microsoft.com/office/drawing/2014/chart" uri="{C3380CC4-5D6E-409C-BE32-E72D297353CC}">
              <c16:uniqueId val="{0000000A-A841-456A-A419-32C784482C62}"/>
            </c:ext>
          </c:extLst>
        </c:ser>
        <c:dLbls>
          <c:dLblPos val="outEnd"/>
          <c:showLegendKey val="0"/>
          <c:showVal val="1"/>
          <c:showCatName val="0"/>
          <c:showSerName val="0"/>
          <c:showPercent val="0"/>
          <c:showBubbleSize val="0"/>
        </c:dLbls>
        <c:gapWidth val="219"/>
        <c:overlap val="-27"/>
        <c:axId val="416908832"/>
        <c:axId val="416909312"/>
      </c:barChart>
      <c:catAx>
        <c:axId val="41690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416909312"/>
        <c:crosses val="autoZero"/>
        <c:auto val="1"/>
        <c:lblAlgn val="ctr"/>
        <c:lblOffset val="100"/>
        <c:noMultiLvlLbl val="0"/>
      </c:catAx>
      <c:valAx>
        <c:axId val="41690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416908832"/>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'Ark1'!$A$222</c:f>
              <c:strCache>
                <c:ptCount val="1"/>
                <c:pt idx="0">
                  <c:v>I meget høj grad</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'Ark1'!$B$221:$E$221</c:f>
              <c:strCache>
                <c:ptCount val="4"/>
                <c:pt idx="0">
                  <c:v>Klyngemøder</c:v>
                </c:pt>
                <c:pt idx="1">
                  <c:v>Supervision</c:v>
                </c:pt>
                <c:pt idx="2">
                  <c:v>DGE-grupper</c:v>
                </c:pt>
                <c:pt idx="3">
                  <c:v>Lægekurser </c:v>
                </c:pt>
              </c:strCache>
            </c:strRef>
          </c:cat>
          <c:val>
            <c:numRef>
              <c:f>'Ark1'!$B$222:$E$222</c:f>
              <c:numCache>
                <c:formatCode>General</c:formatCode>
                <c:ptCount val="4"/>
                <c:pt idx="0">
                  <c:v>27</c:v>
                </c:pt>
                <c:pt idx="1">
                  <c:v>23</c:v>
                </c:pt>
                <c:pt idx="2">
                  <c:v>14</c:v>
                </c:pt>
                <c:pt idx="3">
                  <c:v>20</c:v>
                </c:pt>
              </c:numCache>
            </c:numRef>
          </c:val>
          <c:extLst>
            <c:ext xmlns:c16="http://schemas.microsoft.com/office/drawing/2014/chart" uri="{C3380CC4-5D6E-409C-BE32-E72D297353CC}">
              <c16:uniqueId val="{00000000-600B-418E-BAFE-55BBC930D490}"/>
            </c:ext>
          </c:extLst>
        </c:ser>
        <c:ser>
          <c:idx val="1"/>
          <c:order val="1"/>
          <c:tx>
            <c:strRef>
              <c:f>'Ark1'!$A$223</c:f>
              <c:strCache>
                <c:ptCount val="1"/>
                <c:pt idx="0">
                  <c:v>I høj grad</c:v>
                </c:pt>
              </c:strCache>
            </c:strRef>
          </c:tx>
          <c:spPr>
            <a:solidFill>
              <a:srgbClr val="359D98"/>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'Ark1'!$B$221:$E$221</c:f>
              <c:strCache>
                <c:ptCount val="4"/>
                <c:pt idx="0">
                  <c:v>Klyngemøder</c:v>
                </c:pt>
                <c:pt idx="1">
                  <c:v>Supervision</c:v>
                </c:pt>
                <c:pt idx="2">
                  <c:v>DGE-grupper</c:v>
                </c:pt>
                <c:pt idx="3">
                  <c:v>Lægekurser </c:v>
                </c:pt>
              </c:strCache>
            </c:strRef>
          </c:cat>
          <c:val>
            <c:numRef>
              <c:f>'Ark1'!$B$223:$E$223</c:f>
              <c:numCache>
                <c:formatCode>General</c:formatCode>
                <c:ptCount val="4"/>
                <c:pt idx="0">
                  <c:v>37</c:v>
                </c:pt>
                <c:pt idx="1">
                  <c:v>24</c:v>
                </c:pt>
                <c:pt idx="2">
                  <c:v>9</c:v>
                </c:pt>
                <c:pt idx="3">
                  <c:v>21</c:v>
                </c:pt>
              </c:numCache>
            </c:numRef>
          </c:val>
          <c:extLst>
            <c:ext xmlns:c16="http://schemas.microsoft.com/office/drawing/2014/chart" uri="{C3380CC4-5D6E-409C-BE32-E72D297353CC}">
              <c16:uniqueId val="{00000001-600B-418E-BAFE-55BBC930D490}"/>
            </c:ext>
          </c:extLst>
        </c:ser>
        <c:ser>
          <c:idx val="2"/>
          <c:order val="2"/>
          <c:tx>
            <c:strRef>
              <c:f>'Ark1'!$A$224</c:f>
              <c:strCache>
                <c:ptCount val="1"/>
                <c:pt idx="0">
                  <c:v>I nogen grad</c:v>
                </c:pt>
              </c:strCache>
            </c:strRef>
          </c:tx>
          <c:spPr>
            <a:solidFill>
              <a:srgbClr val="73CFCB"/>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'Ark1'!$B$221:$E$221</c:f>
              <c:strCache>
                <c:ptCount val="4"/>
                <c:pt idx="0">
                  <c:v>Klyngemøder</c:v>
                </c:pt>
                <c:pt idx="1">
                  <c:v>Supervision</c:v>
                </c:pt>
                <c:pt idx="2">
                  <c:v>DGE-grupper</c:v>
                </c:pt>
                <c:pt idx="3">
                  <c:v>Lægekurser </c:v>
                </c:pt>
              </c:strCache>
            </c:strRef>
          </c:cat>
          <c:val>
            <c:numRef>
              <c:f>'Ark1'!$B$224:$E$224</c:f>
              <c:numCache>
                <c:formatCode>General</c:formatCode>
                <c:ptCount val="4"/>
                <c:pt idx="0">
                  <c:v>23</c:v>
                </c:pt>
                <c:pt idx="1">
                  <c:v>14</c:v>
                </c:pt>
                <c:pt idx="2">
                  <c:v>22</c:v>
                </c:pt>
                <c:pt idx="3">
                  <c:v>36</c:v>
                </c:pt>
              </c:numCache>
            </c:numRef>
          </c:val>
          <c:extLst>
            <c:ext xmlns:c16="http://schemas.microsoft.com/office/drawing/2014/chart" uri="{C3380CC4-5D6E-409C-BE32-E72D297353CC}">
              <c16:uniqueId val="{00000002-600B-418E-BAFE-55BBC930D490}"/>
            </c:ext>
          </c:extLst>
        </c:ser>
        <c:ser>
          <c:idx val="3"/>
          <c:order val="3"/>
          <c:tx>
            <c:strRef>
              <c:f>'Ark1'!$A$225</c:f>
              <c:strCache>
                <c:ptCount val="1"/>
                <c:pt idx="0">
                  <c:v>I lav grad </c:v>
                </c:pt>
              </c:strCache>
            </c:strRef>
          </c:tx>
          <c:spPr>
            <a:solidFill>
              <a:srgbClr val="82A1D8"/>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'Ark1'!$B$221:$E$221</c:f>
              <c:strCache>
                <c:ptCount val="4"/>
                <c:pt idx="0">
                  <c:v>Klyngemøder</c:v>
                </c:pt>
                <c:pt idx="1">
                  <c:v>Supervision</c:v>
                </c:pt>
                <c:pt idx="2">
                  <c:v>DGE-grupper</c:v>
                </c:pt>
                <c:pt idx="3">
                  <c:v>Lægekurser </c:v>
                </c:pt>
              </c:strCache>
            </c:strRef>
          </c:cat>
          <c:val>
            <c:numRef>
              <c:f>'Ark1'!$B$225:$E$225</c:f>
              <c:numCache>
                <c:formatCode>General</c:formatCode>
                <c:ptCount val="4"/>
                <c:pt idx="0">
                  <c:v>18</c:v>
                </c:pt>
                <c:pt idx="1">
                  <c:v>32</c:v>
                </c:pt>
                <c:pt idx="2">
                  <c:v>4</c:v>
                </c:pt>
                <c:pt idx="3">
                  <c:v>36</c:v>
                </c:pt>
              </c:numCache>
            </c:numRef>
          </c:val>
          <c:extLst>
            <c:ext xmlns:c16="http://schemas.microsoft.com/office/drawing/2014/chart" uri="{C3380CC4-5D6E-409C-BE32-E72D297353CC}">
              <c16:uniqueId val="{00000003-600B-418E-BAFE-55BBC930D490}"/>
            </c:ext>
          </c:extLst>
        </c:ser>
        <c:ser>
          <c:idx val="4"/>
          <c:order val="4"/>
          <c:tx>
            <c:strRef>
              <c:f>'Ark1'!$A$226</c:f>
              <c:strCache>
                <c:ptCount val="1"/>
                <c:pt idx="0">
                  <c:v>I meget lav grad </c:v>
                </c:pt>
              </c:strCache>
            </c:strRef>
          </c:tx>
          <c:spPr>
            <a:solidFill>
              <a:srgbClr val="32599E"/>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'Ark1'!$B$221:$E$221</c:f>
              <c:strCache>
                <c:ptCount val="4"/>
                <c:pt idx="0">
                  <c:v>Klyngemøder</c:v>
                </c:pt>
                <c:pt idx="1">
                  <c:v>Supervision</c:v>
                </c:pt>
                <c:pt idx="2">
                  <c:v>DGE-grupper</c:v>
                </c:pt>
                <c:pt idx="3">
                  <c:v>Lægekurser </c:v>
                </c:pt>
              </c:strCache>
            </c:strRef>
          </c:cat>
          <c:val>
            <c:numRef>
              <c:f>'Ark1'!$B$226:$E$226</c:f>
              <c:numCache>
                <c:formatCode>General</c:formatCode>
                <c:ptCount val="4"/>
                <c:pt idx="0">
                  <c:v>1</c:v>
                </c:pt>
                <c:pt idx="1">
                  <c:v>4</c:v>
                </c:pt>
                <c:pt idx="2">
                  <c:v>5</c:v>
                </c:pt>
                <c:pt idx="3">
                  <c:v>8</c:v>
                </c:pt>
              </c:numCache>
            </c:numRef>
          </c:val>
          <c:extLst>
            <c:ext xmlns:c16="http://schemas.microsoft.com/office/drawing/2014/chart" uri="{C3380CC4-5D6E-409C-BE32-E72D297353CC}">
              <c16:uniqueId val="{00000004-600B-418E-BAFE-55BBC930D490}"/>
            </c:ext>
          </c:extLst>
        </c:ser>
        <c:dLbls>
          <c:showLegendKey val="0"/>
          <c:showVal val="0"/>
          <c:showCatName val="0"/>
          <c:showSerName val="0"/>
          <c:showPercent val="0"/>
          <c:showBubbleSize val="0"/>
        </c:dLbls>
        <c:gapWidth val="150"/>
        <c:overlap val="100"/>
        <c:axId val="297679664"/>
        <c:axId val="297678704"/>
      </c:barChart>
      <c:catAx>
        <c:axId val="297679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da-DK"/>
          </a:p>
        </c:txPr>
        <c:crossAx val="297678704"/>
        <c:crosses val="autoZero"/>
        <c:auto val="1"/>
        <c:lblAlgn val="ctr"/>
        <c:lblOffset val="100"/>
        <c:noMultiLvlLbl val="0"/>
      </c:catAx>
      <c:valAx>
        <c:axId val="2976787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29767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'[Figurer_Samarbejde_og_fællesskab.xlsx]Ark1'!$C$25</c:f>
              <c:strCache>
                <c:ptCount val="1"/>
                <c:pt idx="0">
                  <c:v>I meget høj grad </c:v>
                </c:pt>
              </c:strCache>
            </c:strRef>
          </c:tx>
          <c:spPr>
            <a:solidFill>
              <a:srgbClr val="297A77"/>
            </a:solidFill>
            <a:ln>
              <a:solidFill>
                <a:schemeClr val="accent1">
                  <a:lumMod val="50000"/>
                </a:schemeClr>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'[Figurer_Samarbejde_og_fællesskab.xlsx]Ark1'!$A$26:$B$29</c:f>
              <c:strCache>
                <c:ptCount val="4"/>
                <c:pt idx="0">
                  <c:v>Faglig ledelse</c:v>
                </c:pt>
                <c:pt idx="1">
                  <c:v>Personaleledelse  </c:v>
                </c:pt>
                <c:pt idx="2">
                  <c:v>Driftsledelse</c:v>
                </c:pt>
                <c:pt idx="3">
                  <c:v>Strategisk ledelse</c:v>
                </c:pt>
              </c:strCache>
            </c:strRef>
          </c:cat>
          <c:val>
            <c:numRef>
              <c:f>'[Figurer_Samarbejde_og_fællesskab.xlsx]Ark1'!$C$26:$C$29</c:f>
              <c:numCache>
                <c:formatCode>General</c:formatCode>
                <c:ptCount val="4"/>
                <c:pt idx="0">
                  <c:v>5</c:v>
                </c:pt>
                <c:pt idx="1">
                  <c:v>2</c:v>
                </c:pt>
                <c:pt idx="2">
                  <c:v>8</c:v>
                </c:pt>
                <c:pt idx="3">
                  <c:v>8</c:v>
                </c:pt>
              </c:numCache>
            </c:numRef>
          </c:val>
          <c:extLst>
            <c:ext xmlns:c16="http://schemas.microsoft.com/office/drawing/2014/chart" uri="{C3380CC4-5D6E-409C-BE32-E72D297353CC}">
              <c16:uniqueId val="{00000000-0D67-463B-B84A-5BE54030E872}"/>
            </c:ext>
          </c:extLst>
        </c:ser>
        <c:ser>
          <c:idx val="1"/>
          <c:order val="1"/>
          <c:tx>
            <c:strRef>
              <c:f>'[Figurer_Samarbejde_og_fællesskab.xlsx]Ark1'!$D$25</c:f>
              <c:strCache>
                <c:ptCount val="1"/>
                <c:pt idx="0">
                  <c:v>I høj grad </c:v>
                </c:pt>
              </c:strCache>
            </c:strRef>
          </c:tx>
          <c:spPr>
            <a:solidFill>
              <a:srgbClr val="359D98"/>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'[Figurer_Samarbejde_og_fællesskab.xlsx]Ark1'!$A$26:$B$29</c:f>
              <c:strCache>
                <c:ptCount val="4"/>
                <c:pt idx="0">
                  <c:v>Faglig ledelse</c:v>
                </c:pt>
                <c:pt idx="1">
                  <c:v>Personaleledelse  </c:v>
                </c:pt>
                <c:pt idx="2">
                  <c:v>Driftsledelse</c:v>
                </c:pt>
                <c:pt idx="3">
                  <c:v>Strategisk ledelse</c:v>
                </c:pt>
              </c:strCache>
            </c:strRef>
          </c:cat>
          <c:val>
            <c:numRef>
              <c:f>'[Figurer_Samarbejde_og_fællesskab.xlsx]Ark1'!$D$26:$D$29</c:f>
              <c:numCache>
                <c:formatCode>General</c:formatCode>
                <c:ptCount val="4"/>
                <c:pt idx="0">
                  <c:v>23</c:v>
                </c:pt>
                <c:pt idx="1">
                  <c:v>5</c:v>
                </c:pt>
                <c:pt idx="2">
                  <c:v>17</c:v>
                </c:pt>
                <c:pt idx="3">
                  <c:v>15</c:v>
                </c:pt>
              </c:numCache>
            </c:numRef>
          </c:val>
          <c:extLst>
            <c:ext xmlns:c16="http://schemas.microsoft.com/office/drawing/2014/chart" uri="{C3380CC4-5D6E-409C-BE32-E72D297353CC}">
              <c16:uniqueId val="{00000001-0D67-463B-B84A-5BE54030E872}"/>
            </c:ext>
          </c:extLst>
        </c:ser>
        <c:ser>
          <c:idx val="2"/>
          <c:order val="2"/>
          <c:tx>
            <c:strRef>
              <c:f>'[Figurer_Samarbejde_og_fællesskab.xlsx]Ark1'!$E$25</c:f>
              <c:strCache>
                <c:ptCount val="1"/>
                <c:pt idx="0">
                  <c:v>I nogen grad</c:v>
                </c:pt>
              </c:strCache>
            </c:strRef>
          </c:tx>
          <c:spPr>
            <a:solidFill>
              <a:srgbClr val="73CFCB"/>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'[Figurer_Samarbejde_og_fællesskab.xlsx]Ark1'!$A$26:$B$29</c:f>
              <c:strCache>
                <c:ptCount val="4"/>
                <c:pt idx="0">
                  <c:v>Faglig ledelse</c:v>
                </c:pt>
                <c:pt idx="1">
                  <c:v>Personaleledelse  </c:v>
                </c:pt>
                <c:pt idx="2">
                  <c:v>Driftsledelse</c:v>
                </c:pt>
                <c:pt idx="3">
                  <c:v>Strategisk ledelse</c:v>
                </c:pt>
              </c:strCache>
            </c:strRef>
          </c:cat>
          <c:val>
            <c:numRef>
              <c:f>'[Figurer_Samarbejde_og_fællesskab.xlsx]Ark1'!$E$26:$E$29</c:f>
              <c:numCache>
                <c:formatCode>General</c:formatCode>
                <c:ptCount val="4"/>
                <c:pt idx="0">
                  <c:v>11</c:v>
                </c:pt>
                <c:pt idx="1">
                  <c:v>14</c:v>
                </c:pt>
                <c:pt idx="2">
                  <c:v>31</c:v>
                </c:pt>
                <c:pt idx="3">
                  <c:v>27</c:v>
                </c:pt>
              </c:numCache>
            </c:numRef>
          </c:val>
          <c:extLst>
            <c:ext xmlns:c16="http://schemas.microsoft.com/office/drawing/2014/chart" uri="{C3380CC4-5D6E-409C-BE32-E72D297353CC}">
              <c16:uniqueId val="{00000002-0D67-463B-B84A-5BE54030E872}"/>
            </c:ext>
          </c:extLst>
        </c:ser>
        <c:ser>
          <c:idx val="3"/>
          <c:order val="3"/>
          <c:tx>
            <c:strRef>
              <c:f>'[Figurer_Samarbejde_og_fællesskab.xlsx]Ark1'!$F$25</c:f>
              <c:strCache>
                <c:ptCount val="1"/>
                <c:pt idx="0">
                  <c:v>I lav grad</c:v>
                </c:pt>
              </c:strCache>
            </c:strRef>
          </c:tx>
          <c:spPr>
            <a:solidFill>
              <a:srgbClr val="82A1D8"/>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'[Figurer_Samarbejde_og_fællesskab.xlsx]Ark1'!$A$26:$B$29</c:f>
              <c:strCache>
                <c:ptCount val="4"/>
                <c:pt idx="0">
                  <c:v>Faglig ledelse</c:v>
                </c:pt>
                <c:pt idx="1">
                  <c:v>Personaleledelse  </c:v>
                </c:pt>
                <c:pt idx="2">
                  <c:v>Driftsledelse</c:v>
                </c:pt>
                <c:pt idx="3">
                  <c:v>Strategisk ledelse</c:v>
                </c:pt>
              </c:strCache>
            </c:strRef>
          </c:cat>
          <c:val>
            <c:numRef>
              <c:f>'[Figurer_Samarbejde_og_fællesskab.xlsx]Ark1'!$F$26:$F$29</c:f>
              <c:numCache>
                <c:formatCode>General</c:formatCode>
                <c:ptCount val="4"/>
                <c:pt idx="0">
                  <c:v>21</c:v>
                </c:pt>
                <c:pt idx="1">
                  <c:v>35</c:v>
                </c:pt>
                <c:pt idx="2">
                  <c:v>32</c:v>
                </c:pt>
                <c:pt idx="3">
                  <c:v>38</c:v>
                </c:pt>
              </c:numCache>
            </c:numRef>
          </c:val>
          <c:extLst>
            <c:ext xmlns:c16="http://schemas.microsoft.com/office/drawing/2014/chart" uri="{C3380CC4-5D6E-409C-BE32-E72D297353CC}">
              <c16:uniqueId val="{00000003-0D67-463B-B84A-5BE54030E872}"/>
            </c:ext>
          </c:extLst>
        </c:ser>
        <c:ser>
          <c:idx val="4"/>
          <c:order val="4"/>
          <c:tx>
            <c:strRef>
              <c:f>'[Figurer_Samarbejde_og_fællesskab.xlsx]Ark1'!$G$25</c:f>
              <c:strCache>
                <c:ptCount val="1"/>
                <c:pt idx="0">
                  <c:v>I meget lav grad</c:v>
                </c:pt>
              </c:strCache>
            </c:strRef>
          </c:tx>
          <c:spPr>
            <a:solidFill>
              <a:srgbClr val="32599E"/>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'[Figurer_Samarbejde_og_fællesskab.xlsx]Ark1'!$A$26:$B$29</c:f>
              <c:strCache>
                <c:ptCount val="4"/>
                <c:pt idx="0">
                  <c:v>Faglig ledelse</c:v>
                </c:pt>
                <c:pt idx="1">
                  <c:v>Personaleledelse  </c:v>
                </c:pt>
                <c:pt idx="2">
                  <c:v>Driftsledelse</c:v>
                </c:pt>
                <c:pt idx="3">
                  <c:v>Strategisk ledelse</c:v>
                </c:pt>
              </c:strCache>
            </c:strRef>
          </c:cat>
          <c:val>
            <c:numRef>
              <c:f>'[Figurer_Samarbejde_og_fællesskab.xlsx]Ark1'!$G$26:$G$29</c:f>
              <c:numCache>
                <c:formatCode>General</c:formatCode>
                <c:ptCount val="4"/>
                <c:pt idx="0">
                  <c:v>40</c:v>
                </c:pt>
                <c:pt idx="1">
                  <c:v>44</c:v>
                </c:pt>
                <c:pt idx="2">
                  <c:v>12</c:v>
                </c:pt>
                <c:pt idx="3">
                  <c:v>12</c:v>
                </c:pt>
              </c:numCache>
            </c:numRef>
          </c:val>
          <c:extLst>
            <c:ext xmlns:c16="http://schemas.microsoft.com/office/drawing/2014/chart" uri="{C3380CC4-5D6E-409C-BE32-E72D297353CC}">
              <c16:uniqueId val="{00000004-0D67-463B-B84A-5BE54030E872}"/>
            </c:ext>
          </c:extLst>
        </c:ser>
        <c:dLbls>
          <c:showLegendKey val="0"/>
          <c:showVal val="0"/>
          <c:showCatName val="0"/>
          <c:showSerName val="0"/>
          <c:showPercent val="0"/>
          <c:showBubbleSize val="0"/>
        </c:dLbls>
        <c:gapWidth val="150"/>
        <c:overlap val="100"/>
        <c:axId val="1557514511"/>
        <c:axId val="1557509231"/>
      </c:barChart>
      <c:catAx>
        <c:axId val="1557514511"/>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da-DK"/>
          </a:p>
        </c:txPr>
        <c:crossAx val="1557509231"/>
        <c:crosses val="autoZero"/>
        <c:auto val="1"/>
        <c:lblAlgn val="ctr"/>
        <c:lblOffset val="100"/>
        <c:noMultiLvlLbl val="0"/>
      </c:catAx>
      <c:valAx>
        <c:axId val="1557509231"/>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da-DK"/>
          </a:p>
        </c:txPr>
        <c:crossAx val="1557514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da-DK"/>
        </a:p>
      </c:txPr>
    </c:legend>
    <c:plotVisOnly val="1"/>
    <c:dispBlanksAs val="gap"/>
    <c:showDLblsOverMax val="0"/>
  </c:chart>
  <c:spPr>
    <a:noFill/>
    <a:ln>
      <a:noFill/>
    </a:ln>
    <a:effectLst/>
  </c:spPr>
  <c:txPr>
    <a:bodyPr/>
    <a:lstStyle/>
    <a:p>
      <a:pPr>
        <a:defRPr sz="18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'Ark1'!$B$43</c:f>
              <c:strCache>
                <c:ptCount val="1"/>
              </c:strCache>
            </c:strRef>
          </c:tx>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A13E-4701-A6C7-579733F5518B}"/>
              </c:ext>
            </c:extLst>
          </c:dPt>
          <c:dPt>
            <c:idx val="1"/>
            <c:invertIfNegative val="0"/>
            <c:bubble3D val="0"/>
            <c:spPr>
              <a:solidFill>
                <a:srgbClr val="359D98"/>
              </a:solidFill>
              <a:ln>
                <a:noFill/>
              </a:ln>
              <a:effectLst/>
            </c:spPr>
            <c:extLst>
              <c:ext xmlns:c16="http://schemas.microsoft.com/office/drawing/2014/chart" uri="{C3380CC4-5D6E-409C-BE32-E72D297353CC}">
                <c16:uniqueId val="{00000003-A13E-4701-A6C7-579733F5518B}"/>
              </c:ext>
            </c:extLst>
          </c:dPt>
          <c:dPt>
            <c:idx val="2"/>
            <c:invertIfNegative val="0"/>
            <c:bubble3D val="0"/>
            <c:spPr>
              <a:solidFill>
                <a:srgbClr val="73CFCB"/>
              </a:solidFill>
              <a:ln>
                <a:noFill/>
              </a:ln>
              <a:effectLst/>
            </c:spPr>
            <c:extLst>
              <c:ext xmlns:c16="http://schemas.microsoft.com/office/drawing/2014/chart" uri="{C3380CC4-5D6E-409C-BE32-E72D297353CC}">
                <c16:uniqueId val="{00000005-A13E-4701-A6C7-579733F5518B}"/>
              </c:ext>
            </c:extLst>
          </c:dPt>
          <c:dPt>
            <c:idx val="3"/>
            <c:invertIfNegative val="0"/>
            <c:bubble3D val="0"/>
            <c:spPr>
              <a:solidFill>
                <a:srgbClr val="82A1D8"/>
              </a:solidFill>
              <a:ln>
                <a:noFill/>
              </a:ln>
              <a:effectLst/>
            </c:spPr>
            <c:extLst>
              <c:ext xmlns:c16="http://schemas.microsoft.com/office/drawing/2014/chart" uri="{C3380CC4-5D6E-409C-BE32-E72D297353CC}">
                <c16:uniqueId val="{00000007-A13E-4701-A6C7-579733F5518B}"/>
              </c:ext>
            </c:extLst>
          </c:dPt>
          <c:dPt>
            <c:idx val="4"/>
            <c:invertIfNegative val="0"/>
            <c:bubble3D val="0"/>
            <c:spPr>
              <a:solidFill>
                <a:srgbClr val="32599E"/>
              </a:solidFill>
              <a:ln>
                <a:noFill/>
              </a:ln>
              <a:effectLst/>
            </c:spPr>
            <c:extLst>
              <c:ext xmlns:c16="http://schemas.microsoft.com/office/drawing/2014/chart" uri="{C3380CC4-5D6E-409C-BE32-E72D297353CC}">
                <c16:uniqueId val="{00000009-A13E-4701-A6C7-579733F5518B}"/>
              </c:ext>
            </c:extLst>
          </c:dPt>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'Ark1'!$A$44:$A$48</c:f>
              <c:strCache>
                <c:ptCount val="5"/>
                <c:pt idx="0">
                  <c:v>I meget høj grad</c:v>
                </c:pt>
                <c:pt idx="1">
                  <c:v>I høj grad</c:v>
                </c:pt>
                <c:pt idx="2">
                  <c:v>I nogen grad</c:v>
                </c:pt>
                <c:pt idx="3">
                  <c:v>I mindre grad</c:v>
                </c:pt>
                <c:pt idx="4">
                  <c:v>Slet ikke</c:v>
                </c:pt>
              </c:strCache>
            </c:strRef>
          </c:cat>
          <c:val>
            <c:numRef>
              <c:f>'Ark1'!$B$44:$B$48</c:f>
              <c:numCache>
                <c:formatCode>General</c:formatCode>
                <c:ptCount val="5"/>
                <c:pt idx="0">
                  <c:v>35</c:v>
                </c:pt>
                <c:pt idx="1">
                  <c:v>33</c:v>
                </c:pt>
                <c:pt idx="2">
                  <c:v>12</c:v>
                </c:pt>
                <c:pt idx="3">
                  <c:v>14</c:v>
                </c:pt>
                <c:pt idx="4">
                  <c:v>6</c:v>
                </c:pt>
              </c:numCache>
            </c:numRef>
          </c:val>
          <c:extLst>
            <c:ext xmlns:c16="http://schemas.microsoft.com/office/drawing/2014/chart" uri="{C3380CC4-5D6E-409C-BE32-E72D297353CC}">
              <c16:uniqueId val="{0000000A-A13E-4701-A6C7-579733F5518B}"/>
            </c:ext>
          </c:extLst>
        </c:ser>
        <c:dLbls>
          <c:showLegendKey val="0"/>
          <c:showVal val="0"/>
          <c:showCatName val="0"/>
          <c:showSerName val="0"/>
          <c:showPercent val="0"/>
          <c:showBubbleSize val="0"/>
        </c:dLbls>
        <c:gapWidth val="219"/>
        <c:overlap val="-27"/>
        <c:axId val="150482495"/>
        <c:axId val="238044959"/>
      </c:barChart>
      <c:catAx>
        <c:axId val="150482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238044959"/>
        <c:crosses val="autoZero"/>
        <c:auto val="1"/>
        <c:lblAlgn val="ctr"/>
        <c:lblOffset val="100"/>
        <c:noMultiLvlLbl val="0"/>
      </c:catAx>
      <c:valAx>
        <c:axId val="238044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150482495"/>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0735192765481128"/>
          <c:y val="2.4779783071726479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'[Figurer_Trivsel, faglighed og fællesskab.xlsx]Ark1'!$R$54</c:f>
              <c:strCache>
                <c:ptCount val="1"/>
                <c:pt idx="0">
                  <c:v>Kortere lægemøder (&lt; 1,5 time)</c:v>
                </c:pt>
              </c:strCache>
            </c:strRef>
          </c:tx>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7ADE-4FA5-97D1-B196A442DFD2}"/>
              </c:ext>
            </c:extLst>
          </c:dPt>
          <c:dPt>
            <c:idx val="1"/>
            <c:invertIfNegative val="0"/>
            <c:bubble3D val="0"/>
            <c:spPr>
              <a:solidFill>
                <a:srgbClr val="359D98"/>
              </a:solidFill>
              <a:ln>
                <a:noFill/>
              </a:ln>
              <a:effectLst/>
            </c:spPr>
            <c:extLst>
              <c:ext xmlns:c16="http://schemas.microsoft.com/office/drawing/2014/chart" uri="{C3380CC4-5D6E-409C-BE32-E72D297353CC}">
                <c16:uniqueId val="{00000003-7ADE-4FA5-97D1-B196A442DFD2}"/>
              </c:ext>
            </c:extLst>
          </c:dPt>
          <c:dPt>
            <c:idx val="2"/>
            <c:invertIfNegative val="0"/>
            <c:bubble3D val="0"/>
            <c:spPr>
              <a:solidFill>
                <a:srgbClr val="73CFCB"/>
              </a:solidFill>
              <a:ln>
                <a:noFill/>
              </a:ln>
              <a:effectLst/>
            </c:spPr>
            <c:extLst>
              <c:ext xmlns:c16="http://schemas.microsoft.com/office/drawing/2014/chart" uri="{C3380CC4-5D6E-409C-BE32-E72D297353CC}">
                <c16:uniqueId val="{00000005-7ADE-4FA5-97D1-B196A442DFD2}"/>
              </c:ext>
            </c:extLst>
          </c:dPt>
          <c:dPt>
            <c:idx val="3"/>
            <c:invertIfNegative val="0"/>
            <c:bubble3D val="0"/>
            <c:spPr>
              <a:solidFill>
                <a:srgbClr val="82A1D8"/>
              </a:solidFill>
              <a:ln>
                <a:noFill/>
              </a:ln>
              <a:effectLst/>
            </c:spPr>
            <c:extLst>
              <c:ext xmlns:c16="http://schemas.microsoft.com/office/drawing/2014/chart" uri="{C3380CC4-5D6E-409C-BE32-E72D297353CC}">
                <c16:uniqueId val="{00000007-7ADE-4FA5-97D1-B196A442DFD2}"/>
              </c:ext>
            </c:extLst>
          </c:dPt>
          <c:dPt>
            <c:idx val="4"/>
            <c:invertIfNegative val="0"/>
            <c:bubble3D val="0"/>
            <c:spPr>
              <a:solidFill>
                <a:srgbClr val="32599E"/>
              </a:solidFill>
              <a:ln>
                <a:noFill/>
              </a:ln>
              <a:effectLst/>
            </c:spPr>
            <c:extLst>
              <c:ext xmlns:c16="http://schemas.microsoft.com/office/drawing/2014/chart" uri="{C3380CC4-5D6E-409C-BE32-E72D297353CC}">
                <c16:uniqueId val="{00000009-7ADE-4FA5-97D1-B196A442DFD2}"/>
              </c:ext>
            </c:extLst>
          </c:dPt>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'[Figurer_Trivsel, faglighed og fællesskab.xlsx]Ark1'!$S$53:$W$53</c:f>
              <c:strCache>
                <c:ptCount val="5"/>
                <c:pt idx="0">
                  <c:v>Dagligt</c:v>
                </c:pt>
                <c:pt idx="1">
                  <c:v>Ugentligt</c:v>
                </c:pt>
                <c:pt idx="2">
                  <c:v>Månedligt</c:v>
                </c:pt>
                <c:pt idx="3">
                  <c:v>Årligt</c:v>
                </c:pt>
                <c:pt idx="4">
                  <c:v>Sjældent/aldrig</c:v>
                </c:pt>
              </c:strCache>
            </c:strRef>
          </c:cat>
          <c:val>
            <c:numRef>
              <c:f>'[Figurer_Trivsel, faglighed og fællesskab.xlsx]Ark1'!$S$54:$W$54</c:f>
              <c:numCache>
                <c:formatCode>General</c:formatCode>
                <c:ptCount val="5"/>
                <c:pt idx="0">
                  <c:v>4</c:v>
                </c:pt>
                <c:pt idx="1">
                  <c:v>14</c:v>
                </c:pt>
                <c:pt idx="2">
                  <c:v>40</c:v>
                </c:pt>
                <c:pt idx="3">
                  <c:v>34</c:v>
                </c:pt>
                <c:pt idx="4">
                  <c:v>7</c:v>
                </c:pt>
              </c:numCache>
            </c:numRef>
          </c:val>
          <c:extLst>
            <c:ext xmlns:c16="http://schemas.microsoft.com/office/drawing/2014/chart" uri="{C3380CC4-5D6E-409C-BE32-E72D297353CC}">
              <c16:uniqueId val="{0000000A-7ADE-4FA5-97D1-B196A442DFD2}"/>
            </c:ext>
          </c:extLst>
        </c:ser>
        <c:dLbls>
          <c:dLblPos val="outEnd"/>
          <c:showLegendKey val="0"/>
          <c:showVal val="1"/>
          <c:showCatName val="0"/>
          <c:showSerName val="0"/>
          <c:showPercent val="0"/>
          <c:showBubbleSize val="0"/>
        </c:dLbls>
        <c:gapWidth val="219"/>
        <c:overlap val="-27"/>
        <c:axId val="152642880"/>
        <c:axId val="152643840"/>
      </c:barChart>
      <c:catAx>
        <c:axId val="15264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152643840"/>
        <c:crosses val="autoZero"/>
        <c:auto val="1"/>
        <c:lblAlgn val="ctr"/>
        <c:lblOffset val="100"/>
        <c:noMultiLvlLbl val="0"/>
      </c:catAx>
      <c:valAx>
        <c:axId val="152643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152642880"/>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'[Figurer_Trivsel, faglighed og fællesskab.xlsx]Ark1'!$R$60</c:f>
              <c:strCache>
                <c:ptCount val="1"/>
                <c:pt idx="0">
                  <c:v>Længere lægemøder ( &gt;1,5 time)</c:v>
                </c:pt>
              </c:strCache>
            </c:strRef>
          </c:tx>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AA3E-4ED3-A911-28B8B51BED5E}"/>
              </c:ext>
            </c:extLst>
          </c:dPt>
          <c:dPt>
            <c:idx val="1"/>
            <c:invertIfNegative val="0"/>
            <c:bubble3D val="0"/>
            <c:spPr>
              <a:solidFill>
                <a:srgbClr val="359D98"/>
              </a:solidFill>
              <a:ln>
                <a:noFill/>
              </a:ln>
              <a:effectLst/>
            </c:spPr>
            <c:extLst>
              <c:ext xmlns:c16="http://schemas.microsoft.com/office/drawing/2014/chart" uri="{C3380CC4-5D6E-409C-BE32-E72D297353CC}">
                <c16:uniqueId val="{00000003-AA3E-4ED3-A911-28B8B51BED5E}"/>
              </c:ext>
            </c:extLst>
          </c:dPt>
          <c:dPt>
            <c:idx val="2"/>
            <c:invertIfNegative val="0"/>
            <c:bubble3D val="0"/>
            <c:spPr>
              <a:solidFill>
                <a:srgbClr val="73CFCB"/>
              </a:solidFill>
              <a:ln>
                <a:noFill/>
              </a:ln>
              <a:effectLst/>
            </c:spPr>
            <c:extLst>
              <c:ext xmlns:c16="http://schemas.microsoft.com/office/drawing/2014/chart" uri="{C3380CC4-5D6E-409C-BE32-E72D297353CC}">
                <c16:uniqueId val="{00000005-AA3E-4ED3-A911-28B8B51BED5E}"/>
              </c:ext>
            </c:extLst>
          </c:dPt>
          <c:dPt>
            <c:idx val="3"/>
            <c:invertIfNegative val="0"/>
            <c:bubble3D val="0"/>
            <c:spPr>
              <a:solidFill>
                <a:srgbClr val="82A1D8"/>
              </a:solidFill>
              <a:ln>
                <a:noFill/>
              </a:ln>
              <a:effectLst/>
            </c:spPr>
            <c:extLst>
              <c:ext xmlns:c16="http://schemas.microsoft.com/office/drawing/2014/chart" uri="{C3380CC4-5D6E-409C-BE32-E72D297353CC}">
                <c16:uniqueId val="{00000007-AA3E-4ED3-A911-28B8B51BED5E}"/>
              </c:ext>
            </c:extLst>
          </c:dPt>
          <c:dPt>
            <c:idx val="4"/>
            <c:invertIfNegative val="0"/>
            <c:bubble3D val="0"/>
            <c:spPr>
              <a:solidFill>
                <a:srgbClr val="32599E"/>
              </a:solidFill>
              <a:ln>
                <a:noFill/>
              </a:ln>
              <a:effectLst/>
            </c:spPr>
            <c:extLst>
              <c:ext xmlns:c16="http://schemas.microsoft.com/office/drawing/2014/chart" uri="{C3380CC4-5D6E-409C-BE32-E72D297353CC}">
                <c16:uniqueId val="{00000009-AA3E-4ED3-A911-28B8B51BED5E}"/>
              </c:ext>
            </c:extLst>
          </c:dPt>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'[Figurer_Trivsel, faglighed og fællesskab.xlsx]Ark1'!$S$59:$W$59</c:f>
              <c:strCache>
                <c:ptCount val="5"/>
                <c:pt idx="0">
                  <c:v>Dagligt</c:v>
                </c:pt>
                <c:pt idx="1">
                  <c:v>Ugentligt</c:v>
                </c:pt>
                <c:pt idx="2">
                  <c:v>Månedligt</c:v>
                </c:pt>
                <c:pt idx="3">
                  <c:v>Årligt</c:v>
                </c:pt>
                <c:pt idx="4">
                  <c:v>Sjældent/aldrig</c:v>
                </c:pt>
              </c:strCache>
            </c:strRef>
          </c:cat>
          <c:val>
            <c:numRef>
              <c:f>'[Figurer_Trivsel, faglighed og fællesskab.xlsx]Ark1'!$S$60:$W$60</c:f>
              <c:numCache>
                <c:formatCode>General</c:formatCode>
                <c:ptCount val="5"/>
                <c:pt idx="0">
                  <c:v>15</c:v>
                </c:pt>
                <c:pt idx="1">
                  <c:v>24</c:v>
                </c:pt>
                <c:pt idx="2">
                  <c:v>23</c:v>
                </c:pt>
                <c:pt idx="3">
                  <c:v>20</c:v>
                </c:pt>
                <c:pt idx="4">
                  <c:v>15</c:v>
                </c:pt>
              </c:numCache>
            </c:numRef>
          </c:val>
          <c:extLst>
            <c:ext xmlns:c16="http://schemas.microsoft.com/office/drawing/2014/chart" uri="{C3380CC4-5D6E-409C-BE32-E72D297353CC}">
              <c16:uniqueId val="{0000000A-AA3E-4ED3-A911-28B8B51BED5E}"/>
            </c:ext>
          </c:extLst>
        </c:ser>
        <c:dLbls>
          <c:dLblPos val="outEnd"/>
          <c:showLegendKey val="0"/>
          <c:showVal val="1"/>
          <c:showCatName val="0"/>
          <c:showSerName val="0"/>
          <c:showPercent val="0"/>
          <c:showBubbleSize val="0"/>
        </c:dLbls>
        <c:gapWidth val="219"/>
        <c:overlap val="-27"/>
        <c:axId val="400231824"/>
        <c:axId val="400228944"/>
      </c:barChart>
      <c:catAx>
        <c:axId val="40023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400228944"/>
        <c:crosses val="autoZero"/>
        <c:auto val="1"/>
        <c:lblAlgn val="ctr"/>
        <c:lblOffset val="100"/>
        <c:noMultiLvlLbl val="0"/>
      </c:catAx>
      <c:valAx>
        <c:axId val="40022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400231824"/>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stacked"/>
        <c:varyColors val="0"/>
        <c:ser>
          <c:idx val="0"/>
          <c:order val="0"/>
          <c:tx>
            <c:strRef>
              <c:f>'[Figurer_Samarbejde_og_fællesskab.xlsx]Ark1'!$B$106</c:f>
              <c:strCache>
                <c:ptCount val="1"/>
                <c:pt idx="0">
                  <c:v>Dagligt</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'[Figurer_Samarbejde_og_fællesskab.xlsx]Ark1'!$A$107:$A$112</c:f>
              <c:strCache>
                <c:ptCount val="6"/>
                <c:pt idx="0">
                  <c:v>Sociale arrangementer</c:v>
                </c:pt>
                <c:pt idx="1">
                  <c:v>Personalemøder med dagsorden</c:v>
                </c:pt>
                <c:pt idx="2">
                  <c:v>Supervision af personale</c:v>
                </c:pt>
                <c:pt idx="3">
                  <c:v>Supervision af uddannelseslæger</c:v>
                </c:pt>
                <c:pt idx="4">
                  <c:v>Undervisning</c:v>
                </c:pt>
                <c:pt idx="5">
                  <c:v>Korte møder af orienterende karakter</c:v>
                </c:pt>
              </c:strCache>
            </c:strRef>
          </c:cat>
          <c:val>
            <c:numRef>
              <c:f>'[Figurer_Samarbejde_og_fællesskab.xlsx]Ark1'!$B$107:$B$112</c:f>
              <c:numCache>
                <c:formatCode>General</c:formatCode>
                <c:ptCount val="6"/>
                <c:pt idx="0">
                  <c:v>12</c:v>
                </c:pt>
                <c:pt idx="1">
                  <c:v>15</c:v>
                </c:pt>
                <c:pt idx="2">
                  <c:v>2</c:v>
                </c:pt>
                <c:pt idx="3">
                  <c:v>0</c:v>
                </c:pt>
                <c:pt idx="4">
                  <c:v>2</c:v>
                </c:pt>
                <c:pt idx="5">
                  <c:v>8</c:v>
                </c:pt>
              </c:numCache>
            </c:numRef>
          </c:val>
          <c:extLst>
            <c:ext xmlns:c16="http://schemas.microsoft.com/office/drawing/2014/chart" uri="{C3380CC4-5D6E-409C-BE32-E72D297353CC}">
              <c16:uniqueId val="{00000000-E338-4A3D-81AD-A9B9297BDCF1}"/>
            </c:ext>
          </c:extLst>
        </c:ser>
        <c:ser>
          <c:idx val="1"/>
          <c:order val="1"/>
          <c:tx>
            <c:strRef>
              <c:f>'[Figurer_Samarbejde_og_fællesskab.xlsx]Ark1'!$C$106</c:f>
              <c:strCache>
                <c:ptCount val="1"/>
                <c:pt idx="0">
                  <c:v>Ugentligt</c:v>
                </c:pt>
              </c:strCache>
            </c:strRef>
          </c:tx>
          <c:spPr>
            <a:solidFill>
              <a:srgbClr val="359D98"/>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'[Figurer_Samarbejde_og_fællesskab.xlsx]Ark1'!$A$107:$A$112</c:f>
              <c:strCache>
                <c:ptCount val="6"/>
                <c:pt idx="0">
                  <c:v>Sociale arrangementer</c:v>
                </c:pt>
                <c:pt idx="1">
                  <c:v>Personalemøder med dagsorden</c:v>
                </c:pt>
                <c:pt idx="2">
                  <c:v>Supervision af personale</c:v>
                </c:pt>
                <c:pt idx="3">
                  <c:v>Supervision af uddannelseslæger</c:v>
                </c:pt>
                <c:pt idx="4">
                  <c:v>Undervisning</c:v>
                </c:pt>
                <c:pt idx="5">
                  <c:v>Korte møder af orienterende karakter</c:v>
                </c:pt>
              </c:strCache>
            </c:strRef>
          </c:cat>
          <c:val>
            <c:numRef>
              <c:f>'[Figurer_Samarbejde_og_fællesskab.xlsx]Ark1'!$C$107:$C$112</c:f>
              <c:numCache>
                <c:formatCode>General</c:formatCode>
                <c:ptCount val="6"/>
                <c:pt idx="0">
                  <c:v>10</c:v>
                </c:pt>
                <c:pt idx="1">
                  <c:v>45</c:v>
                </c:pt>
                <c:pt idx="2">
                  <c:v>34</c:v>
                </c:pt>
                <c:pt idx="3">
                  <c:v>7</c:v>
                </c:pt>
                <c:pt idx="4">
                  <c:v>5</c:v>
                </c:pt>
                <c:pt idx="5">
                  <c:v>50</c:v>
                </c:pt>
              </c:numCache>
            </c:numRef>
          </c:val>
          <c:extLst>
            <c:ext xmlns:c16="http://schemas.microsoft.com/office/drawing/2014/chart" uri="{C3380CC4-5D6E-409C-BE32-E72D297353CC}">
              <c16:uniqueId val="{00000001-E338-4A3D-81AD-A9B9297BDCF1}"/>
            </c:ext>
          </c:extLst>
        </c:ser>
        <c:ser>
          <c:idx val="2"/>
          <c:order val="2"/>
          <c:tx>
            <c:strRef>
              <c:f>'[Figurer_Samarbejde_og_fællesskab.xlsx]Ark1'!$D$106</c:f>
              <c:strCache>
                <c:ptCount val="1"/>
                <c:pt idx="0">
                  <c:v>Månedligt</c:v>
                </c:pt>
              </c:strCache>
            </c:strRef>
          </c:tx>
          <c:spPr>
            <a:solidFill>
              <a:srgbClr val="73CFCB"/>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'[Figurer_Samarbejde_og_fællesskab.xlsx]Ark1'!$A$107:$A$112</c:f>
              <c:strCache>
                <c:ptCount val="6"/>
                <c:pt idx="0">
                  <c:v>Sociale arrangementer</c:v>
                </c:pt>
                <c:pt idx="1">
                  <c:v>Personalemøder med dagsorden</c:v>
                </c:pt>
                <c:pt idx="2">
                  <c:v>Supervision af personale</c:v>
                </c:pt>
                <c:pt idx="3">
                  <c:v>Supervision af uddannelseslæger</c:v>
                </c:pt>
                <c:pt idx="4">
                  <c:v>Undervisning</c:v>
                </c:pt>
                <c:pt idx="5">
                  <c:v>Korte møder af orienterende karakter</c:v>
                </c:pt>
              </c:strCache>
            </c:strRef>
          </c:cat>
          <c:val>
            <c:numRef>
              <c:f>'[Figurer_Samarbejde_og_fællesskab.xlsx]Ark1'!$D$107:$D$112</c:f>
              <c:numCache>
                <c:formatCode>General</c:formatCode>
                <c:ptCount val="6"/>
                <c:pt idx="0">
                  <c:v>33</c:v>
                </c:pt>
                <c:pt idx="1">
                  <c:v>32</c:v>
                </c:pt>
                <c:pt idx="2">
                  <c:v>56</c:v>
                </c:pt>
                <c:pt idx="3">
                  <c:v>7</c:v>
                </c:pt>
                <c:pt idx="4">
                  <c:v>23</c:v>
                </c:pt>
                <c:pt idx="5">
                  <c:v>32</c:v>
                </c:pt>
              </c:numCache>
            </c:numRef>
          </c:val>
          <c:extLst>
            <c:ext xmlns:c16="http://schemas.microsoft.com/office/drawing/2014/chart" uri="{C3380CC4-5D6E-409C-BE32-E72D297353CC}">
              <c16:uniqueId val="{00000002-E338-4A3D-81AD-A9B9297BDCF1}"/>
            </c:ext>
          </c:extLst>
        </c:ser>
        <c:ser>
          <c:idx val="3"/>
          <c:order val="3"/>
          <c:tx>
            <c:strRef>
              <c:f>'[Figurer_Samarbejde_og_fællesskab.xlsx]Ark1'!$E$106</c:f>
              <c:strCache>
                <c:ptCount val="1"/>
                <c:pt idx="0">
                  <c:v>Årligt</c:v>
                </c:pt>
              </c:strCache>
            </c:strRef>
          </c:tx>
          <c:spPr>
            <a:solidFill>
              <a:srgbClr val="82A1D8"/>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'[Figurer_Samarbejde_og_fællesskab.xlsx]Ark1'!$A$107:$A$112</c:f>
              <c:strCache>
                <c:ptCount val="6"/>
                <c:pt idx="0">
                  <c:v>Sociale arrangementer</c:v>
                </c:pt>
                <c:pt idx="1">
                  <c:v>Personalemøder med dagsorden</c:v>
                </c:pt>
                <c:pt idx="2">
                  <c:v>Supervision af personale</c:v>
                </c:pt>
                <c:pt idx="3">
                  <c:v>Supervision af uddannelseslæger</c:v>
                </c:pt>
                <c:pt idx="4">
                  <c:v>Undervisning</c:v>
                </c:pt>
                <c:pt idx="5">
                  <c:v>Korte møder af orienterende karakter</c:v>
                </c:pt>
              </c:strCache>
            </c:strRef>
          </c:cat>
          <c:val>
            <c:numRef>
              <c:f>'[Figurer_Samarbejde_og_fællesskab.xlsx]Ark1'!$E$107:$E$112</c:f>
              <c:numCache>
                <c:formatCode>General</c:formatCode>
                <c:ptCount val="6"/>
                <c:pt idx="0">
                  <c:v>40</c:v>
                </c:pt>
                <c:pt idx="1">
                  <c:v>7</c:v>
                </c:pt>
                <c:pt idx="2">
                  <c:v>9</c:v>
                </c:pt>
                <c:pt idx="3">
                  <c:v>7</c:v>
                </c:pt>
                <c:pt idx="4">
                  <c:v>50</c:v>
                </c:pt>
                <c:pt idx="5">
                  <c:v>5</c:v>
                </c:pt>
              </c:numCache>
            </c:numRef>
          </c:val>
          <c:extLst>
            <c:ext xmlns:c16="http://schemas.microsoft.com/office/drawing/2014/chart" uri="{C3380CC4-5D6E-409C-BE32-E72D297353CC}">
              <c16:uniqueId val="{00000003-E338-4A3D-81AD-A9B9297BDCF1}"/>
            </c:ext>
          </c:extLst>
        </c:ser>
        <c:ser>
          <c:idx val="4"/>
          <c:order val="4"/>
          <c:tx>
            <c:strRef>
              <c:f>'[Figurer_Samarbejde_og_fællesskab.xlsx]Ark1'!$F$106</c:f>
              <c:strCache>
                <c:ptCount val="1"/>
                <c:pt idx="0">
                  <c:v>Aldrig</c:v>
                </c:pt>
              </c:strCache>
            </c:strRef>
          </c:tx>
          <c:spPr>
            <a:solidFill>
              <a:srgbClr val="32599E"/>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'[Figurer_Samarbejde_og_fællesskab.xlsx]Ark1'!$A$107:$A$112</c:f>
              <c:strCache>
                <c:ptCount val="6"/>
                <c:pt idx="0">
                  <c:v>Sociale arrangementer</c:v>
                </c:pt>
                <c:pt idx="1">
                  <c:v>Personalemøder med dagsorden</c:v>
                </c:pt>
                <c:pt idx="2">
                  <c:v>Supervision af personale</c:v>
                </c:pt>
                <c:pt idx="3">
                  <c:v>Supervision af uddannelseslæger</c:v>
                </c:pt>
                <c:pt idx="4">
                  <c:v>Undervisning</c:v>
                </c:pt>
                <c:pt idx="5">
                  <c:v>Korte møder af orienterende karakter</c:v>
                </c:pt>
              </c:strCache>
            </c:strRef>
          </c:cat>
          <c:val>
            <c:numRef>
              <c:f>'[Figurer_Samarbejde_og_fællesskab.xlsx]Ark1'!$F$107:$F$112</c:f>
              <c:numCache>
                <c:formatCode>General</c:formatCode>
                <c:ptCount val="6"/>
                <c:pt idx="0">
                  <c:v>5</c:v>
                </c:pt>
                <c:pt idx="1">
                  <c:v>1</c:v>
                </c:pt>
                <c:pt idx="2">
                  <c:v>0</c:v>
                </c:pt>
                <c:pt idx="3">
                  <c:v>9</c:v>
                </c:pt>
                <c:pt idx="4">
                  <c:v>20</c:v>
                </c:pt>
                <c:pt idx="5">
                  <c:v>5</c:v>
                </c:pt>
              </c:numCache>
            </c:numRef>
          </c:val>
          <c:extLst>
            <c:ext xmlns:c16="http://schemas.microsoft.com/office/drawing/2014/chart" uri="{C3380CC4-5D6E-409C-BE32-E72D297353CC}">
              <c16:uniqueId val="{00000004-E338-4A3D-81AD-A9B9297BDCF1}"/>
            </c:ext>
          </c:extLst>
        </c:ser>
        <c:dLbls>
          <c:dLblPos val="ctr"/>
          <c:showLegendKey val="0"/>
          <c:showVal val="1"/>
          <c:showCatName val="0"/>
          <c:showSerName val="0"/>
          <c:showPercent val="0"/>
          <c:showBubbleSize val="0"/>
        </c:dLbls>
        <c:gapWidth val="150"/>
        <c:overlap val="100"/>
        <c:axId val="138995215"/>
        <c:axId val="242935599"/>
      </c:barChart>
      <c:catAx>
        <c:axId val="1389952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a-DK"/>
          </a:p>
        </c:txPr>
        <c:crossAx val="242935599"/>
        <c:crosses val="autoZero"/>
        <c:auto val="1"/>
        <c:lblAlgn val="ctr"/>
        <c:lblOffset val="100"/>
        <c:noMultiLvlLbl val="0"/>
      </c:catAx>
      <c:valAx>
        <c:axId val="2429355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a-DK"/>
          </a:p>
        </c:txPr>
        <c:crossAx val="138995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800"/>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'[Opdateret29_11_Figurer_Trivsel_faglighed_fællesskab.xlsx]Ark1'!$B$148</c:f>
              <c:strCache>
                <c:ptCount val="1"/>
                <c:pt idx="0">
                  <c:v>Skemalagt - alle samtidigt</c:v>
                </c:pt>
              </c:strCache>
            </c:strRef>
          </c:tx>
          <c:spPr>
            <a:solidFill>
              <a:srgbClr val="297A77"/>
            </a:solidFill>
            <a:ln>
              <a:solidFill>
                <a:srgbClr val="297A77"/>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'[Opdateret29_11_Figurer_Trivsel_faglighed_fællesskab.xlsx]Ark1'!$A$149:$A$151</c:f>
              <c:strCache>
                <c:ptCount val="3"/>
                <c:pt idx="0">
                  <c:v>Eftermiddagspauser</c:v>
                </c:pt>
                <c:pt idx="1">
                  <c:v>Frokostpauser</c:v>
                </c:pt>
                <c:pt idx="2">
                  <c:v>Formiddagspauser</c:v>
                </c:pt>
              </c:strCache>
            </c:strRef>
          </c:cat>
          <c:val>
            <c:numRef>
              <c:f>'[Opdateret29_11_Figurer_Trivsel_faglighed_fællesskab.xlsx]Ark1'!$B$149:$B$151</c:f>
              <c:numCache>
                <c:formatCode>General</c:formatCode>
                <c:ptCount val="3"/>
                <c:pt idx="0">
                  <c:v>41</c:v>
                </c:pt>
                <c:pt idx="1">
                  <c:v>71</c:v>
                </c:pt>
                <c:pt idx="2">
                  <c:v>10</c:v>
                </c:pt>
              </c:numCache>
            </c:numRef>
          </c:val>
          <c:extLst>
            <c:ext xmlns:c16="http://schemas.microsoft.com/office/drawing/2014/chart" uri="{C3380CC4-5D6E-409C-BE32-E72D297353CC}">
              <c16:uniqueId val="{00000000-81A9-4D34-926A-2287B87A6929}"/>
            </c:ext>
          </c:extLst>
        </c:ser>
        <c:ser>
          <c:idx val="1"/>
          <c:order val="1"/>
          <c:tx>
            <c:strRef>
              <c:f>'[Opdateret29_11_Figurer_Trivsel_faglighed_fællesskab.xlsx]Ark1'!$C$148</c:f>
              <c:strCache>
                <c:ptCount val="1"/>
                <c:pt idx="0">
                  <c:v>Skemalagt - ikke alle samtidigt</c:v>
                </c:pt>
              </c:strCache>
            </c:strRef>
          </c:tx>
          <c:spPr>
            <a:solidFill>
              <a:srgbClr val="359D98"/>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'[Opdateret29_11_Figurer_Trivsel_faglighed_fællesskab.xlsx]Ark1'!$A$149:$A$151</c:f>
              <c:strCache>
                <c:ptCount val="3"/>
                <c:pt idx="0">
                  <c:v>Eftermiddagspauser</c:v>
                </c:pt>
                <c:pt idx="1">
                  <c:v>Frokostpauser</c:v>
                </c:pt>
                <c:pt idx="2">
                  <c:v>Formiddagspauser</c:v>
                </c:pt>
              </c:strCache>
            </c:strRef>
          </c:cat>
          <c:val>
            <c:numRef>
              <c:f>'[Opdateret29_11_Figurer_Trivsel_faglighed_fællesskab.xlsx]Ark1'!$C$149:$C$151</c:f>
              <c:numCache>
                <c:formatCode>General</c:formatCode>
                <c:ptCount val="3"/>
                <c:pt idx="0">
                  <c:v>18</c:v>
                </c:pt>
                <c:pt idx="1">
                  <c:v>19</c:v>
                </c:pt>
                <c:pt idx="2">
                  <c:v>13</c:v>
                </c:pt>
              </c:numCache>
            </c:numRef>
          </c:val>
          <c:extLst>
            <c:ext xmlns:c16="http://schemas.microsoft.com/office/drawing/2014/chart" uri="{C3380CC4-5D6E-409C-BE32-E72D297353CC}">
              <c16:uniqueId val="{00000001-81A9-4D34-926A-2287B87A6929}"/>
            </c:ext>
          </c:extLst>
        </c:ser>
        <c:ser>
          <c:idx val="2"/>
          <c:order val="2"/>
          <c:tx>
            <c:strRef>
              <c:f>'[Opdateret29_11_Figurer_Trivsel_faglighed_fællesskab.xlsx]Ark1'!$D$148</c:f>
              <c:strCache>
                <c:ptCount val="1"/>
                <c:pt idx="0">
                  <c:v>Afholdes fleksibelt</c:v>
                </c:pt>
              </c:strCache>
            </c:strRef>
          </c:tx>
          <c:spPr>
            <a:solidFill>
              <a:srgbClr val="82A1D8"/>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'[Opdateret29_11_Figurer_Trivsel_faglighed_fællesskab.xlsx]Ark1'!$A$149:$A$151</c:f>
              <c:strCache>
                <c:ptCount val="3"/>
                <c:pt idx="0">
                  <c:v>Eftermiddagspauser</c:v>
                </c:pt>
                <c:pt idx="1">
                  <c:v>Frokostpauser</c:v>
                </c:pt>
                <c:pt idx="2">
                  <c:v>Formiddagspauser</c:v>
                </c:pt>
              </c:strCache>
            </c:strRef>
          </c:cat>
          <c:val>
            <c:numRef>
              <c:f>'[Opdateret29_11_Figurer_Trivsel_faglighed_fællesskab.xlsx]Ark1'!$D$149:$D$151</c:f>
              <c:numCache>
                <c:formatCode>General</c:formatCode>
                <c:ptCount val="3"/>
                <c:pt idx="0">
                  <c:v>15</c:v>
                </c:pt>
                <c:pt idx="1">
                  <c:v>3</c:v>
                </c:pt>
                <c:pt idx="2">
                  <c:v>42</c:v>
                </c:pt>
              </c:numCache>
            </c:numRef>
          </c:val>
          <c:extLst>
            <c:ext xmlns:c16="http://schemas.microsoft.com/office/drawing/2014/chart" uri="{C3380CC4-5D6E-409C-BE32-E72D297353CC}">
              <c16:uniqueId val="{00000002-81A9-4D34-926A-2287B87A6929}"/>
            </c:ext>
          </c:extLst>
        </c:ser>
        <c:ser>
          <c:idx val="3"/>
          <c:order val="3"/>
          <c:tx>
            <c:strRef>
              <c:f>'[Opdateret29_11_Figurer_Trivsel_faglighed_fællesskab.xlsx]Ark1'!$E$148</c:f>
              <c:strCache>
                <c:ptCount val="1"/>
                <c:pt idx="0">
                  <c:v>Ikke skemalagt</c:v>
                </c:pt>
              </c:strCache>
            </c:strRef>
          </c:tx>
          <c:spPr>
            <a:solidFill>
              <a:srgbClr val="32599E"/>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'[Opdateret29_11_Figurer_Trivsel_faglighed_fællesskab.xlsx]Ark1'!$A$149:$A$151</c:f>
              <c:strCache>
                <c:ptCount val="3"/>
                <c:pt idx="0">
                  <c:v>Eftermiddagspauser</c:v>
                </c:pt>
                <c:pt idx="1">
                  <c:v>Frokostpauser</c:v>
                </c:pt>
                <c:pt idx="2">
                  <c:v>Formiddagspauser</c:v>
                </c:pt>
              </c:strCache>
            </c:strRef>
          </c:cat>
          <c:val>
            <c:numRef>
              <c:f>'[Opdateret29_11_Figurer_Trivsel_faglighed_fællesskab.xlsx]Ark1'!$E$149:$E$151</c:f>
              <c:numCache>
                <c:formatCode>General</c:formatCode>
                <c:ptCount val="3"/>
                <c:pt idx="0">
                  <c:v>26</c:v>
                </c:pt>
                <c:pt idx="1">
                  <c:v>7</c:v>
                </c:pt>
                <c:pt idx="2">
                  <c:v>35</c:v>
                </c:pt>
              </c:numCache>
            </c:numRef>
          </c:val>
          <c:extLst>
            <c:ext xmlns:c16="http://schemas.microsoft.com/office/drawing/2014/chart" uri="{C3380CC4-5D6E-409C-BE32-E72D297353CC}">
              <c16:uniqueId val="{00000003-81A9-4D34-926A-2287B87A6929}"/>
            </c:ext>
          </c:extLst>
        </c:ser>
        <c:dLbls>
          <c:showLegendKey val="0"/>
          <c:showVal val="0"/>
          <c:showCatName val="0"/>
          <c:showSerName val="0"/>
          <c:showPercent val="0"/>
          <c:showBubbleSize val="0"/>
        </c:dLbls>
        <c:gapWidth val="150"/>
        <c:overlap val="100"/>
        <c:axId val="941695536"/>
        <c:axId val="941696976"/>
      </c:barChart>
      <c:catAx>
        <c:axId val="941695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a-DK"/>
          </a:p>
        </c:txPr>
        <c:crossAx val="941696976"/>
        <c:crosses val="autoZero"/>
        <c:auto val="1"/>
        <c:lblAlgn val="ctr"/>
        <c:lblOffset val="100"/>
        <c:noMultiLvlLbl val="0"/>
      </c:catAx>
      <c:valAx>
        <c:axId val="94169697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941695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100"/>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'[Opdateret29_11_Figurer_Trivsel_faglighed_fællesskab.xlsx]Ark1'!$O$170</c:f>
              <c:strCache>
                <c:ptCount val="1"/>
                <c:pt idx="0">
                  <c:v>Meget enig</c:v>
                </c:pt>
              </c:strCache>
            </c:strRef>
          </c:tx>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'[Opdateret29_11_Figurer_Trivsel_faglighed_fællesskab.xlsx]Ark1'!$N$171:$N$178</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'[Opdateret29_11_Figurer_Trivsel_faglighed_fællesskab.xlsx]Ark1'!$O$171:$O$178</c:f>
              <c:numCache>
                <c:formatCode>General</c:formatCode>
                <c:ptCount val="8"/>
                <c:pt idx="0">
                  <c:v>21</c:v>
                </c:pt>
                <c:pt idx="1">
                  <c:v>23</c:v>
                </c:pt>
                <c:pt idx="2">
                  <c:v>6</c:v>
                </c:pt>
                <c:pt idx="3">
                  <c:v>10</c:v>
                </c:pt>
                <c:pt idx="4">
                  <c:v>23</c:v>
                </c:pt>
                <c:pt idx="5">
                  <c:v>10</c:v>
                </c:pt>
                <c:pt idx="6">
                  <c:v>28</c:v>
                </c:pt>
                <c:pt idx="7">
                  <c:v>10</c:v>
                </c:pt>
              </c:numCache>
            </c:numRef>
          </c:val>
          <c:extLst>
            <c:ext xmlns:c16="http://schemas.microsoft.com/office/drawing/2014/chart" uri="{C3380CC4-5D6E-409C-BE32-E72D297353CC}">
              <c16:uniqueId val="{00000000-5D87-45CB-AB4F-34C784C67497}"/>
            </c:ext>
          </c:extLst>
        </c:ser>
        <c:ser>
          <c:idx val="1"/>
          <c:order val="1"/>
          <c:tx>
            <c:strRef>
              <c:f>'[Opdateret29_11_Figurer_Trivsel_faglighed_fællesskab.xlsx]Ark1'!$P$170</c:f>
              <c:strCache>
                <c:ptCount val="1"/>
                <c:pt idx="0">
                  <c:v>Enig</c:v>
                </c:pt>
              </c:strCache>
            </c:strRef>
          </c:tx>
          <c:spPr>
            <a:solidFill>
              <a:srgbClr val="359D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'[Opdateret29_11_Figurer_Trivsel_faglighed_fællesskab.xlsx]Ark1'!$N$171:$N$178</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'[Opdateret29_11_Figurer_Trivsel_faglighed_fællesskab.xlsx]Ark1'!$P$171:$P$178</c:f>
              <c:numCache>
                <c:formatCode>General</c:formatCode>
                <c:ptCount val="8"/>
                <c:pt idx="0">
                  <c:v>11</c:v>
                </c:pt>
                <c:pt idx="1">
                  <c:v>14</c:v>
                </c:pt>
                <c:pt idx="2">
                  <c:v>10</c:v>
                </c:pt>
                <c:pt idx="3">
                  <c:v>12</c:v>
                </c:pt>
                <c:pt idx="4">
                  <c:v>8</c:v>
                </c:pt>
                <c:pt idx="5">
                  <c:v>19</c:v>
                </c:pt>
                <c:pt idx="6">
                  <c:v>14</c:v>
                </c:pt>
                <c:pt idx="7">
                  <c:v>11</c:v>
                </c:pt>
              </c:numCache>
            </c:numRef>
          </c:val>
          <c:extLst>
            <c:ext xmlns:c16="http://schemas.microsoft.com/office/drawing/2014/chart" uri="{C3380CC4-5D6E-409C-BE32-E72D297353CC}">
              <c16:uniqueId val="{00000001-5D87-45CB-AB4F-34C784C67497}"/>
            </c:ext>
          </c:extLst>
        </c:ser>
        <c:ser>
          <c:idx val="2"/>
          <c:order val="2"/>
          <c:tx>
            <c:strRef>
              <c:f>'[Opdateret29_11_Figurer_Trivsel_faglighed_fællesskab.xlsx]Ark1'!$Q$170</c:f>
              <c:strCache>
                <c:ptCount val="1"/>
                <c:pt idx="0">
                  <c:v>Hverken eller</c:v>
                </c:pt>
              </c:strCache>
            </c:strRef>
          </c:tx>
          <c:spPr>
            <a:solidFill>
              <a:srgbClr val="73CF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'[Opdateret29_11_Figurer_Trivsel_faglighed_fællesskab.xlsx]Ark1'!$N$171:$N$178</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'[Opdateret29_11_Figurer_Trivsel_faglighed_fællesskab.xlsx]Ark1'!$Q$171:$Q$178</c:f>
              <c:numCache>
                <c:formatCode>General</c:formatCode>
                <c:ptCount val="8"/>
                <c:pt idx="0">
                  <c:v>5</c:v>
                </c:pt>
                <c:pt idx="1">
                  <c:v>8</c:v>
                </c:pt>
                <c:pt idx="2">
                  <c:v>5</c:v>
                </c:pt>
                <c:pt idx="3">
                  <c:v>2</c:v>
                </c:pt>
                <c:pt idx="4">
                  <c:v>8</c:v>
                </c:pt>
                <c:pt idx="5">
                  <c:v>3</c:v>
                </c:pt>
                <c:pt idx="6">
                  <c:v>8</c:v>
                </c:pt>
                <c:pt idx="7">
                  <c:v>26</c:v>
                </c:pt>
              </c:numCache>
            </c:numRef>
          </c:val>
          <c:extLst>
            <c:ext xmlns:c16="http://schemas.microsoft.com/office/drawing/2014/chart" uri="{C3380CC4-5D6E-409C-BE32-E72D297353CC}">
              <c16:uniqueId val="{00000002-5D87-45CB-AB4F-34C784C67497}"/>
            </c:ext>
          </c:extLst>
        </c:ser>
        <c:ser>
          <c:idx val="3"/>
          <c:order val="3"/>
          <c:tx>
            <c:strRef>
              <c:f>'[Opdateret29_11_Figurer_Trivsel_faglighed_fællesskab.xlsx]Ark1'!$R$170</c:f>
              <c:strCache>
                <c:ptCount val="1"/>
                <c:pt idx="0">
                  <c:v>Uenig</c:v>
                </c:pt>
              </c:strCache>
            </c:strRef>
          </c:tx>
          <c:spPr>
            <a:solidFill>
              <a:srgbClr val="82A1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'[Opdateret29_11_Figurer_Trivsel_faglighed_fællesskab.xlsx]Ark1'!$N$171:$N$178</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'[Opdateret29_11_Figurer_Trivsel_faglighed_fællesskab.xlsx]Ark1'!$R$171:$R$178</c:f>
              <c:numCache>
                <c:formatCode>General</c:formatCode>
                <c:ptCount val="8"/>
                <c:pt idx="0">
                  <c:v>18</c:v>
                </c:pt>
                <c:pt idx="1">
                  <c:v>34</c:v>
                </c:pt>
                <c:pt idx="2">
                  <c:v>23</c:v>
                </c:pt>
                <c:pt idx="3">
                  <c:v>11</c:v>
                </c:pt>
                <c:pt idx="4">
                  <c:v>37</c:v>
                </c:pt>
                <c:pt idx="5">
                  <c:v>23</c:v>
                </c:pt>
                <c:pt idx="6">
                  <c:v>17</c:v>
                </c:pt>
                <c:pt idx="7">
                  <c:v>36</c:v>
                </c:pt>
              </c:numCache>
            </c:numRef>
          </c:val>
          <c:extLst>
            <c:ext xmlns:c16="http://schemas.microsoft.com/office/drawing/2014/chart" uri="{C3380CC4-5D6E-409C-BE32-E72D297353CC}">
              <c16:uniqueId val="{00000003-5D87-45CB-AB4F-34C784C67497}"/>
            </c:ext>
          </c:extLst>
        </c:ser>
        <c:ser>
          <c:idx val="4"/>
          <c:order val="4"/>
          <c:tx>
            <c:strRef>
              <c:f>'[Opdateret29_11_Figurer_Trivsel_faglighed_fællesskab.xlsx]Ark1'!$S$170</c:f>
              <c:strCache>
                <c:ptCount val="1"/>
                <c:pt idx="0">
                  <c:v>Meget uenig </c:v>
                </c:pt>
              </c:strCache>
            </c:strRef>
          </c:tx>
          <c:spPr>
            <a:solidFill>
              <a:srgbClr val="3259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'[Opdateret29_11_Figurer_Trivsel_faglighed_fællesskab.xlsx]Ark1'!$N$171:$N$178</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'[Opdateret29_11_Figurer_Trivsel_faglighed_fællesskab.xlsx]Ark1'!$S$171:$S$178</c:f>
              <c:numCache>
                <c:formatCode>General</c:formatCode>
                <c:ptCount val="8"/>
                <c:pt idx="0">
                  <c:v>45</c:v>
                </c:pt>
                <c:pt idx="1">
                  <c:v>21</c:v>
                </c:pt>
                <c:pt idx="2">
                  <c:v>56</c:v>
                </c:pt>
                <c:pt idx="3">
                  <c:v>65</c:v>
                </c:pt>
                <c:pt idx="4">
                  <c:v>24</c:v>
                </c:pt>
                <c:pt idx="5">
                  <c:v>45</c:v>
                </c:pt>
                <c:pt idx="6">
                  <c:v>33</c:v>
                </c:pt>
                <c:pt idx="7">
                  <c:v>17</c:v>
                </c:pt>
              </c:numCache>
            </c:numRef>
          </c:val>
          <c:extLst>
            <c:ext xmlns:c16="http://schemas.microsoft.com/office/drawing/2014/chart" uri="{C3380CC4-5D6E-409C-BE32-E72D297353CC}">
              <c16:uniqueId val="{00000004-5D87-45CB-AB4F-34C784C67497}"/>
            </c:ext>
          </c:extLst>
        </c:ser>
        <c:dLbls>
          <c:showLegendKey val="0"/>
          <c:showVal val="0"/>
          <c:showCatName val="0"/>
          <c:showSerName val="0"/>
          <c:showPercent val="0"/>
          <c:showBubbleSize val="0"/>
        </c:dLbls>
        <c:gapWidth val="150"/>
        <c:overlap val="100"/>
        <c:axId val="941696016"/>
        <c:axId val="941694576"/>
      </c:barChart>
      <c:catAx>
        <c:axId val="941696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a-DK"/>
          </a:p>
        </c:txPr>
        <c:crossAx val="941694576"/>
        <c:crosses val="autoZero"/>
        <c:auto val="1"/>
        <c:lblAlgn val="ctr"/>
        <c:lblOffset val="100"/>
        <c:noMultiLvlLbl val="0"/>
      </c:catAx>
      <c:valAx>
        <c:axId val="94169457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941696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AB79-4026-82B4-CD45D1DD0743}"/>
              </c:ext>
            </c:extLst>
          </c:dPt>
          <c:dPt>
            <c:idx val="1"/>
            <c:invertIfNegative val="0"/>
            <c:bubble3D val="0"/>
            <c:spPr>
              <a:solidFill>
                <a:srgbClr val="359D98"/>
              </a:solidFill>
              <a:ln>
                <a:noFill/>
              </a:ln>
              <a:effectLst/>
            </c:spPr>
            <c:extLst>
              <c:ext xmlns:c16="http://schemas.microsoft.com/office/drawing/2014/chart" uri="{C3380CC4-5D6E-409C-BE32-E72D297353CC}">
                <c16:uniqueId val="{00000003-AB79-4026-82B4-CD45D1DD0743}"/>
              </c:ext>
            </c:extLst>
          </c:dPt>
          <c:dPt>
            <c:idx val="2"/>
            <c:invertIfNegative val="0"/>
            <c:bubble3D val="0"/>
            <c:spPr>
              <a:solidFill>
                <a:srgbClr val="73CFCB"/>
              </a:solidFill>
              <a:ln>
                <a:noFill/>
              </a:ln>
              <a:effectLst/>
            </c:spPr>
            <c:extLst>
              <c:ext xmlns:c16="http://schemas.microsoft.com/office/drawing/2014/chart" uri="{C3380CC4-5D6E-409C-BE32-E72D297353CC}">
                <c16:uniqueId val="{00000005-AB79-4026-82B4-CD45D1DD0743}"/>
              </c:ext>
            </c:extLst>
          </c:dPt>
          <c:dPt>
            <c:idx val="3"/>
            <c:invertIfNegative val="0"/>
            <c:bubble3D val="0"/>
            <c:spPr>
              <a:solidFill>
                <a:srgbClr val="82A1D8"/>
              </a:solidFill>
              <a:ln>
                <a:noFill/>
              </a:ln>
              <a:effectLst/>
            </c:spPr>
            <c:extLst>
              <c:ext xmlns:c16="http://schemas.microsoft.com/office/drawing/2014/chart" uri="{C3380CC4-5D6E-409C-BE32-E72D297353CC}">
                <c16:uniqueId val="{00000007-AB79-4026-82B4-CD45D1DD0743}"/>
              </c:ext>
            </c:extLst>
          </c:dPt>
          <c:dPt>
            <c:idx val="4"/>
            <c:invertIfNegative val="0"/>
            <c:bubble3D val="0"/>
            <c:spPr>
              <a:solidFill>
                <a:srgbClr val="32599E"/>
              </a:solidFill>
              <a:ln>
                <a:noFill/>
              </a:ln>
              <a:effectLst/>
            </c:spPr>
            <c:extLst>
              <c:ext xmlns:c16="http://schemas.microsoft.com/office/drawing/2014/chart" uri="{C3380CC4-5D6E-409C-BE32-E72D297353CC}">
                <c16:uniqueId val="{00000009-AB79-4026-82B4-CD45D1DD0743}"/>
              </c:ext>
            </c:extLst>
          </c:dPt>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'[Figurer_Trivsel, faglighed og fællesskab.xlsx]Ark1'!$A$180:$A$184</c:f>
              <c:strCache>
                <c:ptCount val="5"/>
                <c:pt idx="0">
                  <c:v>I meget høj grad</c:v>
                </c:pt>
                <c:pt idx="1">
                  <c:v>I høj grad</c:v>
                </c:pt>
                <c:pt idx="2">
                  <c:v>I nogen grad</c:v>
                </c:pt>
                <c:pt idx="3">
                  <c:v>I mindre grad</c:v>
                </c:pt>
                <c:pt idx="4">
                  <c:v>Slet ikke</c:v>
                </c:pt>
              </c:strCache>
            </c:strRef>
          </c:cat>
          <c:val>
            <c:numRef>
              <c:f>'[Figurer_Trivsel, faglighed og fællesskab.xlsx]Ark1'!$B$180:$B$184</c:f>
              <c:numCache>
                <c:formatCode>General</c:formatCode>
                <c:ptCount val="5"/>
                <c:pt idx="0">
                  <c:v>35</c:v>
                </c:pt>
                <c:pt idx="1">
                  <c:v>33</c:v>
                </c:pt>
                <c:pt idx="2">
                  <c:v>12</c:v>
                </c:pt>
                <c:pt idx="3">
                  <c:v>14</c:v>
                </c:pt>
                <c:pt idx="4">
                  <c:v>6</c:v>
                </c:pt>
              </c:numCache>
            </c:numRef>
          </c:val>
          <c:extLst>
            <c:ext xmlns:c16="http://schemas.microsoft.com/office/drawing/2014/chart" uri="{C3380CC4-5D6E-409C-BE32-E72D297353CC}">
              <c16:uniqueId val="{0000000A-AB79-4026-82B4-CD45D1DD0743}"/>
            </c:ext>
          </c:extLst>
        </c:ser>
        <c:dLbls>
          <c:dLblPos val="outEnd"/>
          <c:showLegendKey val="0"/>
          <c:showVal val="1"/>
          <c:showCatName val="0"/>
          <c:showSerName val="0"/>
          <c:showPercent val="0"/>
          <c:showBubbleSize val="0"/>
        </c:dLbls>
        <c:gapWidth val="219"/>
        <c:overlap val="-27"/>
        <c:axId val="416908832"/>
        <c:axId val="416909312"/>
      </c:barChart>
      <c:catAx>
        <c:axId val="41690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416909312"/>
        <c:crosses val="autoZero"/>
        <c:auto val="1"/>
        <c:lblAlgn val="ctr"/>
        <c:lblOffset val="100"/>
        <c:noMultiLvlLbl val="0"/>
      </c:catAx>
      <c:valAx>
        <c:axId val="41690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416908832"/>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795DFBE-7319-499F-AF8E-9B1E00468A2B}" type="datetimeFigureOut">
              <a:rPr lang="da-DK" smtClean="0"/>
              <a:t>05-03-2024</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C97A3FF-0202-4D9A-A60D-54849139AD9E}" type="slidenum">
              <a:rPr lang="da-DK" smtClean="0"/>
              <a:t>‹#›</a:t>
            </a:fld>
            <a:endParaRPr lang="da-DK"/>
          </a:p>
        </p:txBody>
      </p:sp>
    </p:spTree>
    <p:extLst>
      <p:ext uri="{BB962C8B-B14F-4D97-AF65-F5344CB8AC3E}">
        <p14:creationId xmlns:p14="http://schemas.microsoft.com/office/powerpoint/2010/main" val="308366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Forberedelse inden klyngemødet starter </a:t>
            </a:r>
            <a:endParaRPr lang="da-DK"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da-DK" sz="1800" dirty="0">
                <a:effectLst/>
                <a:latin typeface="Calibri" panose="020F0502020204030204" pitchFamily="34" charset="0"/>
                <a:ea typeface="Times New Roman" panose="02020603050405020304" pitchFamily="18" charset="0"/>
              </a:rPr>
              <a:t>Sørg for at mødet foregår i et rum, der er egnet til gruppearbejde. Husk </a:t>
            </a:r>
            <a:r>
              <a:rPr lang="da-DK" sz="1800" dirty="0" err="1">
                <a:effectLst/>
                <a:latin typeface="Calibri" panose="020F0502020204030204" pitchFamily="34" charset="0"/>
                <a:ea typeface="Times New Roman" panose="02020603050405020304" pitchFamily="18" charset="0"/>
              </a:rPr>
              <a:t>powerpoint</a:t>
            </a:r>
            <a:r>
              <a:rPr lang="da-DK" sz="1800" dirty="0">
                <a:effectLst/>
                <a:latin typeface="Calibri" panose="020F0502020204030204" pitchFamily="34" charset="0"/>
                <a:ea typeface="Times New Roman" panose="02020603050405020304" pitchFamily="18" charset="0"/>
              </a:rPr>
              <a:t>-projektor og skriveredskaber. Det er vigtigt at bordene er sat op inden deltagerne kommer.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Placering ved bordene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Deltagerne skal </a:t>
            </a:r>
            <a:r>
              <a:rPr lang="da-DK" sz="1800" u="sng" dirty="0">
                <a:effectLst/>
                <a:latin typeface="Calibri" panose="020F0502020204030204" pitchFamily="34" charset="0"/>
                <a:ea typeface="Times New Roman" panose="02020603050405020304" pitchFamily="18" charset="0"/>
              </a:rPr>
              <a:t>IKKE</a:t>
            </a:r>
            <a:r>
              <a:rPr lang="da-DK" sz="1800" dirty="0">
                <a:effectLst/>
                <a:latin typeface="Calibri" panose="020F0502020204030204" pitchFamily="34" charset="0"/>
                <a:ea typeface="Times New Roman" panose="02020603050405020304" pitchFamily="18" charset="0"/>
              </a:rPr>
              <a:t> sidde sammen med kolleger fra egen praksis i de første to blokke. Det er vigtigt at det italesættes, når deltagerne kommer. Skriv det evt. også på tavlen eller på den første slide. Formålet er, at deltagerne kommer til at høre om oplevelser og erfaringer blandt kolleger uden for egen praksis. I den sidste blok (blok 3), hvor fokus er på, om der skal ske ændringer i egen praksis efter mødet, skal de sidde sammen med kolleger fra egen klinik. Sørg for at sololæger sætter sig sammen fra mødets start og også sidder sammen i den sidste del (blok 3) af mødet. Hvis der kun er enkelte sololæger i klyngen, så lav en gruppe bestående af både sololæger og kompagniskabslæger.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Materialer til mødet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KiAP har udviklet en række materialer til mødet:</a:t>
            </a:r>
            <a:endParaRPr lang="da-DK"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da-DK" sz="1800" dirty="0">
                <a:effectLst/>
                <a:latin typeface="Calibri" panose="020F0502020204030204" pitchFamily="34" charset="0"/>
                <a:ea typeface="Calibri" panose="020F0502020204030204" pitchFamily="34" charset="0"/>
              </a:rPr>
              <a:t>Mødenoter, som deltagerne kan notere pointer i løbende under mødet</a:t>
            </a:r>
            <a:endParaRPr lang="da-DK" sz="18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da-DK" sz="1800" dirty="0">
                <a:effectLst/>
                <a:latin typeface="Calibri" panose="020F0502020204030204" pitchFamily="34" charset="0"/>
                <a:ea typeface="Calibri" panose="020F0502020204030204" pitchFamily="34" charset="0"/>
              </a:rPr>
              <a:t>Uddelingskopier, der indeholder alle grafer fra </a:t>
            </a:r>
            <a:r>
              <a:rPr lang="da-DK" sz="1800" dirty="0" err="1">
                <a:effectLst/>
                <a:latin typeface="Calibri" panose="020F0502020204030204" pitchFamily="34" charset="0"/>
                <a:ea typeface="Calibri" panose="020F0502020204030204" pitchFamily="34" charset="0"/>
              </a:rPr>
              <a:t>powerpointen</a:t>
            </a:r>
            <a:r>
              <a:rPr lang="da-DK" sz="1800" dirty="0">
                <a:effectLst/>
                <a:latin typeface="Calibri" panose="020F0502020204030204" pitchFamily="34" charset="0"/>
                <a:ea typeface="Calibri" panose="020F0502020204030204" pitchFamily="34" charset="0"/>
              </a:rPr>
              <a:t> og spørgsmål til gruppearbejdet</a:t>
            </a:r>
            <a:endParaRPr lang="da-DK" sz="18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da-DK" sz="1800" dirty="0">
                <a:effectLst/>
                <a:latin typeface="Calibri" panose="020F0502020204030204" pitchFamily="34" charset="0"/>
                <a:ea typeface="Calibri" panose="020F0502020204030204" pitchFamily="34" charset="0"/>
              </a:rPr>
              <a:t>Implementeringsplan – som anvendes i blok 3, som hjælp til at foretage evt. ændringer i praksis efter klyngemødet</a:t>
            </a:r>
            <a:endParaRPr lang="da-DK" sz="1800" dirty="0">
              <a:effectLst/>
              <a:latin typeface="Times New Roman" panose="02020603050405020304" pitchFamily="18" charset="0"/>
              <a:ea typeface="Calibri" panose="020F0502020204030204" pitchFamily="34" charset="0"/>
            </a:endParaRPr>
          </a:p>
          <a:p>
            <a:pPr marL="457200"/>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Sørg for at alle materialer er delt ud og ligger på bordene inden mødet begynder. Materialet skal være delt ud på forhånd. Det skaber en god stemning fra start og folk føler sig velkomne.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Materialerne introduceres på slide 5.</a:t>
            </a:r>
            <a:endParaRPr lang="da-DK" sz="1800" dirty="0">
              <a:effectLst/>
              <a:latin typeface="Times New Roman" panose="02020603050405020304" pitchFamily="18" charset="0"/>
              <a:ea typeface="Times New Roman" panose="02020603050405020304" pitchFamily="18" charset="0"/>
            </a:endParaRPr>
          </a:p>
          <a:p>
            <a:endParaRPr lang="da-DK" b="1" dirty="0"/>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Søjlediagrammet viser klyngemedlemmernes besvarelse til spørgsmål 2, der på klyngeniveau viser, I hvilken grad det opleves at der arbejdes med følgende fire forskellige opgaver i deres klinik:</a:t>
            </a:r>
            <a:endParaRPr lang="da-DK"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da-DK" sz="1800" dirty="0">
                <a:effectLst/>
                <a:latin typeface="Calibri" panose="020F0502020204030204" pitchFamily="34" charset="0"/>
                <a:ea typeface="Calibri" panose="020F0502020204030204" pitchFamily="34" charset="0"/>
              </a:rPr>
              <a:t>Strategisk ledelse</a:t>
            </a:r>
            <a:endParaRPr lang="da-DK" sz="18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da-DK" sz="1800" dirty="0">
                <a:effectLst/>
                <a:latin typeface="Calibri" panose="020F0502020204030204" pitchFamily="34" charset="0"/>
                <a:ea typeface="Calibri" panose="020F0502020204030204" pitchFamily="34" charset="0"/>
              </a:rPr>
              <a:t>Driftsledelse</a:t>
            </a:r>
            <a:endParaRPr lang="da-DK" sz="18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da-DK" sz="1800" dirty="0">
                <a:effectLst/>
                <a:latin typeface="Calibri" panose="020F0502020204030204" pitchFamily="34" charset="0"/>
                <a:ea typeface="Calibri" panose="020F0502020204030204" pitchFamily="34" charset="0"/>
              </a:rPr>
              <a:t>Personaleledelse </a:t>
            </a:r>
            <a:endParaRPr lang="da-DK" sz="18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da-DK" sz="1800" dirty="0">
                <a:effectLst/>
                <a:latin typeface="Calibri" panose="020F0502020204030204" pitchFamily="34" charset="0"/>
                <a:ea typeface="Calibri" panose="020F0502020204030204" pitchFamily="34" charset="0"/>
              </a:rPr>
              <a:t>Faglig ledelse</a:t>
            </a:r>
            <a:endParaRPr lang="da-DK" sz="1800" dirty="0">
              <a:effectLst/>
              <a:latin typeface="Times New Roman" panose="02020603050405020304" pitchFamily="18" charset="0"/>
              <a:ea typeface="Calibri" panose="020F0502020204030204" pitchFamily="34"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Beskriv hvordan besvarelserne ser ud. Søjlediagrammet viser hvordan i prioriterer at arbejde med ledelse.</a:t>
            </a:r>
            <a:endParaRPr lang="da-DK" sz="1800" dirty="0">
              <a:effectLst/>
              <a:latin typeface="Times New Roman" panose="02020603050405020304" pitchFamily="18" charset="0"/>
              <a:ea typeface="Times New Roman" panose="02020603050405020304" pitchFamily="18"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10</a:t>
            </a:fld>
            <a:endParaRPr lang="da-DK"/>
          </a:p>
        </p:txBody>
      </p:sp>
    </p:spTree>
    <p:extLst>
      <p:ext uri="{BB962C8B-B14F-4D97-AF65-F5344CB8AC3E}">
        <p14:creationId xmlns:p14="http://schemas.microsoft.com/office/powerpoint/2010/main" val="405169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Søjlediagrammet viser klyngemedlemmernes besvarelse til spørgsmål 3, om i hvilken grad det opleves, at ledelsesteamet forholder sig til personlige forhold og trivsel.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Beskriv hvordan besvarelserne ser ud. </a:t>
            </a:r>
            <a:endParaRPr lang="da-DK" sz="1800" dirty="0">
              <a:effectLst/>
              <a:latin typeface="Times New Roman" panose="02020603050405020304" pitchFamily="18" charset="0"/>
              <a:ea typeface="Times New Roman" panose="02020603050405020304" pitchFamily="18"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210256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 to søjlediagrammer viser klyngemedlemmernes besvarelse til spørgsmål 4 – mødehyppighed for lægemøder med en varighed på hhv. mindre end halvanden time og mere en halvanden time.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Beskriv hvordan besvarelserne ser ud. Det vi samlet ser på de to søjlediagrammer er, i hvor høj grad I afsætter tid til at mødes med lægekolleger. </a:t>
            </a:r>
            <a:endParaRPr lang="da-DK" sz="1800" dirty="0">
              <a:effectLst/>
              <a:latin typeface="Times New Roman" panose="02020603050405020304" pitchFamily="18" charset="0"/>
              <a:ea typeface="Times New Roman" panose="02020603050405020304" pitchFamily="18"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12</a:t>
            </a:fld>
            <a:endParaRPr lang="da-DK"/>
          </a:p>
        </p:txBody>
      </p:sp>
    </p:spTree>
    <p:extLst>
      <p:ext uri="{BB962C8B-B14F-4D97-AF65-F5344CB8AC3E}">
        <p14:creationId xmlns:p14="http://schemas.microsoft.com/office/powerpoint/2010/main" val="605018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Deltagerne skal blive siddende ved bordet, og tale sammen i mindre grupper a 3-4. (hvis nu bordet består af 6-8 personer er det en fordel at grupperne er mindre, så alle får taletid).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Mødedeltagerne skal nu i grupperne bruge 10 minutter på at besvare de to spørgsmål om ledelse og lægemøders betydning for ledelse af klinikken. Vær opmærksom på, at sololæger kun skal besvare spørgsmål 1, da de ikke afholder lægemøder.</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Der er afsat 10 minutter til at besvare spørgsmålene. Sololæger skal kun besvare spørgsmål 1. Vi gennemgår kort jeres svar i plenum bagefter. </a:t>
            </a:r>
            <a:endParaRPr lang="da-DK"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184847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Her begynder del 2 af blok 1. I del 2 skal I gennemgå to emner:</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Struktur for samarbejdet i klinikken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Samarbejdskultur og fællesskab i klinikken</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Vi begynder del 2 med at se en video. Der er gruppearbejde efter vi har gennemgået begge emner, og der samles først op i plenum til slut i denne del. </a:t>
            </a:r>
            <a:endParaRPr lang="da-DK" sz="1800" dirty="0">
              <a:effectLst/>
              <a:latin typeface="Times New Roman" panose="02020603050405020304" pitchFamily="18" charset="0"/>
              <a:ea typeface="Times New Roman" panose="02020603050405020304" pitchFamily="18"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3853133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Her vises en video med Ulrik Lange</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Ulrik Lange fortæller om struktur og kultur </a:t>
            </a:r>
            <a:endParaRPr lang="da-DK" sz="1800" dirty="0">
              <a:effectLst/>
              <a:latin typeface="Times New Roman" panose="02020603050405020304" pitchFamily="18" charset="0"/>
              <a:ea typeface="Times New Roman" panose="02020603050405020304" pitchFamily="18"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1385854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Søjlediagrammet viser klyngemedlemmernes besvarelse til spørgsmål 5, der afdækker hyppigheden af forskellige møder og sociale arrangementer.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Søjlediagrammet viser klyngemedlemmernes besvarelse til spørgsmål 6, der viser omfanget af fælles pauser i klinikken.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Som facilitator skal du påpege vigtigheden af at holde pauser pga. det er nødvendigt at restituere og skabelsen af fællesskabsfølelse i klinikken.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Pauser har en betydning for både trivsel, fællesskab og udførelsen af arbejdet. Det er vigtigt at holde pauser, men hvordan I holder pause skal passe til, hvem I er som personer, og hvordan I har tilrettelagt resten af arbejdsdagen. </a:t>
            </a:r>
            <a:r>
              <a:rPr lang="da-DK" sz="1800" dirty="0">
                <a:solidFill>
                  <a:srgbClr val="1E1E1E"/>
                </a:solidFill>
                <a:effectLst/>
                <a:latin typeface="Calibri" panose="020F0502020204030204" pitchFamily="34" charset="0"/>
                <a:ea typeface="Times New Roman" panose="02020603050405020304" pitchFamily="18" charset="0"/>
              </a:rPr>
              <a:t>Pausernes hyppighed, længde, og hvornår de bliver holdt, skal passe sammen med de opgaver, der skal udføres. </a:t>
            </a:r>
            <a:endParaRPr lang="da-DK" sz="1800" dirty="0">
              <a:effectLst/>
              <a:latin typeface="Times New Roman" panose="02020603050405020304" pitchFamily="18" charset="0"/>
              <a:ea typeface="Times New Roman" panose="02020603050405020304" pitchFamily="18"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16</a:t>
            </a:fld>
            <a:endParaRPr lang="da-DK"/>
          </a:p>
        </p:txBody>
      </p:sp>
    </p:spTree>
    <p:extLst>
      <p:ext uri="{BB962C8B-B14F-4D97-AF65-F5344CB8AC3E}">
        <p14:creationId xmlns:p14="http://schemas.microsoft.com/office/powerpoint/2010/main" val="431773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Søjlediagrammet viser klyngemedlemmernes besvarelse til spørgsmål 6, der viser omfanget af fælles pauser i klinikken.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Som facilitator skal du påpege vigtigheden af at holde pauser pga. det er nødvendigt at restituere og skabelsen af fællesskabsfølelse i klinikken.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Pauser har en betydning for både trivsel, fællesskab og udførelsen af arbejdet. Det er vigtigt at holde pauser, men hvordan I holder pause skal passe til, hvem I er som personer, og hvordan I har tilrettelagt resten af arbejdsdagen. </a:t>
            </a:r>
            <a:r>
              <a:rPr lang="da-DK" sz="1800" dirty="0">
                <a:solidFill>
                  <a:srgbClr val="1E1E1E"/>
                </a:solidFill>
                <a:effectLst/>
                <a:latin typeface="Calibri" panose="020F0502020204030204" pitchFamily="34" charset="0"/>
                <a:ea typeface="Times New Roman" panose="02020603050405020304" pitchFamily="18" charset="0"/>
              </a:rPr>
              <a:t>Pausernes hyppighed, længde, og hvornår de bliver holdt, skal passe sammen med de opgaver, der skal udføres. </a:t>
            </a:r>
            <a:endParaRPr lang="da-DK" sz="1800" dirty="0">
              <a:effectLst/>
              <a:latin typeface="Times New Roman" panose="02020603050405020304" pitchFamily="18" charset="0"/>
              <a:ea typeface="Times New Roman" panose="02020603050405020304" pitchFamily="18" charset="0"/>
            </a:endParaRPr>
          </a:p>
          <a:p>
            <a:r>
              <a:rPr lang="da-DK" sz="1800" dirty="0">
                <a:solidFill>
                  <a:srgbClr val="1E1E1E"/>
                </a:solidFill>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1375726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Søjlediagrammet viser klyngemedlemmernes besvarelse til spørgsmål 7 som giver et billede af, hvordan klyngens praksis samlet set har fokus på at skabe en god kultur i deres klinikker. Det vil sige, hvordan man opfører sig mens man løser opgaver sammen. Det er vigtigt at have et vedvarende fokus på at skabe en god kultur i teamet med høj grad af psykologisk tryghed. Psykologisk tryghed er troen på, at man ikke bliver straffet eller ydmyget for at sige sin mening, give input, stille spørgsmål, dele bekymringer eller lave fejl. Det skaber de bedste betingelser for at løse opgaverne mest effektivt og bedst muligt, og det giver en stærk samarbejdskultur.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solidFill>
                  <a:srgbClr val="050507"/>
                </a:solidFill>
                <a:effectLst/>
                <a:latin typeface="Calibri" panose="020F0502020204030204" pitchFamily="34" charset="0"/>
                <a:ea typeface="Times New Roman" panose="02020603050405020304" pitchFamily="18" charset="0"/>
              </a:rPr>
              <a:t>Som facilitator skal du påpege at det er vigtigt at skabe et miljø, hvor man hjælper, anerkender og inkluderer hinanden, og hvor man tør tale om svære emner. Det styrker læring og resiliens i klinikken.</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Calibri" panose="020F0502020204030204" pitchFamily="34" charset="0"/>
              </a:rPr>
              <a:t>Spørgsmål 7 retter sig til, hvordan samarbejdskulturen er i klinikken</a:t>
            </a:r>
            <a:r>
              <a:rPr lang="da-DK" sz="1800" dirty="0">
                <a:effectLst/>
                <a:latin typeface="Calibri" panose="020F0502020204030204" pitchFamily="34" charset="0"/>
                <a:ea typeface="Times New Roman" panose="02020603050405020304" pitchFamily="18" charset="0"/>
              </a:rPr>
              <a:t>, med andre ord </a:t>
            </a:r>
            <a:r>
              <a:rPr lang="da-DK" sz="1800" b="1" i="1" dirty="0">
                <a:effectLst/>
                <a:latin typeface="Calibri" panose="020F0502020204030204" pitchFamily="34" charset="0"/>
                <a:ea typeface="Times New Roman" panose="02020603050405020304" pitchFamily="18" charset="0"/>
              </a:rPr>
              <a:t>hvordan I gør det, I gør</a:t>
            </a:r>
            <a:r>
              <a:rPr lang="da-DK" sz="1800" dirty="0">
                <a:effectLst/>
                <a:latin typeface="Calibri" panose="020F0502020204030204" pitchFamily="34" charset="0"/>
                <a:ea typeface="Times New Roman" panose="02020603050405020304" pitchFamily="18" charset="0"/>
              </a:rPr>
              <a:t>. Kernen i en kliniks samarbejdskultur handler om, </a:t>
            </a:r>
            <a:r>
              <a:rPr lang="da-DK" sz="1800" b="1" dirty="0">
                <a:effectLst/>
                <a:latin typeface="Calibri" panose="020F0502020204030204" pitchFamily="34" charset="0"/>
                <a:ea typeface="Times New Roman" panose="02020603050405020304" pitchFamily="18" charset="0"/>
              </a:rPr>
              <a:t>hvilken </a:t>
            </a:r>
            <a:r>
              <a:rPr lang="da-DK" sz="1800" dirty="0">
                <a:effectLst/>
                <a:latin typeface="Calibri" panose="020F0502020204030204" pitchFamily="34" charset="0"/>
                <a:ea typeface="Times New Roman" panose="02020603050405020304" pitchFamily="18" charset="0"/>
              </a:rPr>
              <a:t>adfærd I har og hvordan I taler sammen, når I løser opgaverne; dvs. hvordan I hjælper hinanden, hvordan I taler sammen om, hvordan I løser opgaverne, hvordan I håndterer fejl, hvordan I taler om alt det gode, I gør for patienterne sammen og hver for sig, hvordan I anerkender og inkluderer hinanden osv. Det er summen af de handlinger og værdier I har i klinikken.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 7 spørgsmål i skemaet har alle karakter af jo mere, jo bedre, forstået således, at hvis I er meget enige i alle 7 udsagn, vil der være stor sandsynlighed for I har en god kultur. </a:t>
            </a:r>
            <a:endParaRPr lang="da-DK" sz="1800" dirty="0">
              <a:effectLst/>
              <a:latin typeface="Times New Roman" panose="02020603050405020304" pitchFamily="18" charset="0"/>
              <a:ea typeface="Times New Roman" panose="02020603050405020304" pitchFamily="18"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455485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Deltagerne skal igen sidde sammen 3-4 personer og besvare 3 spørgsmål. I samler efterfølgende op i plenum.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Som facilitator er det vigtigt, at du påpeger, at der ikke findes en ”</a:t>
            </a:r>
            <a:r>
              <a:rPr lang="da-DK" sz="1800" dirty="0" err="1">
                <a:effectLst/>
                <a:latin typeface="Calibri" panose="020F0502020204030204" pitchFamily="34" charset="0"/>
                <a:ea typeface="Times New Roman" panose="02020603050405020304" pitchFamily="18" charset="0"/>
              </a:rPr>
              <a:t>one</a:t>
            </a:r>
            <a:r>
              <a:rPr lang="da-DK" sz="1800" dirty="0">
                <a:effectLst/>
                <a:latin typeface="Calibri" panose="020F0502020204030204" pitchFamily="34" charset="0"/>
                <a:ea typeface="Times New Roman" panose="02020603050405020304" pitchFamily="18" charset="0"/>
              </a:rPr>
              <a:t> </a:t>
            </a:r>
            <a:r>
              <a:rPr lang="da-DK" sz="1800" dirty="0" err="1">
                <a:effectLst/>
                <a:latin typeface="Calibri" panose="020F0502020204030204" pitchFamily="34" charset="0"/>
                <a:ea typeface="Times New Roman" panose="02020603050405020304" pitchFamily="18" charset="0"/>
              </a:rPr>
              <a:t>size</a:t>
            </a:r>
            <a:r>
              <a:rPr lang="da-DK" sz="1800" dirty="0">
                <a:effectLst/>
                <a:latin typeface="Calibri" panose="020F0502020204030204" pitchFamily="34" charset="0"/>
                <a:ea typeface="Times New Roman" panose="02020603050405020304" pitchFamily="18" charset="0"/>
              </a:rPr>
              <a:t> </a:t>
            </a:r>
            <a:r>
              <a:rPr lang="da-DK" sz="1800" dirty="0" err="1">
                <a:effectLst/>
                <a:latin typeface="Calibri" panose="020F0502020204030204" pitchFamily="34" charset="0"/>
                <a:ea typeface="Times New Roman" panose="02020603050405020304" pitchFamily="18" charset="0"/>
              </a:rPr>
              <a:t>fit’s</a:t>
            </a:r>
            <a:r>
              <a:rPr lang="da-DK" sz="1800" dirty="0">
                <a:effectLst/>
                <a:latin typeface="Calibri" panose="020F0502020204030204" pitchFamily="34" charset="0"/>
                <a:ea typeface="Times New Roman" panose="02020603050405020304" pitchFamily="18" charset="0"/>
              </a:rPr>
              <a:t> all”. Man skal afsætte tid til fælles aktiviteter så som møder og undervisning til at understøtte samarbejdet positivt, og det er vigtigt, at man har en god kultur, hvor man hjælper, anerkender og inkluderer hinanden og taler sammen om det svære i en god tone, men </a:t>
            </a:r>
            <a:r>
              <a:rPr lang="da-DK" sz="1800" b="1" dirty="0">
                <a:effectLst/>
                <a:latin typeface="Calibri" panose="020F0502020204030204" pitchFamily="34" charset="0"/>
                <a:ea typeface="Times New Roman" panose="02020603050405020304" pitchFamily="18" charset="0"/>
              </a:rPr>
              <a:t>hvordan </a:t>
            </a:r>
            <a:r>
              <a:rPr lang="da-DK" sz="1800" dirty="0">
                <a:effectLst/>
                <a:latin typeface="Calibri" panose="020F0502020204030204" pitchFamily="34" charset="0"/>
                <a:ea typeface="Times New Roman" panose="02020603050405020304" pitchFamily="18" charset="0"/>
              </a:rPr>
              <a:t>man konkret bedst samarbejder, er op til den enkelte klinik.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Refleksionsspørgsmålene er derfor også nogle åbne, beskrivende spørgsmål fremfor lukkede, normative spørgsmål om, hvad der er bedst at gøre.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Sæt jer sammen i grupperne, sørg for at besvare alle 3 spørgsmål – der er 20 minutter til det. Vi samler efterfølgende op i plenum.</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Formålet med gruppearbejdet er at have en konstruktiv dialog, dele ideer og evt. inspirere hinanden til at styrke ens eget samarbejde.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Der findes ikke en ”</a:t>
            </a:r>
            <a:r>
              <a:rPr lang="da-DK" sz="1800" dirty="0" err="1">
                <a:effectLst/>
                <a:latin typeface="Calibri" panose="020F0502020204030204" pitchFamily="34" charset="0"/>
                <a:ea typeface="Times New Roman" panose="02020603050405020304" pitchFamily="18" charset="0"/>
              </a:rPr>
              <a:t>one</a:t>
            </a:r>
            <a:r>
              <a:rPr lang="da-DK" sz="1800" dirty="0">
                <a:effectLst/>
                <a:latin typeface="Calibri" panose="020F0502020204030204" pitchFamily="34" charset="0"/>
                <a:ea typeface="Times New Roman" panose="02020603050405020304" pitchFamily="18" charset="0"/>
              </a:rPr>
              <a:t> </a:t>
            </a:r>
            <a:r>
              <a:rPr lang="da-DK" sz="1800" dirty="0" err="1">
                <a:effectLst/>
                <a:latin typeface="Calibri" panose="020F0502020204030204" pitchFamily="34" charset="0"/>
                <a:ea typeface="Times New Roman" panose="02020603050405020304" pitchFamily="18" charset="0"/>
              </a:rPr>
              <a:t>size</a:t>
            </a:r>
            <a:r>
              <a:rPr lang="da-DK" sz="1800" dirty="0">
                <a:effectLst/>
                <a:latin typeface="Calibri" panose="020F0502020204030204" pitchFamily="34" charset="0"/>
                <a:ea typeface="Times New Roman" panose="02020603050405020304" pitchFamily="18" charset="0"/>
              </a:rPr>
              <a:t> </a:t>
            </a:r>
            <a:r>
              <a:rPr lang="da-DK" sz="1800" dirty="0" err="1">
                <a:effectLst/>
                <a:latin typeface="Calibri" panose="020F0502020204030204" pitchFamily="34" charset="0"/>
                <a:ea typeface="Times New Roman" panose="02020603050405020304" pitchFamily="18" charset="0"/>
              </a:rPr>
              <a:t>fit’s</a:t>
            </a:r>
            <a:r>
              <a:rPr lang="da-DK" sz="1800" dirty="0">
                <a:effectLst/>
                <a:latin typeface="Calibri" panose="020F0502020204030204" pitchFamily="34" charset="0"/>
                <a:ea typeface="Times New Roman" panose="02020603050405020304" pitchFamily="18" charset="0"/>
              </a:rPr>
              <a:t> all”. Det er vigtigt, at man afsætter tid til fælles aktiviteter til at understøtte samarbejdet positivt, og det er vigtigt, at man har en god kultur, hvor man hjælper, anerkender og inkluderer hinanden, og taler sammen om det svære i en god tone, men</a:t>
            </a:r>
            <a:r>
              <a:rPr lang="da-DK" sz="1800" b="1" dirty="0">
                <a:effectLst/>
                <a:latin typeface="Calibri" panose="020F0502020204030204" pitchFamily="34" charset="0"/>
                <a:ea typeface="Times New Roman" panose="02020603050405020304" pitchFamily="18" charset="0"/>
              </a:rPr>
              <a:t> hvordan</a:t>
            </a:r>
            <a:r>
              <a:rPr lang="da-DK" sz="1800" dirty="0">
                <a:effectLst/>
                <a:latin typeface="Calibri" panose="020F0502020204030204" pitchFamily="34" charset="0"/>
                <a:ea typeface="Times New Roman" panose="02020603050405020304" pitchFamily="18" charset="0"/>
              </a:rPr>
              <a:t> man konkret bedst samarbejder om det, er op til den enkelte klinik.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145131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a-DK" sz="1200" b="1" i="0" dirty="0">
                <a:latin typeface="Calibri"/>
                <a:cs typeface="Calibri"/>
              </a:rPr>
              <a:t>Forklaring til slide: </a:t>
            </a:r>
          </a:p>
          <a:p>
            <a:pPr>
              <a:defRPr/>
            </a:pPr>
            <a:r>
              <a:rPr lang="da-DK" sz="1200" i="0" dirty="0">
                <a:latin typeface="Calibri"/>
                <a:cs typeface="Calibri"/>
              </a:rPr>
              <a:t>Praktiserende læge Gunver Lillevang, der er medforfatter til klyngepakken, introducerer til dagens møde.</a:t>
            </a:r>
            <a:r>
              <a:rPr lang="da-DK" sz="1200" i="0" u="none" dirty="0">
                <a:latin typeface="Calibri"/>
                <a:ea typeface="+mn-ea"/>
                <a:cs typeface="Calibri"/>
              </a:rPr>
              <a:t> </a:t>
            </a:r>
            <a:endParaRPr lang="da-DK" sz="1200" i="0" u="none" dirty="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3340972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Bed deltagerne fortælle om, hvad de har talt om – og hvad de har svaret til de 3 spørgsmål.</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Lad os høre fra et par grupper.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a-DK" sz="1800" dirty="0">
                <a:effectLst/>
                <a:latin typeface="Calibri" panose="020F0502020204030204" pitchFamily="34" charset="0"/>
                <a:ea typeface="Times New Roman" panose="02020603050405020304" pitchFamily="18" charset="0"/>
              </a:rPr>
              <a:t>Det første spørgsmål handlede om, hvordan fælles aktiviteter strukturerer jeres samarbejde. Er der nogle af jer, der har nogle gode pointer til, hvordan I synes jeres fælles tid er brugt bedst? Hvordan bruger I eks. supervision af personalet? Det er flere af jer begyndt på kan vi se? Hvad giver det til samarbejdet? </a:t>
            </a:r>
            <a:endParaRPr lang="da-DK" sz="1800" dirty="0">
              <a:effectLst/>
              <a:latin typeface="Times New Roman" panose="02020603050405020304" pitchFamily="18" charset="0"/>
              <a:ea typeface="Times New Roman" panose="02020603050405020304" pitchFamily="18" charset="0"/>
            </a:endParaRPr>
          </a:p>
          <a:p>
            <a:pPr marL="457200"/>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a-DK" sz="1800" dirty="0">
                <a:effectLst/>
                <a:latin typeface="Calibri" panose="020F0502020204030204" pitchFamily="34" charset="0"/>
                <a:ea typeface="Times New Roman" panose="02020603050405020304" pitchFamily="18" charset="0"/>
              </a:rPr>
              <a:t>Hvilken betydning har det for samarbejdet med pauser? Hvordan bruger I jeres pauser? Er der nogle af jer der har fået nogle gode tips til at bruge pauserne bedre eller bare på en anden måde? </a:t>
            </a:r>
            <a:endParaRPr lang="da-DK" sz="1800" dirty="0">
              <a:effectLst/>
              <a:latin typeface="Times New Roman" panose="02020603050405020304" pitchFamily="18" charset="0"/>
              <a:ea typeface="Times New Roman" panose="02020603050405020304" pitchFamily="18" charset="0"/>
            </a:endParaRPr>
          </a:p>
          <a:p>
            <a:pPr marL="457200"/>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a-DK" sz="1800" dirty="0">
                <a:effectLst/>
                <a:latin typeface="Calibri" panose="020F0502020204030204" pitchFamily="34" charset="0"/>
                <a:ea typeface="Times New Roman" panose="02020603050405020304" pitchFamily="18" charset="0"/>
              </a:rPr>
              <a:t>Hvordan arbejder I med at skabe trygge fællesskaber? Hvordan forholder I jer for eksempel til, når nogle taler hårdt til hinanden?  Når I oplever tonen, er for hård? Hvordan får I sagt svære ting til hinanden? Hvordan husker I at sætte pris på hinanden og hinandens indsatser i hverdagen? </a:t>
            </a:r>
            <a:endParaRPr lang="da-DK" sz="1800" dirty="0">
              <a:effectLst/>
              <a:latin typeface="Times New Roman" panose="02020603050405020304" pitchFamily="18" charset="0"/>
              <a:ea typeface="Times New Roman" panose="02020603050405020304" pitchFamily="18" charset="0"/>
            </a:endParaRPr>
          </a:p>
          <a:p>
            <a:pPr marL="457200"/>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endParaRPr lang="da-DK" dirty="0"/>
          </a:p>
          <a:p>
            <a:endParaRPr lang="da-DK" u="sng" dirty="0"/>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1308384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dirty="0">
                <a:effectLst/>
                <a:latin typeface="Calibri" panose="020F0502020204030204" pitchFamily="34" charset="0"/>
                <a:ea typeface="Times New Roman" panose="02020603050405020304" pitchFamily="18" charset="0"/>
              </a:rPr>
              <a:t>Efter pausen skal deltagerne finde tilbage til de sammen pladser – skift til næste slide, når deltagerne har påbegyndt pause – her står det skrevet hvordan de skal sidde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Sørg for at i sætter jer det samme sted som i sad inden pausen. </a:t>
            </a:r>
            <a:endParaRPr lang="da-DK" sz="1800" dirty="0">
              <a:effectLst/>
              <a:latin typeface="Times New Roman" panose="02020603050405020304" pitchFamily="18" charset="0"/>
              <a:ea typeface="Times New Roman" panose="02020603050405020304" pitchFamily="18" charset="0"/>
            </a:endParaRPr>
          </a:p>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386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 </a:t>
            </a:r>
          </a:p>
          <a:p>
            <a:r>
              <a:rPr lang="da-DK" b="0" dirty="0"/>
              <a:t>Blok 2 omhandler kollegial støtte og det fællesskab lægerne oplever at have – i og udenfor klinikken. </a:t>
            </a:r>
          </a:p>
          <a:p>
            <a:endParaRPr lang="da-DK" b="1" dirty="0"/>
          </a:p>
          <a:p>
            <a:r>
              <a:rPr lang="da-DK" sz="12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endPar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Blok 2 </a:t>
            </a:r>
            <a:r>
              <a:rPr lang="da-DK" b="0" dirty="0"/>
              <a:t>begynder med en video der introducerer til emnet </a:t>
            </a:r>
            <a:r>
              <a:rPr lang="da-DK" sz="1200" b="0" dirty="0">
                <a:cs typeface="Calibri"/>
              </a:rPr>
              <a:t>kollegial støtte og fællesskab blandt læger. Herefter skal vi se på besvarelserne der bl.a. viser, i hvor høj grad i oplever at få den kollegiale støtte i ønsker og i hvilke sammenhænge i oplever at få det. </a:t>
            </a:r>
            <a:endParaRPr lang="da-DK" b="0" dirty="0"/>
          </a:p>
        </p:txBody>
      </p:sp>
      <p:sp>
        <p:nvSpPr>
          <p:cNvPr id="4" name="Slide Number Placeholder 3"/>
          <p:cNvSpPr>
            <a:spLocks noGrp="1"/>
          </p:cNvSpPr>
          <p:nvPr>
            <p:ph type="sldNum" sz="quarter" idx="10"/>
          </p:nvPr>
        </p:nvSpPr>
        <p:spPr/>
        <p:txBody>
          <a:bodyPr/>
          <a:lstStyle/>
          <a:p>
            <a:fld id="{DEB92672-268D-4DB7-963C-35CDB23F1AD2}" type="slidenum">
              <a:rPr lang="da-DK" smtClean="0"/>
              <a:t>22</a:t>
            </a:fld>
            <a:endParaRPr lang="da-DK"/>
          </a:p>
        </p:txBody>
      </p:sp>
    </p:spTree>
    <p:extLst>
      <p:ext uri="{BB962C8B-B14F-4D97-AF65-F5344CB8AC3E}">
        <p14:creationId xmlns:p14="http://schemas.microsoft.com/office/powerpoint/2010/main" val="712200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Heidi Bøgelund, der ligesom Gunver Lillevang er medforfatter til klyngepakken, fortæller om vigtigheden af et stærkt lægeligt fællesskab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Heidi Bøgelund, der ligesom Gunver Lillevang er medforfatter til klyngepakken, fortæller om vigtigheden af et stærkt lægeligt fællesskab </a:t>
            </a:r>
            <a:endParaRPr lang="da-DK"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929427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Søjlediagrammet viser klyngemedlemmernes besvarelse til spørgsmål 8, der viser hvordan klyngens medlemmer (samlet set – på klyngeniveau) oplever at få den støtte du kunne ønske sig fra deres lægekolleger i og udenfor deres klinik.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Beskriv det i et neutralt sprog. Det kan være en følsom slide, da der kan være deltagere, der i mindre grad oplever at få den støtte de ønsker sig. Det er mere en konstatering af fakta du skal gøre dig end det er tolkninger.</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Beskriv hvordan besvarelserne ser ud. </a:t>
            </a:r>
            <a:endParaRPr lang="da-DK"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1998772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Søjlediagrammet viser klyngemedlemmernes besvarelse til spørgsmål 9. Her ses det, hvordan klyngens medlemmer oplever at de er opmærksomme på af give støtte til deres kolleger i og udenfor deres klinik.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Beskriv det i et neutralt sprog. Det er mere en konstatering af fakta du skal gøre dig end det er tolkninger.</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Beskriv hvordan besvarelserne ser ud. </a:t>
            </a:r>
            <a:endParaRPr lang="da-DK"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1194616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Søjlediagrammet viser klyngemedlemmernes besvarelse til spørgsmål 10.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Beskriv hvordan besvarelserne ser ud. </a:t>
            </a:r>
            <a:endParaRPr lang="da-DK" sz="1800" dirty="0">
              <a:effectLst/>
              <a:latin typeface="Times New Roman" panose="02020603050405020304" pitchFamily="18" charset="0"/>
              <a:ea typeface="Times New Roman" panose="02020603050405020304" pitchFamily="18" charset="0"/>
            </a:endParaRPr>
          </a:p>
          <a:p>
            <a:r>
              <a:rPr lang="da-DK" sz="1800" dirty="0">
                <a:solidFill>
                  <a:srgbClr val="000000"/>
                </a:solidFill>
                <a:effectLst/>
                <a:latin typeface="Calibri" panose="020F0502020204030204" pitchFamily="34" charset="0"/>
                <a:ea typeface="Times New Roman" panose="02020603050405020304" pitchFamily="18" charset="0"/>
              </a:rPr>
              <a:t>Det styrker arbejdsglæden, og gør dig mere modstandsdygtig, hvis du deltager i forskellige kollegiale netværk udenfor klinikken. </a:t>
            </a:r>
            <a:endParaRPr lang="da-DK"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26</a:t>
            </a:fld>
            <a:endParaRPr lang="da-DK"/>
          </a:p>
        </p:txBody>
      </p:sp>
    </p:spTree>
    <p:extLst>
      <p:ext uri="{BB962C8B-B14F-4D97-AF65-F5344CB8AC3E}">
        <p14:creationId xmlns:p14="http://schemas.microsoft.com/office/powerpoint/2010/main" val="3490787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Sæt gang i gruppearbejdet – bed deltagerne besvare de 3 spørgsmål. Bemærk at sololæger kun skal besvare spørgsmål 2 og 3.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 </a:t>
            </a:r>
            <a:endParaRPr lang="da-DK" sz="1800" dirty="0">
              <a:effectLst/>
              <a:latin typeface="Times New Roman" panose="02020603050405020304" pitchFamily="18" charset="0"/>
              <a:ea typeface="Times New Roman" panose="02020603050405020304" pitchFamily="18" charset="0"/>
            </a:endParaRPr>
          </a:p>
          <a:p>
            <a:r>
              <a:rPr lang="da-DK" sz="1800" dirty="0">
                <a:solidFill>
                  <a:srgbClr val="3F3F3F"/>
                </a:solidFill>
                <a:effectLst/>
                <a:latin typeface="Calibri" panose="020F0502020204030204" pitchFamily="34" charset="0"/>
                <a:ea typeface="Times New Roman" panose="02020603050405020304" pitchFamily="18" charset="0"/>
              </a:rPr>
              <a:t>Spørgsmål 1. D</a:t>
            </a:r>
            <a:r>
              <a:rPr lang="da-DK" sz="1800" dirty="0">
                <a:solidFill>
                  <a:srgbClr val="000000"/>
                </a:solidFill>
                <a:effectLst/>
                <a:latin typeface="Calibri" panose="020F0502020204030204" pitchFamily="34" charset="0"/>
                <a:ea typeface="Times New Roman" panose="02020603050405020304" pitchFamily="18" charset="0"/>
              </a:rPr>
              <a:t>et lægelige fællesskab og den lægelige kollegiale støtte er en afgørende beskyttende faktor for at undgå at udvikle stress og mistrivsel. Det er meget positivt og vigtigt, hvis I er i en kompagniskabspraksis, at I interesserer jer for hinandens trivsel og passer på hinanden ved at hjælpe hinanden og anerkende forskellige hinandens indsatser. </a:t>
            </a:r>
            <a:endParaRPr lang="da-DK" sz="1800" dirty="0">
              <a:effectLst/>
              <a:latin typeface="Times New Roman" panose="02020603050405020304" pitchFamily="18" charset="0"/>
              <a:ea typeface="Times New Roman" panose="02020603050405020304" pitchFamily="18" charset="0"/>
            </a:endParaRPr>
          </a:p>
          <a:p>
            <a:r>
              <a:rPr lang="da-DK" sz="1800" dirty="0">
                <a:solidFill>
                  <a:srgbClr val="000000"/>
                </a:solidFill>
                <a:effectLst/>
                <a:latin typeface="Calibri" panose="020F0502020204030204" pitchFamily="34" charset="0"/>
                <a:ea typeface="Times New Roman" panose="02020603050405020304" pitchFamily="18" charset="0"/>
              </a:rPr>
              <a:t>Spørgsmål 2 og 3. Det er imidlertid også vigtigt at deltage i andre kollegiale netværk end ens praksis. Især som sololæge er det vigtigt at søge og give kollegiale støtte udenfor praksis. </a:t>
            </a:r>
            <a:endParaRPr lang="da-DK" sz="1800" dirty="0">
              <a:effectLst/>
              <a:latin typeface="Times New Roman" panose="02020603050405020304" pitchFamily="18" charset="0"/>
              <a:ea typeface="Times New Roman" panose="02020603050405020304" pitchFamily="18" charset="0"/>
            </a:endParaRPr>
          </a:p>
          <a:p>
            <a:r>
              <a:rPr lang="da-DK" sz="1800" dirty="0">
                <a:solidFill>
                  <a:srgbClr val="000000"/>
                </a:solidFill>
                <a:effectLst/>
                <a:latin typeface="Calibri" panose="020F0502020204030204" pitchFamily="34" charset="0"/>
                <a:ea typeface="Times New Roman" panose="02020603050405020304" pitchFamily="18" charset="0"/>
              </a:rPr>
              <a:t>Du kan u</a:t>
            </a:r>
            <a:r>
              <a:rPr lang="da-DK" sz="1800" dirty="0">
                <a:solidFill>
                  <a:srgbClr val="3F3F3F"/>
                </a:solidFill>
                <a:effectLst/>
                <a:latin typeface="Calibri" panose="020F0502020204030204" pitchFamily="34" charset="0"/>
                <a:ea typeface="Times New Roman" panose="02020603050405020304" pitchFamily="18" charset="0"/>
              </a:rPr>
              <a:t>dvikle dig fagligt og personligt, når du går i DGE grupper eller tager på kurser og ved at deltage i supervisionsgruppe kan det afhjælpe den personlige </a:t>
            </a:r>
            <a:r>
              <a:rPr lang="da-DK" sz="1800" dirty="0" err="1">
                <a:solidFill>
                  <a:srgbClr val="3F3F3F"/>
                </a:solidFill>
                <a:effectLst/>
                <a:latin typeface="Calibri" panose="020F0502020204030204" pitchFamily="34" charset="0"/>
                <a:ea typeface="Times New Roman" panose="02020603050405020304" pitchFamily="18" charset="0"/>
              </a:rPr>
              <a:t>ramthed</a:t>
            </a:r>
            <a:r>
              <a:rPr lang="da-DK" sz="1800" dirty="0">
                <a:solidFill>
                  <a:srgbClr val="3F3F3F"/>
                </a:solidFill>
                <a:effectLst/>
                <a:latin typeface="Calibri" panose="020F0502020204030204" pitchFamily="34" charset="0"/>
                <a:ea typeface="Times New Roman" panose="02020603050405020304" pitchFamily="18" charset="0"/>
              </a:rPr>
              <a:t> du kan opleve i arbejdet med patienterne. </a:t>
            </a:r>
            <a:endParaRPr lang="da-DK" sz="1800" dirty="0">
              <a:effectLst/>
              <a:latin typeface="Times New Roman" panose="02020603050405020304" pitchFamily="18" charset="0"/>
              <a:ea typeface="Times New Roman" panose="02020603050405020304" pitchFamily="18"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1462298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Koordinator/facilitator tager ordet og hører om der er nogle der har nogle tips til at styrke det lægefaglige fællesskab eks. i klyngen eller generelt. Punktet tages op igen i forhold til, hvordan I vælger at arbejde videre med punktet.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Du skal ikke samle op på hvad grupperne har talt om. De 5 minutter skal bruges til at tale om hvordan I evt. kan støtte hinanden i klyngen. Måske er der nogle der har fået en ide mens de talte sammen eller får det, når du spørger åbent. Men hvis ikke, så gå videre til blok 3. </a:t>
            </a:r>
            <a:endParaRPr lang="da-DK" sz="1800" dirty="0">
              <a:effectLst/>
              <a:latin typeface="Times New Roman" panose="02020603050405020304" pitchFamily="18" charset="0"/>
              <a:ea typeface="Times New Roman" panose="02020603050405020304" pitchFamily="18"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4002860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Den sidste del af mødet handler om, hvordan I kan arbejde videre med emnet efter klyngemødet.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Undervejs i blok 3 introduceres til de tilbud, der er for at få hjælp og støtte til at arbejde videre i egen klinik.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Her er det vigtigt, at I sætter sig sammen med kolleger fra egen praksis, da I skal tale om, hvad I kan bruge dagens møde til, i forhold til jeres samarbejde i klinikken og den kollegiale støtte I oplever.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Sololæger sidder fortsat sammen og taler om, hvad I tænker I evt. kunne ændre på baggrund af dagens møde.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Undervejs i blok 3 introduceres til de tilbud, der er for at få hjælp og støtte til at arbejde videre i egen klinik. </a:t>
            </a:r>
            <a:endParaRPr lang="da-DK"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167996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Det er vigtigt at slå fast fra begyndelsen af mødet, at et klyngemøde ikke kan afhjælpe store udfordringer i en klinik. Klyngemødet kan heller ikke gøre noget ved det generelle arbejdspres som mange oplever.</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Derimod kan klyngemødet hjælpe med at sætte fokus på værdien af en god struktur og en god kultur i klinikkerne. Dialogen på mødet kan inspirere deltagerne til at blive opmærksomme på at styrke samarbejde og kollegialt fællesskab – forhold vi ved har betydning for trivsel og arbejdsglæde.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Med præsentationen af de støttemuligheder der findes, opfordres klyngens medlemmer til arbejde videre med emnet, på den måde det giver mening for den enkelte klinik.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Der findes ikke en ”</a:t>
            </a:r>
            <a:r>
              <a:rPr lang="da-DK" sz="1800" dirty="0" err="1">
                <a:effectLst/>
                <a:latin typeface="Calibri" panose="020F0502020204030204" pitchFamily="34" charset="0"/>
                <a:ea typeface="Times New Roman" panose="02020603050405020304" pitchFamily="18" charset="0"/>
              </a:rPr>
              <a:t>one</a:t>
            </a:r>
            <a:r>
              <a:rPr lang="da-DK" sz="1800" dirty="0">
                <a:effectLst/>
                <a:latin typeface="Calibri" panose="020F0502020204030204" pitchFamily="34" charset="0"/>
                <a:ea typeface="Times New Roman" panose="02020603050405020304" pitchFamily="18" charset="0"/>
              </a:rPr>
              <a:t> </a:t>
            </a:r>
            <a:r>
              <a:rPr lang="da-DK" sz="1800" dirty="0" err="1">
                <a:effectLst/>
                <a:latin typeface="Calibri" panose="020F0502020204030204" pitchFamily="34" charset="0"/>
                <a:ea typeface="Times New Roman" panose="02020603050405020304" pitchFamily="18" charset="0"/>
              </a:rPr>
              <a:t>size</a:t>
            </a:r>
            <a:r>
              <a:rPr lang="da-DK" sz="1800" dirty="0">
                <a:effectLst/>
                <a:latin typeface="Calibri" panose="020F0502020204030204" pitchFamily="34" charset="0"/>
                <a:ea typeface="Times New Roman" panose="02020603050405020304" pitchFamily="18" charset="0"/>
              </a:rPr>
              <a:t> </a:t>
            </a:r>
            <a:r>
              <a:rPr lang="da-DK" sz="1800" dirty="0" err="1">
                <a:effectLst/>
                <a:latin typeface="Calibri" panose="020F0502020204030204" pitchFamily="34" charset="0"/>
                <a:ea typeface="Times New Roman" panose="02020603050405020304" pitchFamily="18" charset="0"/>
              </a:rPr>
              <a:t>fits</a:t>
            </a:r>
            <a:r>
              <a:rPr lang="da-DK" sz="1800" dirty="0">
                <a:effectLst/>
                <a:latin typeface="Calibri" panose="020F0502020204030204" pitchFamily="34" charset="0"/>
                <a:ea typeface="Times New Roman" panose="02020603050405020304" pitchFamily="18" charset="0"/>
              </a:rPr>
              <a:t> all”, så mødet skal ses som et inspirations- og dialogmøde. Vi kommer ikke med et svar på, hvordan du skal lede og organisere din klinik.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Det store arbejdspres I oplever kan klyngepakken Samarbejde og fællesskab ikke ændre på, men den giver mulighed for at undersøge, i hvilket omfang I oplever, at der er fokus på samarbejde og fællesskab i klinikken, og i hvilken udstrækning I oplever at kunne få kollegial støtte blandt lægekollegaer i og udenfor lægeklinikken; forhold der alle har betydning for trivsel og arbejdsglæde, og som pga. de ydre udfordringer synes mere vigtige at styrke end nogensinde før.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I har alle modtaget klyngepakken på mail inden mødet. I klyngepakken kan I bl.a. se de målepunkter, som vi skal beskæftige os med i dag. Og læse mere om hvorfor det netop er de målepunkter, der er udvalgt.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I har også haft mulighed for at høre en podcast som forberedelse til dagens møde.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Efter mødet vil der være mulighed for at tage en række tilbud og værktøjer i brug. </a:t>
            </a:r>
            <a:endParaRPr lang="da-DK" sz="1800" dirty="0">
              <a:effectLst/>
              <a:latin typeface="Times New Roman" panose="02020603050405020304" pitchFamily="18" charset="0"/>
              <a:ea typeface="Times New Roman" panose="02020603050405020304" pitchFamily="18" charset="0"/>
            </a:endParaRPr>
          </a:p>
          <a:p>
            <a:pPr marL="137795" marR="925830">
              <a:lnSpc>
                <a:spcPct val="105000"/>
              </a:lnSpc>
              <a:spcBef>
                <a:spcPts val="80"/>
              </a:spcBef>
              <a:spcAft>
                <a:spcPts val="0"/>
              </a:spcAft>
            </a:pPr>
            <a:endParaRPr lang="da-DK" sz="1200" i="0" u="none"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4009536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Introducér til opgaven. Grupperne bruger de næste 10 min. på at besvare spørgsmålene.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I har nu 10 min. (3 min til hvert spørgsmål) til at tale om, hvad I under gruppearbejdet har talt om og tænkt over kunne forbedres ved jeres eget samarbejde og fællesskab i klinikken. Kig evt. på jeres ark for mødenoter. Skriv ideerne ned på arket. </a:t>
            </a:r>
            <a:endParaRPr lang="da-DK"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endParaRPr lang="da-DK" b="0" dirty="0"/>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598335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 næste 3 slides viser hvilke værktøjer I kan gøre brug af hjemme i klinikken. Der er afsat ti minutter til at gennemgå det (slide 33 til 35).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 næste 3 slides viser hvilke værktøjer I kan gøre brug af hjemme i klinikken.</a:t>
            </a:r>
            <a:endParaRPr lang="da-DK" sz="1800" dirty="0">
              <a:effectLst/>
              <a:latin typeface="Times New Roman" panose="02020603050405020304" pitchFamily="18" charset="0"/>
              <a:ea typeface="Times New Roman" panose="02020603050405020304" pitchFamily="18" charset="0"/>
            </a:endParaRP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3508014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 fire værktøjer udviklet af PLO-E præsenteres her.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da-DK" sz="1800" dirty="0">
                <a:effectLst/>
                <a:latin typeface="Calibri" panose="020F0502020204030204" pitchFamily="34" charset="0"/>
                <a:ea typeface="Times New Roman" panose="02020603050405020304" pitchFamily="18" charset="0"/>
              </a:rPr>
              <a:t>KiAP og PLO-E har udviklet 4 ”gør det selv” pakker. </a:t>
            </a:r>
            <a:endParaRPr lang="da-DK"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da-DK" sz="1800" dirty="0">
                <a:effectLst/>
                <a:latin typeface="Calibri" panose="020F0502020204030204" pitchFamily="34" charset="0"/>
                <a:ea typeface="Times New Roman" panose="02020603050405020304" pitchFamily="18" charset="0"/>
              </a:rPr>
              <a:t>1:  Et fælles ledelsesgrundlag   – hjælper jer til at få en tydelig ledelse</a:t>
            </a:r>
          </a:p>
          <a:p>
            <a:pPr>
              <a:lnSpc>
                <a:spcPct val="107000"/>
              </a:lnSpc>
              <a:spcAft>
                <a:spcPts val="800"/>
              </a:spcAft>
            </a:pP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2: Trivsel i ledergruppen – hjælper jer med at skabe bæredygtige relationer</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3: Implementering – hjælper jer med at lykkes med forandringer</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4: Fællesskab og samarbejde – hjælper jer med at spille hinanden gode i klinikken</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Der er yderligere oplysning om indholdet samt en QR-kode der linker til PLO-Es hjemmeside i de udleverede uddelingskopier.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Du bliver guidet igennem pakkerne trin for trin, og det betyder, at I selv kan anvende pakken uden ekstern hjælp. Dog kan det være en fordel for mange klinikker at anvende en ekstern facilitator eks. i form af en fra POL-/KAP-enhederne til at facilitere disse møder.  </a:t>
            </a:r>
            <a:endParaRPr lang="da-DK" sz="1800" dirty="0">
              <a:effectLst/>
              <a:latin typeface="Times New Roman" panose="02020603050405020304" pitchFamily="18" charset="0"/>
              <a:ea typeface="Times New Roman" panose="02020603050405020304" pitchFamily="18" charset="0"/>
            </a:endParaRP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32</a:t>
            </a:fld>
            <a:endParaRPr lang="da-DK"/>
          </a:p>
        </p:txBody>
      </p:sp>
    </p:spTree>
    <p:extLst>
      <p:ext uri="{BB962C8B-B14F-4D97-AF65-F5344CB8AC3E}">
        <p14:creationId xmlns:p14="http://schemas.microsoft.com/office/powerpoint/2010/main" val="2891911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PLO-E har udviklet et KGE-modul og et DGE-modul, der giver klyngens medlemmer mulighed for at arbejde videre med trivsel og arbejdsglæde.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Udover praksispakkerne har PLO-E udviklet 2 gruppebaserede moduler i arbejdsglæde og trivsel. Det ene er et KGE-modul for hele klinikken, og det andet er en DGE modul, der kun er for læger. Der skal være en facilitator blandt jer selv til at facilitere disse to møder.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Der er yderligere oplysning om indholdet samt en QR-kode der linker til PLO-Es hjemmeside i de udleverede uddelingskopier.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33</a:t>
            </a:fld>
            <a:endParaRPr lang="da-DK"/>
          </a:p>
        </p:txBody>
      </p:sp>
    </p:spTree>
    <p:extLst>
      <p:ext uri="{BB962C8B-B14F-4D97-AF65-F5344CB8AC3E}">
        <p14:creationId xmlns:p14="http://schemas.microsoft.com/office/powerpoint/2010/main" val="648599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t>Den regionale KAP-enhed har en række relevante tilbud, som det er godt at klyngens medlemmer kender til. I finder mere information og kontaktoplysninger i de udleverede uddelingskopier. </a:t>
            </a: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34</a:t>
            </a:fld>
            <a:endParaRPr lang="da-DK"/>
          </a:p>
        </p:txBody>
      </p:sp>
    </p:spTree>
    <p:extLst>
      <p:ext uri="{BB962C8B-B14F-4D97-AF65-F5344CB8AC3E}">
        <p14:creationId xmlns:p14="http://schemas.microsoft.com/office/powerpoint/2010/main" val="3599469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Her skal du introducere til de spørgsmål grupperne skal arbejde med og foreslå, at de bruger implementeringsplanen, så de kan få deres beslutninger med hjem i klinikken.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Nu har I fået præsenteret forskellige hjælperedskaber og muligheder for at arbejde videre med at vedligeholde og styrke samarbejdet og fællesskabet i klinikken.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Er der nogle af de redskaber/værktøjer I vil gøre brug af?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Udfyld jeres implementeringsplan. Det har I nu 10 min. til, og I kan arbejde videre med at udfylde den mere grundigt derhjemme på næste ledermøde. </a:t>
            </a:r>
            <a:endParaRPr lang="da-DK" sz="1800" dirty="0">
              <a:effectLst/>
              <a:latin typeface="Times New Roman" panose="02020603050405020304" pitchFamily="18" charset="0"/>
              <a:ea typeface="Times New Roman" panose="02020603050405020304" pitchFamily="18" charset="0"/>
            </a:endParaRPr>
          </a:p>
          <a:p>
            <a:endParaRPr lang="da-DK" b="0" dirty="0"/>
          </a:p>
        </p:txBody>
      </p:sp>
      <p:sp>
        <p:nvSpPr>
          <p:cNvPr id="4" name="Slide Number Placeholder 3"/>
          <p:cNvSpPr>
            <a:spLocks noGrp="1"/>
          </p:cNvSpPr>
          <p:nvPr>
            <p:ph type="sldNum" sz="quarter" idx="10"/>
          </p:nvPr>
        </p:nvSpPr>
        <p:spPr/>
        <p:txBody>
          <a:bodyPr/>
          <a:lstStyle/>
          <a:p>
            <a:fld id="{DEB92672-268D-4DB7-963C-35CDB23F1AD2}" type="slidenum">
              <a:rPr lang="da-DK" smtClean="0"/>
              <a:t>35</a:t>
            </a:fld>
            <a:endParaRPr lang="da-DK"/>
          </a:p>
        </p:txBody>
      </p:sp>
    </p:spTree>
    <p:extLst>
      <p:ext uri="{BB962C8B-B14F-4D97-AF65-F5344CB8AC3E}">
        <p14:creationId xmlns:p14="http://schemas.microsoft.com/office/powerpoint/2010/main" val="3575041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For de første klynger, der bestiller klyngepakken Samarbejde og fællesskab, vil der afslutningsvist være en QR-kode på den sidste slide, der giver mulighed for at besvare et ganske kort spørgeskema (3-4 spørgsmål) om deres oplevelse af klyngemødet (emnets relevans og brugbarhed). Det vil tage 1 minut at besvare dette.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36</a:t>
            </a:fld>
            <a:endParaRPr lang="da-DK"/>
          </a:p>
        </p:txBody>
      </p:sp>
    </p:spTree>
    <p:extLst>
      <p:ext uri="{BB962C8B-B14F-4D97-AF65-F5344CB8AC3E}">
        <p14:creationId xmlns:p14="http://schemas.microsoft.com/office/powerpoint/2010/main" val="4114202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5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Her ses programmet for mødet. Hele mødet varer 2,5 time. Mødet er inddelt i 3 hovedblokke med en 15 min. pause efter blok 2.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I blok 1 </a:t>
            </a:r>
            <a:r>
              <a:rPr lang="da-DK" sz="1800" dirty="0">
                <a:effectLst/>
                <a:latin typeface="Calibri" panose="020F0502020204030204" pitchFamily="34" charset="0"/>
                <a:ea typeface="Times New Roman" panose="02020603050405020304" pitchFamily="18" charset="0"/>
              </a:rPr>
              <a:t>beskæftiger vi os med ledelse og samarbejde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Ud fra gennemgang af besvarelserne til spørgeskemaet er blok 1 opdelt i temaerne </a:t>
            </a:r>
            <a:endParaRPr lang="da-DK"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da-DK" sz="1800" dirty="0">
                <a:effectLst/>
                <a:latin typeface="Calibri" panose="020F0502020204030204" pitchFamily="34" charset="0"/>
                <a:ea typeface="Times New Roman" panose="02020603050405020304" pitchFamily="18" charset="0"/>
              </a:rPr>
              <a:t>Ledelse af samarbejdet i klinikken</a:t>
            </a:r>
            <a:endParaRPr lang="da-DK"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da-DK" sz="1800" dirty="0">
                <a:effectLst/>
                <a:latin typeface="Calibri" panose="020F0502020204030204" pitchFamily="34" charset="0"/>
                <a:ea typeface="Times New Roman" panose="02020603050405020304" pitchFamily="18" charset="0"/>
              </a:rPr>
              <a:t>Struktur for samarbejdet i klinikken</a:t>
            </a:r>
            <a:endParaRPr lang="da-DK"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da-DK" sz="1800" dirty="0">
                <a:effectLst/>
                <a:latin typeface="Calibri" panose="020F0502020204030204" pitchFamily="34" charset="0"/>
                <a:ea typeface="Times New Roman" panose="02020603050405020304" pitchFamily="18" charset="0"/>
              </a:rPr>
              <a:t>Samarbejdskultur og fællesskab i klinikken </a:t>
            </a:r>
            <a:endParaRPr lang="da-DK" sz="1800" dirty="0">
              <a:effectLst/>
              <a:latin typeface="Times New Roman" panose="02020603050405020304" pitchFamily="18" charset="0"/>
              <a:ea typeface="Times New Roman" panose="02020603050405020304" pitchFamily="18" charset="0"/>
            </a:endParaRPr>
          </a:p>
          <a:p>
            <a:pPr marL="457200"/>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Alle resultaterne drøfter vi i mindre grupper ved de borde I sidder ved og samler op i plenum</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I blok 2 </a:t>
            </a:r>
            <a:r>
              <a:rPr lang="da-DK" sz="1800" dirty="0">
                <a:effectLst/>
                <a:latin typeface="Calibri" panose="020F0502020204030204" pitchFamily="34" charset="0"/>
                <a:ea typeface="Times New Roman" panose="02020603050405020304" pitchFamily="18" charset="0"/>
              </a:rPr>
              <a:t>er fokus på kollegial støtte og fællesskab blandt læger i og udenfor klyngen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I blok 3</a:t>
            </a:r>
            <a:r>
              <a:rPr lang="da-DK" sz="1800" dirty="0">
                <a:effectLst/>
                <a:latin typeface="Calibri" panose="020F0502020204030204" pitchFamily="34" charset="0"/>
                <a:ea typeface="Times New Roman" panose="02020603050405020304" pitchFamily="18" charset="0"/>
              </a:rPr>
              <a:t> har vi fokus på, hvordan vi med udgangspunkt i de resultater vi har set, og det vi har talt om på mødet i dag, kan arbejde videre med området i vores egen klinik. Her vil I også blive præsenteret for de redskaber, der findes hos jeres lokale KAP-enhed, og de tilbud der findes fra PLO-E og fra KIAP.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Formålet med mødet er at sætte fokus på det gode samarbejde i klinikken, og værdien af kollegial støtte.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Der er udviklet en række værktøjer som de enkelte klinikker kan vælge at arbejde videre med efter klyngemødet – det ser vi nærmere på sidst på klyngemødet, og det er også beskrevet i de uddelingskopier, som ligger på jeres borde.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pPr marL="0" algn="l" defTabSz="914400" rtl="0" eaLnBrk="1" latinLnBrk="0" hangingPunct="1">
              <a:defRPr/>
            </a:pPr>
            <a:endParaRPr lang="da-DK" sz="1200" i="0" kern="1200" dirty="0">
              <a:solidFill>
                <a:schemeClr val="tx1"/>
              </a:solidFill>
              <a:effectLst/>
              <a:latin typeface="Calibri" panose="020F0502020204030204" pitchFamily="34"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99028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For at gøre mødet bedst muligt, og for at støtte implementering efter klyngemødet, har KiAP udviklet følgende materiale:</a:t>
            </a:r>
            <a:endParaRPr lang="da-DK"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da-DK" sz="1800" dirty="0">
                <a:effectLst/>
                <a:latin typeface="Calibri" panose="020F0502020204030204" pitchFamily="34" charset="0"/>
                <a:ea typeface="Calibri" panose="020F0502020204030204" pitchFamily="34" charset="0"/>
              </a:rPr>
              <a:t>Mødenoter, som deltagerne kan notere pointer i løbende under mødet</a:t>
            </a:r>
            <a:endParaRPr lang="da-DK" sz="18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da-DK" sz="1800" dirty="0">
                <a:effectLst/>
                <a:latin typeface="Calibri" panose="020F0502020204030204" pitchFamily="34" charset="0"/>
                <a:ea typeface="Calibri" panose="020F0502020204030204" pitchFamily="34" charset="0"/>
              </a:rPr>
              <a:t>Uddelingskopier, der indeholder alle grafer fra </a:t>
            </a:r>
            <a:r>
              <a:rPr lang="da-DK" sz="1800" dirty="0" err="1">
                <a:effectLst/>
                <a:latin typeface="Calibri" panose="020F0502020204030204" pitchFamily="34" charset="0"/>
                <a:ea typeface="Calibri" panose="020F0502020204030204" pitchFamily="34" charset="0"/>
              </a:rPr>
              <a:t>powerpointen</a:t>
            </a:r>
            <a:r>
              <a:rPr lang="da-DK" sz="1800" dirty="0">
                <a:effectLst/>
                <a:latin typeface="Calibri" panose="020F0502020204030204" pitchFamily="34" charset="0"/>
                <a:ea typeface="Calibri" panose="020F0502020204030204" pitchFamily="34" charset="0"/>
              </a:rPr>
              <a:t> og spørgsmål til gruppearbejdet</a:t>
            </a:r>
            <a:endParaRPr lang="da-DK" sz="18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da-DK" sz="1800" dirty="0">
                <a:effectLst/>
                <a:latin typeface="Calibri" panose="020F0502020204030204" pitchFamily="34" charset="0"/>
                <a:ea typeface="Calibri" panose="020F0502020204030204" pitchFamily="34" charset="0"/>
              </a:rPr>
              <a:t>Implementeringsplan – som anvendes i blok 3, som hjælp til at foretage evt. ændringer i praksis </a:t>
            </a:r>
            <a:endParaRPr lang="da-DK" sz="1800" dirty="0">
              <a:effectLst/>
              <a:latin typeface="Times New Roman" panose="02020603050405020304" pitchFamily="18" charset="0"/>
              <a:ea typeface="Calibri" panose="020F0502020204030204" pitchFamily="34"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På bordene ligger følgende materiale: Ark til mødenoter, uddelingskopier og implementeringsplan.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Vi gennemgår resultaterne fra spørgeskemaundersøgelsen, og efterfølgende har hver blok gruppearbejde med refleksionsspørgsmål. Det er en god ide at notere hovedpointer løbende på arket til mødenoter – på baggrund af de samtaler i har i grupperne og plenumgennemgangene.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Hovedpointerne kan I bedre huske, når I har noteret dem, og I skal anvende dem, når I skal udfylde en implementeringsplan. </a:t>
            </a:r>
            <a:endParaRPr lang="da-DK" sz="1800" dirty="0">
              <a:effectLst/>
              <a:latin typeface="Times New Roman" panose="02020603050405020304" pitchFamily="18" charset="0"/>
              <a:ea typeface="Times New Roman" panose="02020603050405020304" pitchFamily="18" charset="0"/>
            </a:endParaRPr>
          </a:p>
          <a:p>
            <a:endParaRPr lang="da-DK" sz="12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b="1" i="0" u="none" kern="1200" dirty="0">
                <a:solidFill>
                  <a:srgbClr val="231F20"/>
                </a:solidFill>
                <a:effectLst/>
                <a:latin typeface="Calibri" panose="020F0502020204030204" pitchFamily="34" charset="0"/>
                <a:ea typeface="Calibri" panose="020F0502020204030204" pitchFamily="34" charset="0"/>
                <a:cs typeface="+mn-cs"/>
              </a:rPr>
              <a:t>Forklaring til slide: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kern="1200" dirty="0">
                <a:solidFill>
                  <a:srgbClr val="231F20"/>
                </a:solidFill>
                <a:effectLst/>
                <a:latin typeface="Calibri" panose="020F0502020204030204" pitchFamily="34" charset="0"/>
                <a:ea typeface="Calibri" panose="020F0502020204030204" pitchFamily="34" charset="0"/>
                <a:cs typeface="+mn-cs"/>
              </a:rPr>
              <a:t>Mødelederen introducer til blok 1 og til det efterfølgende gruppearbejde: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kern="1200" dirty="0">
              <a:solidFill>
                <a:srgbClr val="231F20"/>
              </a:solidFill>
              <a:effectLst/>
              <a:latin typeface="Calibri" panose="020F0502020204030204" pitchFamily="34" charset="0"/>
              <a:ea typeface="Calibri" panose="020F0502020204030204" pitchFamily="34" charset="0"/>
              <a:cs typeface="+mn-cs"/>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endPar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kern="1200" dirty="0">
                <a:solidFill>
                  <a:srgbClr val="231F20"/>
                </a:solidFill>
                <a:effectLst/>
                <a:latin typeface="Calibri" panose="020F0502020204030204" pitchFamily="34" charset="0"/>
                <a:ea typeface="Calibri" panose="020F0502020204030204" pitchFamily="34" charset="0"/>
                <a:cs typeface="+mn-cs"/>
              </a:rPr>
              <a:t>Blok 1 er inddelt i to dele: Del 1 om ledelse af klinikken og del 2 omhandler struktur for samarbejde og samarbejdskultur.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kern="1200" dirty="0">
              <a:solidFill>
                <a:srgbClr val="231F20"/>
              </a:solidFill>
              <a:effectLst/>
              <a:latin typeface="Calibri" panose="020F0502020204030204" pitchFamily="34" charset="0"/>
              <a:ea typeface="Calibri" panose="020F0502020204030204" pitchFamily="34" charset="0"/>
              <a:cs typeface="+mn-cs"/>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kern="1200" dirty="0">
                <a:solidFill>
                  <a:srgbClr val="231F20"/>
                </a:solidFill>
                <a:effectLst/>
                <a:latin typeface="Calibri" panose="020F0502020204030204" pitchFamily="34" charset="0"/>
                <a:ea typeface="Calibri" panose="020F0502020204030204" pitchFamily="34" charset="0"/>
                <a:cs typeface="+mn-cs"/>
              </a:rPr>
              <a:t>Vi begynder del 1 med at se en kort video om ledelse. Herefter ser på svarene  til de spørgsmål fra spørgeskemaet, der omhandler ledelse. Og vi ser på de fire typer af ledelse der. Del 1 afsluttes med gruppearbejde om spørgsmål til ledelse og opsamling i plenum. </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187279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Mødelederen introducer til del 1 i blok 1 og til det efterfølgende gruppearbejde. Der er i alt 25 minutter til del 1. </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da-DK" sz="1800" dirty="0">
                <a:effectLst/>
                <a:latin typeface="Calibri" panose="020F0502020204030204" pitchFamily="34" charset="0"/>
                <a:ea typeface="Times New Roman" panose="02020603050405020304" pitchFamily="18" charset="0"/>
              </a:rPr>
              <a:t>Kort introduktionsvideo ledelse (6 min.)</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da-DK" sz="1800" dirty="0">
                <a:effectLst/>
                <a:latin typeface="Calibri" panose="020F0502020204030204" pitchFamily="34" charset="0"/>
                <a:ea typeface="Times New Roman" panose="02020603050405020304" pitchFamily="18" charset="0"/>
              </a:rPr>
              <a:t>Gennemgang af klyngens data for besvarelserne til spørgsmål om ledelse (7 min.)</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da-DK" sz="1800" dirty="0">
                <a:effectLst/>
                <a:latin typeface="Calibri" panose="020F0502020204030204" pitchFamily="34" charset="0"/>
                <a:ea typeface="Times New Roman" panose="02020603050405020304" pitchFamily="18" charset="0"/>
              </a:rPr>
              <a:t>Derefter er der gruppearbejde (12 min).</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Der samles ikke op efter det første gruppearbejde.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Vi begynder del 1 med at se en kort video om ledelse. Herefter ser vi på fra spørgeskemaet. Og vi ser på de fire typer af ledelse, som videoen beskriver. Del 1 afsluttes med gruppearbejde om spørgsmål til ledelse og opsamling i plenum. </a:t>
            </a:r>
            <a:endParaRPr lang="da-DK" sz="1800" dirty="0">
              <a:effectLst/>
              <a:latin typeface="Times New Roman" panose="02020603050405020304" pitchFamily="18" charset="0"/>
              <a:ea typeface="Times New Roman" panose="02020603050405020304" pitchFamily="18"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50544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Her vises en video hvor Ulrik Lange fortæller om ledelse (6 min.)</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Her vises en video hvor Ulrik Lange fortæller om ledelse. Videoen tager 6 minutter</a:t>
            </a:r>
            <a:endParaRPr lang="da-DK"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124887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Spørgsmål 1 handler om af hvor meget man oplever at man gør for at klinikken arbejder sammen om at nå de mål man har.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Svarene på spørgsmålet giver viden om, hvordan det på klyngeniveau ser ud.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Spørgsmål 1 handler om af hvor meget man oplever, at klinikkens ledere gør for at få alle medarbejdere til arbejde sammen om at nå de mål, man ønsker at opnå.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Svarene på spørgsmålet giver viden om, hvordan det ser ud på klyngeniveau.</a:t>
            </a:r>
            <a:endParaRPr lang="da-DK" sz="1800" dirty="0">
              <a:effectLst/>
              <a:latin typeface="Times New Roman" panose="02020603050405020304" pitchFamily="18" charset="0"/>
              <a:ea typeface="Times New Roman" panose="02020603050405020304" pitchFamily="18"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23250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0ED55-5F9F-01FF-E6DF-DB0087C0C1C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EAFF4CA-45DD-D1EA-772A-FE1E2A276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3FCEA11-67EE-60D6-553E-7F133A513D3A}"/>
              </a:ext>
            </a:extLst>
          </p:cNvPr>
          <p:cNvSpPr>
            <a:spLocks noGrp="1"/>
          </p:cNvSpPr>
          <p:nvPr>
            <p:ph type="dt" sz="half" idx="10"/>
          </p:nvPr>
        </p:nvSpPr>
        <p:spPr/>
        <p:txBody>
          <a:bodyPr/>
          <a:lstStyle/>
          <a:p>
            <a:fld id="{20237CC4-0579-44A6-B0FC-9ECCCA652379}" type="datetimeFigureOut">
              <a:rPr lang="da-DK" smtClean="0"/>
              <a:t>05-03-2024</a:t>
            </a:fld>
            <a:endParaRPr lang="da-DK"/>
          </a:p>
        </p:txBody>
      </p:sp>
      <p:sp>
        <p:nvSpPr>
          <p:cNvPr id="5" name="Pladsholder til sidefod 4">
            <a:extLst>
              <a:ext uri="{FF2B5EF4-FFF2-40B4-BE49-F238E27FC236}">
                <a16:creationId xmlns:a16="http://schemas.microsoft.com/office/drawing/2014/main" id="{DE58614B-D4CA-8167-53E3-CD2AFFD8F7A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09231A3-D30A-4E8D-5088-EB1DFD2D8DDD}"/>
              </a:ext>
            </a:extLst>
          </p:cNvPr>
          <p:cNvSpPr>
            <a:spLocks noGrp="1"/>
          </p:cNvSpPr>
          <p:nvPr>
            <p:ph type="sldNum" sz="quarter" idx="12"/>
          </p:nvPr>
        </p:nvSpPr>
        <p:spPr/>
        <p:txBody>
          <a:bodyPr/>
          <a:lstStyle/>
          <a:p>
            <a:fld id="{2B6001B9-EB08-4AD7-80E6-BF12915514FB}" type="slidenum">
              <a:rPr lang="da-DK" smtClean="0"/>
              <a:t>‹#›</a:t>
            </a:fld>
            <a:endParaRPr lang="da-DK"/>
          </a:p>
        </p:txBody>
      </p:sp>
    </p:spTree>
    <p:extLst>
      <p:ext uri="{BB962C8B-B14F-4D97-AF65-F5344CB8AC3E}">
        <p14:creationId xmlns:p14="http://schemas.microsoft.com/office/powerpoint/2010/main" val="211036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51EDB-563A-2154-80DE-544B6097962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51944EC-E962-036F-9256-EB71F8E0750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2EF7569-A8DE-FEF1-C7FC-C5AD5FBE521C}"/>
              </a:ext>
            </a:extLst>
          </p:cNvPr>
          <p:cNvSpPr>
            <a:spLocks noGrp="1"/>
          </p:cNvSpPr>
          <p:nvPr>
            <p:ph type="dt" sz="half" idx="10"/>
          </p:nvPr>
        </p:nvSpPr>
        <p:spPr/>
        <p:txBody>
          <a:bodyPr/>
          <a:lstStyle/>
          <a:p>
            <a:fld id="{20237CC4-0579-44A6-B0FC-9ECCCA652379}" type="datetimeFigureOut">
              <a:rPr lang="da-DK" smtClean="0"/>
              <a:t>05-03-2024</a:t>
            </a:fld>
            <a:endParaRPr lang="da-DK"/>
          </a:p>
        </p:txBody>
      </p:sp>
      <p:sp>
        <p:nvSpPr>
          <p:cNvPr id="5" name="Pladsholder til sidefod 4">
            <a:extLst>
              <a:ext uri="{FF2B5EF4-FFF2-40B4-BE49-F238E27FC236}">
                <a16:creationId xmlns:a16="http://schemas.microsoft.com/office/drawing/2014/main" id="{D1640666-88D6-4EA7-FFCB-02F06F59E72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3CC49F0-9F3C-9DD2-0A24-C4B310C9360E}"/>
              </a:ext>
            </a:extLst>
          </p:cNvPr>
          <p:cNvSpPr>
            <a:spLocks noGrp="1"/>
          </p:cNvSpPr>
          <p:nvPr>
            <p:ph type="sldNum" sz="quarter" idx="12"/>
          </p:nvPr>
        </p:nvSpPr>
        <p:spPr/>
        <p:txBody>
          <a:bodyPr/>
          <a:lstStyle/>
          <a:p>
            <a:fld id="{2B6001B9-EB08-4AD7-80E6-BF12915514FB}" type="slidenum">
              <a:rPr lang="da-DK" smtClean="0"/>
              <a:t>‹#›</a:t>
            </a:fld>
            <a:endParaRPr lang="da-DK"/>
          </a:p>
        </p:txBody>
      </p:sp>
    </p:spTree>
    <p:extLst>
      <p:ext uri="{BB962C8B-B14F-4D97-AF65-F5344CB8AC3E}">
        <p14:creationId xmlns:p14="http://schemas.microsoft.com/office/powerpoint/2010/main" val="201207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C66EA5C-0949-4405-8015-254C0B4B097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83C0962-0B1A-6194-E21B-A34E35C25C9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3BDE6FA-0F4C-7134-1B05-79D971083E50}"/>
              </a:ext>
            </a:extLst>
          </p:cNvPr>
          <p:cNvSpPr>
            <a:spLocks noGrp="1"/>
          </p:cNvSpPr>
          <p:nvPr>
            <p:ph type="dt" sz="half" idx="10"/>
          </p:nvPr>
        </p:nvSpPr>
        <p:spPr/>
        <p:txBody>
          <a:bodyPr/>
          <a:lstStyle/>
          <a:p>
            <a:fld id="{20237CC4-0579-44A6-B0FC-9ECCCA652379}" type="datetimeFigureOut">
              <a:rPr lang="da-DK" smtClean="0"/>
              <a:t>05-03-2024</a:t>
            </a:fld>
            <a:endParaRPr lang="da-DK"/>
          </a:p>
        </p:txBody>
      </p:sp>
      <p:sp>
        <p:nvSpPr>
          <p:cNvPr id="5" name="Pladsholder til sidefod 4">
            <a:extLst>
              <a:ext uri="{FF2B5EF4-FFF2-40B4-BE49-F238E27FC236}">
                <a16:creationId xmlns:a16="http://schemas.microsoft.com/office/drawing/2014/main" id="{FA088C8E-7ED8-1C92-7716-018260B83EC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AF1EC02-640A-58A2-23E2-C62644D05D2E}"/>
              </a:ext>
            </a:extLst>
          </p:cNvPr>
          <p:cNvSpPr>
            <a:spLocks noGrp="1"/>
          </p:cNvSpPr>
          <p:nvPr>
            <p:ph type="sldNum" sz="quarter" idx="12"/>
          </p:nvPr>
        </p:nvSpPr>
        <p:spPr/>
        <p:txBody>
          <a:bodyPr/>
          <a:lstStyle/>
          <a:p>
            <a:fld id="{2B6001B9-EB08-4AD7-80E6-BF12915514FB}" type="slidenum">
              <a:rPr lang="da-DK" smtClean="0"/>
              <a:t>‹#›</a:t>
            </a:fld>
            <a:endParaRPr lang="da-DK"/>
          </a:p>
        </p:txBody>
      </p:sp>
    </p:spTree>
    <p:extLst>
      <p:ext uri="{BB962C8B-B14F-4D97-AF65-F5344CB8AC3E}">
        <p14:creationId xmlns:p14="http://schemas.microsoft.com/office/powerpoint/2010/main" val="64364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5EB0B-A28B-4D83-F950-0D2DD9895AC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9B52245-F32D-60E8-8743-9E320DB8AFF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3E90228-A2E9-52EF-5FF7-6FC71113BAC2}"/>
              </a:ext>
            </a:extLst>
          </p:cNvPr>
          <p:cNvSpPr>
            <a:spLocks noGrp="1"/>
          </p:cNvSpPr>
          <p:nvPr>
            <p:ph type="dt" sz="half" idx="10"/>
          </p:nvPr>
        </p:nvSpPr>
        <p:spPr/>
        <p:txBody>
          <a:bodyPr/>
          <a:lstStyle/>
          <a:p>
            <a:fld id="{20237CC4-0579-44A6-B0FC-9ECCCA652379}" type="datetimeFigureOut">
              <a:rPr lang="da-DK" smtClean="0"/>
              <a:t>05-03-2024</a:t>
            </a:fld>
            <a:endParaRPr lang="da-DK"/>
          </a:p>
        </p:txBody>
      </p:sp>
      <p:sp>
        <p:nvSpPr>
          <p:cNvPr id="5" name="Pladsholder til sidefod 4">
            <a:extLst>
              <a:ext uri="{FF2B5EF4-FFF2-40B4-BE49-F238E27FC236}">
                <a16:creationId xmlns:a16="http://schemas.microsoft.com/office/drawing/2014/main" id="{30EB1C5B-114E-6164-03DD-94AB9EC3921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C91F077-8244-08BB-4B3C-D4CD7759D5F9}"/>
              </a:ext>
            </a:extLst>
          </p:cNvPr>
          <p:cNvSpPr>
            <a:spLocks noGrp="1"/>
          </p:cNvSpPr>
          <p:nvPr>
            <p:ph type="sldNum" sz="quarter" idx="12"/>
          </p:nvPr>
        </p:nvSpPr>
        <p:spPr/>
        <p:txBody>
          <a:bodyPr/>
          <a:lstStyle/>
          <a:p>
            <a:fld id="{2B6001B9-EB08-4AD7-80E6-BF12915514FB}" type="slidenum">
              <a:rPr lang="da-DK" smtClean="0"/>
              <a:t>‹#›</a:t>
            </a:fld>
            <a:endParaRPr lang="da-DK"/>
          </a:p>
        </p:txBody>
      </p:sp>
    </p:spTree>
    <p:extLst>
      <p:ext uri="{BB962C8B-B14F-4D97-AF65-F5344CB8AC3E}">
        <p14:creationId xmlns:p14="http://schemas.microsoft.com/office/powerpoint/2010/main" val="179079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4D83A-35D8-4289-CF40-ADFA96723E4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B882B3B-A725-FC06-F094-25F874E5D3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49C3F16-F39C-9B60-FBB9-FE243267FF20}"/>
              </a:ext>
            </a:extLst>
          </p:cNvPr>
          <p:cNvSpPr>
            <a:spLocks noGrp="1"/>
          </p:cNvSpPr>
          <p:nvPr>
            <p:ph type="dt" sz="half" idx="10"/>
          </p:nvPr>
        </p:nvSpPr>
        <p:spPr/>
        <p:txBody>
          <a:bodyPr/>
          <a:lstStyle/>
          <a:p>
            <a:fld id="{20237CC4-0579-44A6-B0FC-9ECCCA652379}" type="datetimeFigureOut">
              <a:rPr lang="da-DK" smtClean="0"/>
              <a:t>05-03-2024</a:t>
            </a:fld>
            <a:endParaRPr lang="da-DK"/>
          </a:p>
        </p:txBody>
      </p:sp>
      <p:sp>
        <p:nvSpPr>
          <p:cNvPr id="5" name="Pladsholder til sidefod 4">
            <a:extLst>
              <a:ext uri="{FF2B5EF4-FFF2-40B4-BE49-F238E27FC236}">
                <a16:creationId xmlns:a16="http://schemas.microsoft.com/office/drawing/2014/main" id="{DE79DAD0-F4FE-D642-D204-117B743A793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E5E7A93-4F79-8686-80B1-29B89C4DB1FD}"/>
              </a:ext>
            </a:extLst>
          </p:cNvPr>
          <p:cNvSpPr>
            <a:spLocks noGrp="1"/>
          </p:cNvSpPr>
          <p:nvPr>
            <p:ph type="sldNum" sz="quarter" idx="12"/>
          </p:nvPr>
        </p:nvSpPr>
        <p:spPr/>
        <p:txBody>
          <a:bodyPr/>
          <a:lstStyle/>
          <a:p>
            <a:fld id="{2B6001B9-EB08-4AD7-80E6-BF12915514FB}" type="slidenum">
              <a:rPr lang="da-DK" smtClean="0"/>
              <a:t>‹#›</a:t>
            </a:fld>
            <a:endParaRPr lang="da-DK"/>
          </a:p>
        </p:txBody>
      </p:sp>
    </p:spTree>
    <p:extLst>
      <p:ext uri="{BB962C8B-B14F-4D97-AF65-F5344CB8AC3E}">
        <p14:creationId xmlns:p14="http://schemas.microsoft.com/office/powerpoint/2010/main" val="228678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1924C-6260-DFAE-000B-CDBE9AA8019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CC732A8-0A71-7EB6-840B-F8A02673292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4C33C21-4F10-F6A0-CFC0-855FC82DF4B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6794222-7638-F403-C906-12D4202F09AC}"/>
              </a:ext>
            </a:extLst>
          </p:cNvPr>
          <p:cNvSpPr>
            <a:spLocks noGrp="1"/>
          </p:cNvSpPr>
          <p:nvPr>
            <p:ph type="dt" sz="half" idx="10"/>
          </p:nvPr>
        </p:nvSpPr>
        <p:spPr/>
        <p:txBody>
          <a:bodyPr/>
          <a:lstStyle/>
          <a:p>
            <a:fld id="{20237CC4-0579-44A6-B0FC-9ECCCA652379}" type="datetimeFigureOut">
              <a:rPr lang="da-DK" smtClean="0"/>
              <a:t>05-03-2024</a:t>
            </a:fld>
            <a:endParaRPr lang="da-DK"/>
          </a:p>
        </p:txBody>
      </p:sp>
      <p:sp>
        <p:nvSpPr>
          <p:cNvPr id="6" name="Pladsholder til sidefod 5">
            <a:extLst>
              <a:ext uri="{FF2B5EF4-FFF2-40B4-BE49-F238E27FC236}">
                <a16:creationId xmlns:a16="http://schemas.microsoft.com/office/drawing/2014/main" id="{9B92DBC4-FC09-C8B7-AA37-AF330732D46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3807727-3896-45DB-1D76-CB9778407264}"/>
              </a:ext>
            </a:extLst>
          </p:cNvPr>
          <p:cNvSpPr>
            <a:spLocks noGrp="1"/>
          </p:cNvSpPr>
          <p:nvPr>
            <p:ph type="sldNum" sz="quarter" idx="12"/>
          </p:nvPr>
        </p:nvSpPr>
        <p:spPr/>
        <p:txBody>
          <a:bodyPr/>
          <a:lstStyle/>
          <a:p>
            <a:fld id="{2B6001B9-EB08-4AD7-80E6-BF12915514FB}" type="slidenum">
              <a:rPr lang="da-DK" smtClean="0"/>
              <a:t>‹#›</a:t>
            </a:fld>
            <a:endParaRPr lang="da-DK"/>
          </a:p>
        </p:txBody>
      </p:sp>
    </p:spTree>
    <p:extLst>
      <p:ext uri="{BB962C8B-B14F-4D97-AF65-F5344CB8AC3E}">
        <p14:creationId xmlns:p14="http://schemas.microsoft.com/office/powerpoint/2010/main" val="278901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1F6FE-2AD4-6CF5-520E-C7CF8D470CBA}"/>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29A0588-E86A-00FF-5B1C-4DF07D72E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E964A3E-ACF2-5604-733A-6D86A2CD824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B4F9F88-5BEE-2287-F163-F9C550956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4093129-BBB5-50B9-A7BE-05A7ACE95F7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AE65CEE-E354-2232-E083-C556A4FE3B59}"/>
              </a:ext>
            </a:extLst>
          </p:cNvPr>
          <p:cNvSpPr>
            <a:spLocks noGrp="1"/>
          </p:cNvSpPr>
          <p:nvPr>
            <p:ph type="dt" sz="half" idx="10"/>
          </p:nvPr>
        </p:nvSpPr>
        <p:spPr/>
        <p:txBody>
          <a:bodyPr/>
          <a:lstStyle/>
          <a:p>
            <a:fld id="{20237CC4-0579-44A6-B0FC-9ECCCA652379}" type="datetimeFigureOut">
              <a:rPr lang="da-DK" smtClean="0"/>
              <a:t>05-03-2024</a:t>
            </a:fld>
            <a:endParaRPr lang="da-DK"/>
          </a:p>
        </p:txBody>
      </p:sp>
      <p:sp>
        <p:nvSpPr>
          <p:cNvPr id="8" name="Pladsholder til sidefod 7">
            <a:extLst>
              <a:ext uri="{FF2B5EF4-FFF2-40B4-BE49-F238E27FC236}">
                <a16:creationId xmlns:a16="http://schemas.microsoft.com/office/drawing/2014/main" id="{40539FD7-0772-E58E-0738-4903CF0520C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4263A31-DE2A-D86F-93EB-CD1F1FD7324C}"/>
              </a:ext>
            </a:extLst>
          </p:cNvPr>
          <p:cNvSpPr>
            <a:spLocks noGrp="1"/>
          </p:cNvSpPr>
          <p:nvPr>
            <p:ph type="sldNum" sz="quarter" idx="12"/>
          </p:nvPr>
        </p:nvSpPr>
        <p:spPr/>
        <p:txBody>
          <a:bodyPr/>
          <a:lstStyle/>
          <a:p>
            <a:fld id="{2B6001B9-EB08-4AD7-80E6-BF12915514FB}" type="slidenum">
              <a:rPr lang="da-DK" smtClean="0"/>
              <a:t>‹#›</a:t>
            </a:fld>
            <a:endParaRPr lang="da-DK"/>
          </a:p>
        </p:txBody>
      </p:sp>
    </p:spTree>
    <p:extLst>
      <p:ext uri="{BB962C8B-B14F-4D97-AF65-F5344CB8AC3E}">
        <p14:creationId xmlns:p14="http://schemas.microsoft.com/office/powerpoint/2010/main" val="61007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CD35E-B2BC-C864-C2D5-49F269D0AE5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7494EEA-8309-C7C3-8D0C-45C60EC2E693}"/>
              </a:ext>
            </a:extLst>
          </p:cNvPr>
          <p:cNvSpPr>
            <a:spLocks noGrp="1"/>
          </p:cNvSpPr>
          <p:nvPr>
            <p:ph type="dt" sz="half" idx="10"/>
          </p:nvPr>
        </p:nvSpPr>
        <p:spPr/>
        <p:txBody>
          <a:bodyPr/>
          <a:lstStyle/>
          <a:p>
            <a:fld id="{20237CC4-0579-44A6-B0FC-9ECCCA652379}" type="datetimeFigureOut">
              <a:rPr lang="da-DK" smtClean="0"/>
              <a:t>05-03-2024</a:t>
            </a:fld>
            <a:endParaRPr lang="da-DK"/>
          </a:p>
        </p:txBody>
      </p:sp>
      <p:sp>
        <p:nvSpPr>
          <p:cNvPr id="4" name="Pladsholder til sidefod 3">
            <a:extLst>
              <a:ext uri="{FF2B5EF4-FFF2-40B4-BE49-F238E27FC236}">
                <a16:creationId xmlns:a16="http://schemas.microsoft.com/office/drawing/2014/main" id="{D91E272E-24CE-99FC-3852-1E17E80CCB7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EE5F2B0-E081-E10E-87E3-EF6299D612A1}"/>
              </a:ext>
            </a:extLst>
          </p:cNvPr>
          <p:cNvSpPr>
            <a:spLocks noGrp="1"/>
          </p:cNvSpPr>
          <p:nvPr>
            <p:ph type="sldNum" sz="quarter" idx="12"/>
          </p:nvPr>
        </p:nvSpPr>
        <p:spPr/>
        <p:txBody>
          <a:bodyPr/>
          <a:lstStyle/>
          <a:p>
            <a:fld id="{2B6001B9-EB08-4AD7-80E6-BF12915514FB}" type="slidenum">
              <a:rPr lang="da-DK" smtClean="0"/>
              <a:t>‹#›</a:t>
            </a:fld>
            <a:endParaRPr lang="da-DK"/>
          </a:p>
        </p:txBody>
      </p:sp>
    </p:spTree>
    <p:extLst>
      <p:ext uri="{BB962C8B-B14F-4D97-AF65-F5344CB8AC3E}">
        <p14:creationId xmlns:p14="http://schemas.microsoft.com/office/powerpoint/2010/main" val="79221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6C019E5-617A-029F-BB7A-D12B1608C230}"/>
              </a:ext>
            </a:extLst>
          </p:cNvPr>
          <p:cNvSpPr>
            <a:spLocks noGrp="1"/>
          </p:cNvSpPr>
          <p:nvPr>
            <p:ph type="dt" sz="half" idx="10"/>
          </p:nvPr>
        </p:nvSpPr>
        <p:spPr/>
        <p:txBody>
          <a:bodyPr/>
          <a:lstStyle/>
          <a:p>
            <a:fld id="{20237CC4-0579-44A6-B0FC-9ECCCA652379}" type="datetimeFigureOut">
              <a:rPr lang="da-DK" smtClean="0"/>
              <a:t>05-03-2024</a:t>
            </a:fld>
            <a:endParaRPr lang="da-DK"/>
          </a:p>
        </p:txBody>
      </p:sp>
      <p:sp>
        <p:nvSpPr>
          <p:cNvPr id="3" name="Pladsholder til sidefod 2">
            <a:extLst>
              <a:ext uri="{FF2B5EF4-FFF2-40B4-BE49-F238E27FC236}">
                <a16:creationId xmlns:a16="http://schemas.microsoft.com/office/drawing/2014/main" id="{3C6C4EC5-E518-1CD9-34A1-609D167444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24D104C-7D03-0587-FD4D-8DA1BA7A58AE}"/>
              </a:ext>
            </a:extLst>
          </p:cNvPr>
          <p:cNvSpPr>
            <a:spLocks noGrp="1"/>
          </p:cNvSpPr>
          <p:nvPr>
            <p:ph type="sldNum" sz="quarter" idx="12"/>
          </p:nvPr>
        </p:nvSpPr>
        <p:spPr/>
        <p:txBody>
          <a:bodyPr/>
          <a:lstStyle/>
          <a:p>
            <a:fld id="{2B6001B9-EB08-4AD7-80E6-BF12915514FB}" type="slidenum">
              <a:rPr lang="da-DK" smtClean="0"/>
              <a:t>‹#›</a:t>
            </a:fld>
            <a:endParaRPr lang="da-DK"/>
          </a:p>
        </p:txBody>
      </p:sp>
    </p:spTree>
    <p:extLst>
      <p:ext uri="{BB962C8B-B14F-4D97-AF65-F5344CB8AC3E}">
        <p14:creationId xmlns:p14="http://schemas.microsoft.com/office/powerpoint/2010/main" val="55460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2BB93-DF0C-6A63-77ED-9849AD4D776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27C26DB-8D25-AB42-F1CE-814DBF3D47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DD25DF6-EDC0-B76B-BE90-1C61B5420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9E8C215-60D2-5843-B280-BB7BF6EBF483}"/>
              </a:ext>
            </a:extLst>
          </p:cNvPr>
          <p:cNvSpPr>
            <a:spLocks noGrp="1"/>
          </p:cNvSpPr>
          <p:nvPr>
            <p:ph type="dt" sz="half" idx="10"/>
          </p:nvPr>
        </p:nvSpPr>
        <p:spPr/>
        <p:txBody>
          <a:bodyPr/>
          <a:lstStyle/>
          <a:p>
            <a:fld id="{20237CC4-0579-44A6-B0FC-9ECCCA652379}" type="datetimeFigureOut">
              <a:rPr lang="da-DK" smtClean="0"/>
              <a:t>05-03-2024</a:t>
            </a:fld>
            <a:endParaRPr lang="da-DK"/>
          </a:p>
        </p:txBody>
      </p:sp>
      <p:sp>
        <p:nvSpPr>
          <p:cNvPr id="6" name="Pladsholder til sidefod 5">
            <a:extLst>
              <a:ext uri="{FF2B5EF4-FFF2-40B4-BE49-F238E27FC236}">
                <a16:creationId xmlns:a16="http://schemas.microsoft.com/office/drawing/2014/main" id="{7783DEB3-7CFD-71BF-487D-4ACC3413CD4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7CAF9E1-7B0F-37FC-7000-6CB860F80242}"/>
              </a:ext>
            </a:extLst>
          </p:cNvPr>
          <p:cNvSpPr>
            <a:spLocks noGrp="1"/>
          </p:cNvSpPr>
          <p:nvPr>
            <p:ph type="sldNum" sz="quarter" idx="12"/>
          </p:nvPr>
        </p:nvSpPr>
        <p:spPr/>
        <p:txBody>
          <a:bodyPr/>
          <a:lstStyle/>
          <a:p>
            <a:fld id="{2B6001B9-EB08-4AD7-80E6-BF12915514FB}" type="slidenum">
              <a:rPr lang="da-DK" smtClean="0"/>
              <a:t>‹#›</a:t>
            </a:fld>
            <a:endParaRPr lang="da-DK"/>
          </a:p>
        </p:txBody>
      </p:sp>
    </p:spTree>
    <p:extLst>
      <p:ext uri="{BB962C8B-B14F-4D97-AF65-F5344CB8AC3E}">
        <p14:creationId xmlns:p14="http://schemas.microsoft.com/office/powerpoint/2010/main" val="39079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18A98-1AAA-6660-28F5-F682CEB9E45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1DAACBD-4DBD-40E5-6254-675711BE1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117E9B1-B761-B9D5-1F5F-F833A3AF4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6ACFD1C-478D-1D73-F1C9-BD183E3B5E56}"/>
              </a:ext>
            </a:extLst>
          </p:cNvPr>
          <p:cNvSpPr>
            <a:spLocks noGrp="1"/>
          </p:cNvSpPr>
          <p:nvPr>
            <p:ph type="dt" sz="half" idx="10"/>
          </p:nvPr>
        </p:nvSpPr>
        <p:spPr/>
        <p:txBody>
          <a:bodyPr/>
          <a:lstStyle/>
          <a:p>
            <a:fld id="{20237CC4-0579-44A6-B0FC-9ECCCA652379}" type="datetimeFigureOut">
              <a:rPr lang="da-DK" smtClean="0"/>
              <a:t>05-03-2024</a:t>
            </a:fld>
            <a:endParaRPr lang="da-DK"/>
          </a:p>
        </p:txBody>
      </p:sp>
      <p:sp>
        <p:nvSpPr>
          <p:cNvPr id="6" name="Pladsholder til sidefod 5">
            <a:extLst>
              <a:ext uri="{FF2B5EF4-FFF2-40B4-BE49-F238E27FC236}">
                <a16:creationId xmlns:a16="http://schemas.microsoft.com/office/drawing/2014/main" id="{C83CEBEC-A0B2-F58C-0584-B1D1BC9493B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370D304-312F-4126-921F-968BFF793F1B}"/>
              </a:ext>
            </a:extLst>
          </p:cNvPr>
          <p:cNvSpPr>
            <a:spLocks noGrp="1"/>
          </p:cNvSpPr>
          <p:nvPr>
            <p:ph type="sldNum" sz="quarter" idx="12"/>
          </p:nvPr>
        </p:nvSpPr>
        <p:spPr/>
        <p:txBody>
          <a:bodyPr/>
          <a:lstStyle/>
          <a:p>
            <a:fld id="{2B6001B9-EB08-4AD7-80E6-BF12915514FB}" type="slidenum">
              <a:rPr lang="da-DK" smtClean="0"/>
              <a:t>‹#›</a:t>
            </a:fld>
            <a:endParaRPr lang="da-DK"/>
          </a:p>
        </p:txBody>
      </p:sp>
    </p:spTree>
    <p:extLst>
      <p:ext uri="{BB962C8B-B14F-4D97-AF65-F5344CB8AC3E}">
        <p14:creationId xmlns:p14="http://schemas.microsoft.com/office/powerpoint/2010/main" val="140969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84AB1FB-DE41-615C-E693-ED618F694A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CA024CC-9873-B403-728A-67664F655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F591394-7457-D6F8-03C2-E951D5E27E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37CC4-0579-44A6-B0FC-9ECCCA652379}" type="datetimeFigureOut">
              <a:rPr lang="da-DK" smtClean="0"/>
              <a:t>05-03-2024</a:t>
            </a:fld>
            <a:endParaRPr lang="da-DK"/>
          </a:p>
        </p:txBody>
      </p:sp>
      <p:sp>
        <p:nvSpPr>
          <p:cNvPr id="5" name="Pladsholder til sidefod 4">
            <a:extLst>
              <a:ext uri="{FF2B5EF4-FFF2-40B4-BE49-F238E27FC236}">
                <a16:creationId xmlns:a16="http://schemas.microsoft.com/office/drawing/2014/main" id="{8BBC464E-36FE-8A9E-F20A-99CE4FC783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5C5B223-04C6-CC5F-EE12-95D8616601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001B9-EB08-4AD7-80E6-BF12915514FB}" type="slidenum">
              <a:rPr lang="da-DK" smtClean="0"/>
              <a:t>‹#›</a:t>
            </a:fld>
            <a:endParaRPr lang="da-DK"/>
          </a:p>
        </p:txBody>
      </p:sp>
    </p:spTree>
    <p:extLst>
      <p:ext uri="{BB962C8B-B14F-4D97-AF65-F5344CB8AC3E}">
        <p14:creationId xmlns:p14="http://schemas.microsoft.com/office/powerpoint/2010/main" val="2765573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xbDTZApnGPE?feature=oembed" TargetMode="External"/><Relationship Id="rId5" Type="http://schemas.openxmlformats.org/officeDocument/2006/relationships/image" Target="../media/image8.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nTs51oK7E1c?feature=oembed"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OqbWIYryXBk?feature=oembed" TargetMode="External"/><Relationship Id="rId5" Type="http://schemas.openxmlformats.org/officeDocument/2006/relationships/image" Target="../media/image9.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mPeaC0um1Z0?feature=oembed" TargetMode="External"/><Relationship Id="rId5" Type="http://schemas.openxmlformats.org/officeDocument/2006/relationships/image" Target="../media/image5.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0" y="0"/>
            <a:ext cx="10565703" cy="6857999"/>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31330" y="3757612"/>
            <a:ext cx="9503042" cy="1818817"/>
          </a:xfrm>
        </p:spPr>
        <p:txBody>
          <a:bodyPr>
            <a:normAutofit fontScale="90000"/>
          </a:bodyPr>
          <a:lstStyle/>
          <a:p>
            <a:r>
              <a:rPr lang="da-DK" sz="5400" b="1" dirty="0">
                <a:solidFill>
                  <a:schemeClr val="bg1"/>
                </a:solidFill>
                <a:latin typeface="+mn-lt"/>
              </a:rPr>
              <a:t>Samarbejde og fællesskab</a:t>
            </a:r>
            <a:br>
              <a:rPr lang="da-DK" sz="5400" b="1" dirty="0">
                <a:solidFill>
                  <a:schemeClr val="bg1"/>
                </a:solidFill>
                <a:latin typeface="+mn-lt"/>
              </a:rPr>
            </a:br>
            <a:r>
              <a:rPr lang="da-DK" sz="2700" b="1" dirty="0">
                <a:solidFill>
                  <a:schemeClr val="bg1"/>
                </a:solidFill>
                <a:latin typeface="+mn-lt"/>
              </a:rPr>
              <a:t>- opfølgeren til klyngepakken Trivsel og arbejdsglæde </a:t>
            </a:r>
            <a:br>
              <a:rPr lang="da-DK" sz="3100" b="1" dirty="0">
                <a:solidFill>
                  <a:schemeClr val="bg1"/>
                </a:solidFill>
                <a:latin typeface="+mn-lt"/>
              </a:rPr>
            </a:br>
            <a:br>
              <a:rPr lang="da-DK" sz="3100" b="1" dirty="0">
                <a:solidFill>
                  <a:schemeClr val="bg1"/>
                </a:solidFill>
                <a:latin typeface="+mn-lt"/>
              </a:rPr>
            </a:br>
            <a:br>
              <a:rPr lang="da-DK" sz="3100" b="1" dirty="0">
                <a:solidFill>
                  <a:schemeClr val="bg1"/>
                </a:solidFill>
                <a:latin typeface="+mn-lt"/>
              </a:rPr>
            </a:br>
            <a:r>
              <a:rPr lang="da-DK" sz="2200" b="1" dirty="0">
                <a:solidFill>
                  <a:schemeClr val="bg1"/>
                </a:solidFill>
                <a:latin typeface="+mn-lt"/>
              </a:rPr>
              <a:t>Dato for klyngemødet</a:t>
            </a:r>
            <a:br>
              <a:rPr lang="da-DK" sz="2200" b="1" dirty="0">
                <a:solidFill>
                  <a:schemeClr val="bg1"/>
                </a:solidFill>
                <a:latin typeface="+mn-lt"/>
              </a:rPr>
            </a:br>
            <a:br>
              <a:rPr lang="da-DK" sz="2200" b="1" dirty="0">
                <a:solidFill>
                  <a:schemeClr val="bg1"/>
                </a:solidFill>
                <a:latin typeface="+mn-lt"/>
              </a:rPr>
            </a:br>
            <a:r>
              <a:rPr lang="da-DK" sz="2200" b="1" i="0" dirty="0">
                <a:solidFill>
                  <a:srgbClr val="FFFFFF"/>
                </a:solidFill>
                <a:effectLst/>
                <a:latin typeface="Calibri" panose="020F0502020204030204" pitchFamily="34" charset="0"/>
              </a:rPr>
              <a:t>Klyngenavn</a:t>
            </a:r>
            <a:br>
              <a:rPr lang="da-DK" sz="3100" b="1" dirty="0">
                <a:solidFill>
                  <a:schemeClr val="bg1"/>
                </a:solidFill>
                <a:latin typeface="+mn-lt"/>
              </a:rPr>
            </a:br>
            <a:br>
              <a:rPr lang="da-DK" sz="3100" b="1" dirty="0">
                <a:solidFill>
                  <a:schemeClr val="bg1"/>
                </a:solidFill>
                <a:latin typeface="+mn-lt"/>
              </a:rPr>
            </a:br>
            <a:br>
              <a:rPr lang="da-DK" sz="3100" b="1" dirty="0">
                <a:solidFill>
                  <a:schemeClr val="bg1"/>
                </a:solidFill>
                <a:latin typeface="+mn-lt"/>
              </a:rPr>
            </a:br>
            <a:br>
              <a:rPr lang="da-DK" sz="3100" b="1" dirty="0">
                <a:solidFill>
                  <a:schemeClr val="bg1"/>
                </a:solidFill>
                <a:latin typeface="+mn-lt"/>
              </a:rPr>
            </a:br>
            <a:br>
              <a:rPr lang="da-DK" sz="3100" b="1" dirty="0">
                <a:solidFill>
                  <a:schemeClr val="bg1"/>
                </a:solidFill>
                <a:latin typeface="+mn-lt"/>
              </a:rPr>
            </a:br>
            <a:br>
              <a:rPr lang="da-DK" sz="2700" b="1" dirty="0">
                <a:solidFill>
                  <a:schemeClr val="bg1"/>
                </a:solidFill>
                <a:latin typeface="+mn-lt"/>
              </a:rPr>
            </a:br>
            <a:endParaRPr lang="da-DK" sz="5400" dirty="0">
              <a:solidFill>
                <a:schemeClr val="bg1"/>
              </a:solidFill>
              <a:highlight>
                <a:srgbClr val="FFFF00"/>
              </a:highlight>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79620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87170" y="419949"/>
            <a:ext cx="10871246" cy="887978"/>
          </a:xfrm>
        </p:spPr>
        <p:txBody>
          <a:bodyPr>
            <a:normAutofit fontScale="90000"/>
          </a:bodyPr>
          <a:lstStyle/>
          <a:p>
            <a:r>
              <a:rPr lang="da-DK" sz="3600" b="1" dirty="0">
                <a:solidFill>
                  <a:srgbClr val="297A77"/>
                </a:solidFill>
                <a:latin typeface="+mn-lt"/>
              </a:rPr>
              <a:t>2: I hvilken grad arbejder vi med følgende opgaver i klinikledelsen?</a:t>
            </a:r>
            <a:br>
              <a:rPr lang="da-DK" sz="36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10</a:t>
            </a:fld>
            <a:endParaRPr lang="da-DK" altLang="en-US">
              <a:solidFill>
                <a:schemeClr val="bg1"/>
              </a:solidFill>
            </a:endParaRPr>
          </a:p>
        </p:txBody>
      </p:sp>
      <p:pic>
        <p:nvPicPr>
          <p:cNvPr id="4" name="Billede 3">
            <a:extLst>
              <a:ext uri="{FF2B5EF4-FFF2-40B4-BE49-F238E27FC236}">
                <a16:creationId xmlns:a16="http://schemas.microsoft.com/office/drawing/2014/main" id="{F3683E54-9D01-B9BD-26B0-029B716870C5}"/>
              </a:ext>
            </a:extLst>
          </p:cNvPr>
          <p:cNvPicPr>
            <a:picLocks noChangeAspect="1"/>
          </p:cNvPicPr>
          <p:nvPr/>
        </p:nvPicPr>
        <p:blipFill>
          <a:blip r:embed="rId3"/>
          <a:stretch>
            <a:fillRect/>
          </a:stretch>
        </p:blipFill>
        <p:spPr>
          <a:xfrm>
            <a:off x="9900139" y="2800088"/>
            <a:ext cx="1257823" cy="1257823"/>
          </a:xfrm>
          <a:prstGeom prst="rect">
            <a:avLst/>
          </a:prstGeom>
        </p:spPr>
      </p:pic>
      <p:graphicFrame>
        <p:nvGraphicFramePr>
          <p:cNvPr id="5" name="Diagram 4">
            <a:extLst>
              <a:ext uri="{FF2B5EF4-FFF2-40B4-BE49-F238E27FC236}">
                <a16:creationId xmlns:a16="http://schemas.microsoft.com/office/drawing/2014/main" id="{DE96581C-EA3D-C845-19C0-35ED728BF55D}"/>
              </a:ext>
            </a:extLst>
          </p:cNvPr>
          <p:cNvGraphicFramePr>
            <a:graphicFrameLocks/>
          </p:cNvGraphicFramePr>
          <p:nvPr>
            <p:extLst>
              <p:ext uri="{D42A27DB-BD31-4B8C-83A1-F6EECF244321}">
                <p14:modId xmlns:p14="http://schemas.microsoft.com/office/powerpoint/2010/main" val="1959441757"/>
              </p:ext>
            </p:extLst>
          </p:nvPr>
        </p:nvGraphicFramePr>
        <p:xfrm>
          <a:off x="387927" y="893618"/>
          <a:ext cx="9027303" cy="49980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884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26701" y="631810"/>
            <a:ext cx="10439002" cy="765565"/>
          </a:xfrm>
        </p:spPr>
        <p:txBody>
          <a:bodyPr>
            <a:normAutofit fontScale="90000"/>
          </a:bodyPr>
          <a:lstStyle/>
          <a:p>
            <a:r>
              <a:rPr lang="da-DK" sz="2700" b="1" dirty="0">
                <a:solidFill>
                  <a:srgbClr val="297A77"/>
                </a:solidFill>
                <a:latin typeface="+mn-lt"/>
              </a:rPr>
              <a:t>Spørgsmål 3: I hvilken grad forholder I jer til personlige forhold og trivsel i lederteamet? </a:t>
            </a:r>
            <a:br>
              <a:rPr lang="da-DK" sz="1800" kern="100" dirty="0">
                <a:effectLst/>
                <a:latin typeface="Calibri" panose="020F0502020204030204" pitchFamily="34" charset="0"/>
                <a:ea typeface="Calibri" panose="020F0502020204030204" pitchFamily="34" charset="0"/>
                <a:cs typeface="Times New Roman" panose="02020603050405020304" pitchFamily="18" charset="0"/>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graphicFrame>
        <p:nvGraphicFramePr>
          <p:cNvPr id="4" name="Diagram 3">
            <a:extLst>
              <a:ext uri="{FF2B5EF4-FFF2-40B4-BE49-F238E27FC236}">
                <a16:creationId xmlns:a16="http://schemas.microsoft.com/office/drawing/2014/main" id="{60EFA9DC-468C-D358-BF34-7E0AB7D90EFC}"/>
              </a:ext>
            </a:extLst>
          </p:cNvPr>
          <p:cNvGraphicFramePr>
            <a:graphicFrameLocks/>
          </p:cNvGraphicFramePr>
          <p:nvPr/>
        </p:nvGraphicFramePr>
        <p:xfrm>
          <a:off x="419100" y="1304925"/>
          <a:ext cx="9336350" cy="47625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lede 2">
            <a:extLst>
              <a:ext uri="{FF2B5EF4-FFF2-40B4-BE49-F238E27FC236}">
                <a16:creationId xmlns:a16="http://schemas.microsoft.com/office/drawing/2014/main" id="{608D768F-EA1C-5907-9CF7-4FCFA53BEACA}"/>
              </a:ext>
            </a:extLst>
          </p:cNvPr>
          <p:cNvPicPr>
            <a:picLocks noChangeAspect="1"/>
          </p:cNvPicPr>
          <p:nvPr/>
        </p:nvPicPr>
        <p:blipFill>
          <a:blip r:embed="rId4"/>
          <a:stretch>
            <a:fillRect/>
          </a:stretch>
        </p:blipFill>
        <p:spPr>
          <a:xfrm>
            <a:off x="9900139" y="2800088"/>
            <a:ext cx="1257823" cy="1257823"/>
          </a:xfrm>
          <a:prstGeom prst="rect">
            <a:avLst/>
          </a:prstGeom>
        </p:spPr>
      </p:pic>
    </p:spTree>
    <p:extLst>
      <p:ext uri="{BB962C8B-B14F-4D97-AF65-F5344CB8AC3E}">
        <p14:creationId xmlns:p14="http://schemas.microsoft.com/office/powerpoint/2010/main" val="322652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6169" y="266685"/>
            <a:ext cx="10871246" cy="887978"/>
          </a:xfrm>
        </p:spPr>
        <p:txBody>
          <a:bodyPr>
            <a:normAutofit fontScale="90000"/>
          </a:bodyPr>
          <a:lstStyle/>
          <a:p>
            <a:r>
              <a:rPr lang="da-DK" sz="3600" b="1" dirty="0">
                <a:solidFill>
                  <a:srgbClr val="297A77"/>
                </a:solidFill>
                <a:latin typeface="+mn-lt"/>
              </a:rPr>
              <a:t>Spørgsmål 4: Hvor ofte afholder I følgende lægemøder?</a:t>
            </a:r>
            <a:br>
              <a:rPr lang="da-DK" sz="36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12</a:t>
            </a:fld>
            <a:endParaRPr lang="da-DK" altLang="en-US">
              <a:solidFill>
                <a:schemeClr val="bg1"/>
              </a:solidFill>
            </a:endParaRPr>
          </a:p>
        </p:txBody>
      </p:sp>
      <p:graphicFrame>
        <p:nvGraphicFramePr>
          <p:cNvPr id="4" name="Diagram 3">
            <a:extLst>
              <a:ext uri="{FF2B5EF4-FFF2-40B4-BE49-F238E27FC236}">
                <a16:creationId xmlns:a16="http://schemas.microsoft.com/office/drawing/2014/main" id="{0A4879F9-5F10-F695-7238-8D535DF23079}"/>
              </a:ext>
            </a:extLst>
          </p:cNvPr>
          <p:cNvGraphicFramePr>
            <a:graphicFrameLocks/>
          </p:cNvGraphicFramePr>
          <p:nvPr/>
        </p:nvGraphicFramePr>
        <p:xfrm>
          <a:off x="536101" y="1020414"/>
          <a:ext cx="4640198" cy="52057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3CE31572-2A9A-9050-55CB-9CAD296AF129}"/>
              </a:ext>
            </a:extLst>
          </p:cNvPr>
          <p:cNvGraphicFramePr>
            <a:graphicFrameLocks/>
          </p:cNvGraphicFramePr>
          <p:nvPr>
            <p:extLst>
              <p:ext uri="{D42A27DB-BD31-4B8C-83A1-F6EECF244321}">
                <p14:modId xmlns:p14="http://schemas.microsoft.com/office/powerpoint/2010/main" val="2300963075"/>
              </p:ext>
            </p:extLst>
          </p:nvPr>
        </p:nvGraphicFramePr>
        <p:xfrm>
          <a:off x="5438243" y="1020415"/>
          <a:ext cx="4498547" cy="5125944"/>
        </p:xfrm>
        <a:graphic>
          <a:graphicData uri="http://schemas.openxmlformats.org/drawingml/2006/chart">
            <c:chart xmlns:c="http://schemas.openxmlformats.org/drawingml/2006/chart" xmlns:r="http://schemas.openxmlformats.org/officeDocument/2006/relationships" r:id="rId4"/>
          </a:graphicData>
        </a:graphic>
      </p:graphicFrame>
      <p:pic>
        <p:nvPicPr>
          <p:cNvPr id="3" name="Billede 2">
            <a:extLst>
              <a:ext uri="{FF2B5EF4-FFF2-40B4-BE49-F238E27FC236}">
                <a16:creationId xmlns:a16="http://schemas.microsoft.com/office/drawing/2014/main" id="{F53163E5-A7DC-ABB0-ED90-84349369BA45}"/>
              </a:ext>
            </a:extLst>
          </p:cNvPr>
          <p:cNvPicPr>
            <a:picLocks noChangeAspect="1"/>
          </p:cNvPicPr>
          <p:nvPr/>
        </p:nvPicPr>
        <p:blipFill>
          <a:blip r:embed="rId5"/>
          <a:stretch>
            <a:fillRect/>
          </a:stretch>
        </p:blipFill>
        <p:spPr>
          <a:xfrm>
            <a:off x="9936791" y="2800088"/>
            <a:ext cx="1257823" cy="1257823"/>
          </a:xfrm>
          <a:prstGeom prst="rect">
            <a:avLst/>
          </a:prstGeom>
        </p:spPr>
      </p:pic>
    </p:spTree>
    <p:extLst>
      <p:ext uri="{BB962C8B-B14F-4D97-AF65-F5344CB8AC3E}">
        <p14:creationId xmlns:p14="http://schemas.microsoft.com/office/powerpoint/2010/main" val="1750890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933247"/>
          </a:xfrm>
        </p:spPr>
        <p:txBody>
          <a:bodyPr>
            <a:normAutofit fontScale="90000"/>
          </a:bodyPr>
          <a:lstStyle/>
          <a:p>
            <a:r>
              <a:rPr lang="da-DK" sz="4900" b="1" dirty="0">
                <a:solidFill>
                  <a:srgbClr val="297A77"/>
                </a:solidFill>
                <a:latin typeface="+mn-lt"/>
              </a:rPr>
              <a:t>Gruppearbejde om ledelse (10 min.)</a:t>
            </a:r>
            <a:br>
              <a:rPr lang="da-DK" sz="3600" b="1" dirty="0">
                <a:solidFill>
                  <a:srgbClr val="297A77"/>
                </a:solidFill>
                <a:latin typeface="+mn-lt"/>
              </a:rPr>
            </a:br>
            <a:endParaRPr lang="da-DK" sz="22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8" y="1403582"/>
            <a:ext cx="6113203" cy="5298175"/>
          </a:xfrm>
        </p:spPr>
        <p:txBody>
          <a:bodyPr vert="horz" lIns="91440" tIns="45720" rIns="91440" bIns="45720" rtlCol="0" anchor="t">
            <a:normAutofit lnSpcReduction="10000"/>
          </a:bodyPr>
          <a:lstStyle/>
          <a:p>
            <a:pPr marL="0" indent="0">
              <a:buNone/>
            </a:pPr>
            <a:r>
              <a:rPr lang="da-DK" b="1" kern="1200" dirty="0">
                <a:solidFill>
                  <a:srgbClr val="297A77"/>
                </a:solidFill>
                <a:effectLst/>
                <a:latin typeface="Calibri" panose="020F0502020204030204" pitchFamily="34" charset="0"/>
                <a:ea typeface="+mj-ea"/>
                <a:cs typeface="+mj-cs"/>
              </a:rPr>
              <a:t>Ledelse af klinikken</a:t>
            </a:r>
            <a:endParaRPr lang="da-DK" sz="24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da-DK" sz="2400" dirty="0">
              <a:latin typeface="Calibri" panose="020F0502020204030204" pitchFamily="34" charset="0"/>
              <a:ea typeface="Calibri" panose="020F0502020204030204" pitchFamily="34" charset="0"/>
            </a:endParaRPr>
          </a:p>
          <a:p>
            <a:pPr marL="0" lvl="0" indent="0">
              <a:buNone/>
            </a:pPr>
            <a:r>
              <a:rPr lang="da-DK" sz="2400" dirty="0">
                <a:latin typeface="Calibri"/>
                <a:ea typeface="Calibri" panose="020F0502020204030204" pitchFamily="34" charset="0"/>
                <a:cs typeface="Calibri"/>
              </a:rPr>
              <a:t>1: </a:t>
            </a:r>
            <a:r>
              <a:rPr lang="da-DK" sz="2400" dirty="0">
                <a:effectLst/>
                <a:latin typeface="Calibri"/>
                <a:ea typeface="Calibri" panose="020F0502020204030204" pitchFamily="34" charset="0"/>
                <a:cs typeface="Calibri"/>
              </a:rPr>
              <a:t>Hvordan arbejder du/I med de fire forskellige ledelsesområder i klinikken </a:t>
            </a:r>
            <a:r>
              <a:rPr lang="da-DK" sz="2400" dirty="0">
                <a:ea typeface="Calibri" panose="020F0502020204030204" pitchFamily="34" charset="0"/>
                <a:cs typeface="Calibri"/>
              </a:rPr>
              <a:t>(strategisk ledelse, faglig </a:t>
            </a:r>
            <a:r>
              <a:rPr lang="da-DK" sz="2400" dirty="0">
                <a:effectLst/>
                <a:latin typeface="Calibri"/>
                <a:ea typeface="Calibri" panose="020F0502020204030204" pitchFamily="34" charset="0"/>
                <a:cs typeface="Calibri"/>
              </a:rPr>
              <a:t>ledelse, personaleledelse og driftsledelse</a:t>
            </a:r>
            <a:r>
              <a:rPr lang="da-DK" sz="2400" dirty="0">
                <a:latin typeface="Calibri"/>
                <a:ea typeface="Calibri" panose="020F0502020204030204" pitchFamily="34" charset="0"/>
                <a:cs typeface="Calibri"/>
              </a:rPr>
              <a:t>?</a:t>
            </a:r>
            <a:endParaRPr lang="da-DK" sz="2400" dirty="0">
              <a:effectLst/>
              <a:latin typeface="Calibri"/>
              <a:ea typeface="Calibri" panose="020F0502020204030204" pitchFamily="34" charset="0"/>
              <a:cs typeface="Calibri"/>
            </a:endParaRPr>
          </a:p>
          <a:p>
            <a:pPr marL="0" lvl="0" indent="0">
              <a:buNone/>
            </a:pPr>
            <a:endParaRPr lang="da-DK" sz="2400" dirty="0">
              <a:latin typeface="Calibri" panose="020F0502020204030204" pitchFamily="34" charset="0"/>
              <a:ea typeface="Calibri" panose="020F0502020204030204" pitchFamily="34" charset="0"/>
            </a:endParaRPr>
          </a:p>
          <a:p>
            <a:pPr marL="0" lvl="0" indent="0">
              <a:buNone/>
            </a:pPr>
            <a:r>
              <a:rPr lang="da-DK" sz="2400" dirty="0">
                <a:latin typeface="Calibri" panose="020F0502020204030204" pitchFamily="34" charset="0"/>
                <a:ea typeface="Calibri" panose="020F0502020204030204" pitchFamily="34" charset="0"/>
              </a:rPr>
              <a:t>2</a:t>
            </a:r>
            <a:r>
              <a:rPr lang="da-DK" sz="2400" dirty="0">
                <a:effectLst/>
                <a:latin typeface="Calibri" panose="020F0502020204030204" pitchFamily="34" charset="0"/>
                <a:ea typeface="Calibri" panose="020F0502020204030204" pitchFamily="34" charset="0"/>
              </a:rPr>
              <a:t>: Giv eksempler på hvordan jeres lægemøder har positiv betydning for samarbejdet i jeres ledelse og i hele klinikken? </a:t>
            </a:r>
          </a:p>
          <a:p>
            <a:pPr marL="0" indent="0">
              <a:buNone/>
            </a:pPr>
            <a:endParaRPr lang="da-DK" dirty="0"/>
          </a:p>
          <a:p>
            <a:pPr marL="0" indent="0">
              <a:buNone/>
            </a:pPr>
            <a:r>
              <a:rPr lang="da-DK" sz="2800" dirty="0">
                <a:latin typeface="Calibri" panose="020F0502020204030204" pitchFamily="34" charset="0"/>
                <a:ea typeface="Calibri" panose="020F0502020204030204" pitchFamily="34" charset="0"/>
              </a:rPr>
              <a:t>SOLOLÆGER BESVARER KUN SPØRGSMÅL 1</a:t>
            </a:r>
          </a:p>
          <a:p>
            <a:pPr marL="0" indent="0">
              <a:buNone/>
            </a:pPr>
            <a:endParaRPr lang="da-DK" b="1" dirty="0">
              <a:solidFill>
                <a:srgbClr val="297A77"/>
              </a:solidFill>
              <a:latin typeface="Calibri" panose="020F0502020204030204"/>
            </a:endParaRP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pic>
        <p:nvPicPr>
          <p:cNvPr id="4" name="Billede 3">
            <a:extLst>
              <a:ext uri="{FF2B5EF4-FFF2-40B4-BE49-F238E27FC236}">
                <a16:creationId xmlns:a16="http://schemas.microsoft.com/office/drawing/2014/main" id="{73F19A28-E916-2B8F-27CF-D0D36D06544D}"/>
              </a:ext>
            </a:extLst>
          </p:cNvPr>
          <p:cNvPicPr>
            <a:picLocks noChangeAspect="1"/>
          </p:cNvPicPr>
          <p:nvPr/>
        </p:nvPicPr>
        <p:blipFill>
          <a:blip r:embed="rId4"/>
          <a:stretch>
            <a:fillRect/>
          </a:stretch>
        </p:blipFill>
        <p:spPr>
          <a:xfrm>
            <a:off x="6551402" y="1338175"/>
            <a:ext cx="4812480" cy="4621330"/>
          </a:xfrm>
          <a:prstGeom prst="rect">
            <a:avLst/>
          </a:prstGeom>
        </p:spPr>
      </p:pic>
    </p:spTree>
    <p:extLst>
      <p:ext uri="{BB962C8B-B14F-4D97-AF65-F5344CB8AC3E}">
        <p14:creationId xmlns:p14="http://schemas.microsoft.com/office/powerpoint/2010/main" val="37441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da-DK" sz="4400" b="1" dirty="0">
                <a:cs typeface="Calibri"/>
              </a:rPr>
              <a:t>Del 2: </a:t>
            </a:r>
          </a:p>
          <a:p>
            <a:pPr marL="0" indent="0" algn="ctr">
              <a:buNone/>
            </a:pPr>
            <a:r>
              <a:rPr lang="da-DK" sz="4400" b="1" dirty="0">
                <a:cs typeface="Calibri"/>
              </a:rPr>
              <a:t>Struktur for samarbejdet i klinikken </a:t>
            </a:r>
          </a:p>
          <a:p>
            <a:pPr marL="0" indent="0" algn="ctr">
              <a:buNone/>
            </a:pPr>
            <a:r>
              <a:rPr lang="da-DK" sz="4400" b="1" dirty="0">
                <a:cs typeface="Calibri"/>
              </a:rPr>
              <a:t>og </a:t>
            </a:r>
          </a:p>
          <a:p>
            <a:pPr marL="0" indent="0" algn="ctr">
              <a:buNone/>
            </a:pPr>
            <a:r>
              <a:rPr lang="da-DK" sz="4400" b="1" dirty="0">
                <a:cs typeface="Calibri"/>
              </a:rPr>
              <a:t>Samarbejdskultur og fællesskab i klinikken</a:t>
            </a:r>
            <a:endParaRPr lang="da-DK" sz="2400" b="1" dirty="0">
              <a:cs typeface="Calibri"/>
            </a:endParaRPr>
          </a:p>
          <a:p>
            <a:pPr marL="0" indent="0">
              <a:buNone/>
            </a:pPr>
            <a:endParaRPr lang="da-DK" sz="2400" b="1" dirty="0">
              <a:cs typeface="Calibri"/>
            </a:endParaRPr>
          </a:p>
        </p:txBody>
      </p:sp>
    </p:spTree>
    <p:extLst>
      <p:ext uri="{BB962C8B-B14F-4D97-AF65-F5344CB8AC3E}">
        <p14:creationId xmlns:p14="http://schemas.microsoft.com/office/powerpoint/2010/main" val="396790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79307" y="501717"/>
            <a:ext cx="8112293" cy="887978"/>
          </a:xfrm>
        </p:spPr>
        <p:txBody>
          <a:bodyPr>
            <a:noAutofit/>
          </a:bodyPr>
          <a:lstStyle/>
          <a:p>
            <a:r>
              <a:rPr lang="da-DK" sz="2800" b="1" dirty="0">
                <a:solidFill>
                  <a:srgbClr val="297A77"/>
                </a:solidFill>
                <a:latin typeface="+mn-lt"/>
              </a:rPr>
              <a:t>Struktur og kultur</a:t>
            </a:r>
            <a:br>
              <a:rPr lang="da-DK" sz="2800" b="1" dirty="0">
                <a:solidFill>
                  <a:srgbClr val="297A77"/>
                </a:solidFill>
                <a:latin typeface="+mn-lt"/>
              </a:rPr>
            </a:br>
            <a:r>
              <a:rPr lang="da-DK" sz="2800" b="1" dirty="0">
                <a:solidFill>
                  <a:srgbClr val="297A77"/>
                </a:solidFill>
                <a:latin typeface="+mn-lt"/>
              </a:rPr>
              <a:t>v. Ulrik Lange</a:t>
            </a:r>
            <a:br>
              <a:rPr lang="da-DK" sz="2800" b="1" dirty="0">
                <a:solidFill>
                  <a:srgbClr val="297A77"/>
                </a:solidFill>
                <a:latin typeface="+mn-lt"/>
              </a:rPr>
            </a:br>
            <a:br>
              <a:rPr lang="da-DK" sz="1600" b="1" dirty="0">
                <a:solidFill>
                  <a:srgbClr val="297A77"/>
                </a:solidFill>
                <a:latin typeface="+mn-lt"/>
              </a:rPr>
            </a:br>
            <a:endParaRPr lang="da-DK" sz="16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15</a:t>
            </a:fld>
            <a:endParaRPr lang="da-DK" altLang="en-US">
              <a:solidFill>
                <a:schemeClr val="bg1"/>
              </a:solidFill>
            </a:endParaRPr>
          </a:p>
        </p:txBody>
      </p:sp>
      <p:pic>
        <p:nvPicPr>
          <p:cNvPr id="3" name="Billede 2">
            <a:extLst>
              <a:ext uri="{FF2B5EF4-FFF2-40B4-BE49-F238E27FC236}">
                <a16:creationId xmlns:a16="http://schemas.microsoft.com/office/drawing/2014/main" id="{E227E329-86E8-C388-131E-AAE7BD71BE8B}"/>
              </a:ext>
            </a:extLst>
          </p:cNvPr>
          <p:cNvPicPr>
            <a:picLocks noChangeAspect="1"/>
          </p:cNvPicPr>
          <p:nvPr/>
        </p:nvPicPr>
        <p:blipFill>
          <a:blip r:embed="rId4"/>
          <a:stretch>
            <a:fillRect/>
          </a:stretch>
        </p:blipFill>
        <p:spPr>
          <a:xfrm>
            <a:off x="9935787" y="2800088"/>
            <a:ext cx="1257823" cy="1257823"/>
          </a:xfrm>
          <a:prstGeom prst="rect">
            <a:avLst/>
          </a:prstGeom>
        </p:spPr>
      </p:pic>
      <p:pic>
        <p:nvPicPr>
          <p:cNvPr id="7" name="Online Media 6" title="samarbejde - 02 struktur kultur">
            <a:hlinkClick r:id="" action="ppaction://media"/>
            <a:extLst>
              <a:ext uri="{FF2B5EF4-FFF2-40B4-BE49-F238E27FC236}">
                <a16:creationId xmlns:a16="http://schemas.microsoft.com/office/drawing/2014/main" id="{88C22F4C-26A0-69C4-A3E0-DB0CED6823D6}"/>
              </a:ext>
            </a:extLst>
          </p:cNvPr>
          <p:cNvPicPr>
            <a:picLocks noGrp="1" noRot="1" noChangeAspect="1"/>
          </p:cNvPicPr>
          <p:nvPr>
            <p:ph idx="1"/>
            <a:videoFile r:link="rId1"/>
          </p:nvPr>
        </p:nvPicPr>
        <p:blipFill>
          <a:blip r:embed="rId5"/>
          <a:stretch>
            <a:fillRect/>
          </a:stretch>
        </p:blipFill>
        <p:spPr>
          <a:xfrm>
            <a:off x="879307" y="1389695"/>
            <a:ext cx="8001000" cy="4520565"/>
          </a:xfrm>
          <a:prstGeom prst="rect">
            <a:avLst/>
          </a:prstGeom>
        </p:spPr>
      </p:pic>
    </p:spTree>
    <p:extLst>
      <p:ext uri="{BB962C8B-B14F-4D97-AF65-F5344CB8AC3E}">
        <p14:creationId xmlns:p14="http://schemas.microsoft.com/office/powerpoint/2010/main" val="186062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2671" y="487862"/>
            <a:ext cx="10302696" cy="887978"/>
          </a:xfrm>
        </p:spPr>
        <p:txBody>
          <a:bodyPr>
            <a:noAutofit/>
          </a:bodyPr>
          <a:lstStyle/>
          <a:p>
            <a:r>
              <a:rPr lang="da-DK" sz="2800" b="1" dirty="0">
                <a:solidFill>
                  <a:srgbClr val="297A77"/>
                </a:solidFill>
                <a:latin typeface="+mn-lt"/>
              </a:rPr>
              <a:t>Spørgsmål 5: Hvor ofte afholder I følgende møder og sociale</a:t>
            </a:r>
            <a:br>
              <a:rPr lang="da-DK" sz="2800" b="1" dirty="0">
                <a:solidFill>
                  <a:srgbClr val="297A77"/>
                </a:solidFill>
                <a:latin typeface="+mn-lt"/>
              </a:rPr>
            </a:br>
            <a:r>
              <a:rPr lang="da-DK" sz="2800" b="1" dirty="0">
                <a:solidFill>
                  <a:srgbClr val="297A77"/>
                </a:solidFill>
                <a:latin typeface="+mn-lt"/>
              </a:rPr>
              <a:t>arrangementer for alle i klinikken?</a:t>
            </a:r>
            <a:br>
              <a:rPr lang="da-DK" sz="2800" b="1" dirty="0">
                <a:solidFill>
                  <a:srgbClr val="297A77"/>
                </a:solidFill>
                <a:latin typeface="+mn-lt"/>
              </a:rPr>
            </a:br>
            <a:br>
              <a:rPr lang="da-DK" sz="1600" b="1" dirty="0">
                <a:solidFill>
                  <a:srgbClr val="297A77"/>
                </a:solidFill>
                <a:latin typeface="+mn-lt"/>
              </a:rPr>
            </a:br>
            <a:endParaRPr lang="da-DK" sz="16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16</a:t>
            </a:fld>
            <a:endParaRPr lang="da-DK" altLang="en-US">
              <a:solidFill>
                <a:schemeClr val="bg1"/>
              </a:solidFill>
            </a:endParaRPr>
          </a:p>
        </p:txBody>
      </p:sp>
      <p:pic>
        <p:nvPicPr>
          <p:cNvPr id="3" name="Billede 2">
            <a:extLst>
              <a:ext uri="{FF2B5EF4-FFF2-40B4-BE49-F238E27FC236}">
                <a16:creationId xmlns:a16="http://schemas.microsoft.com/office/drawing/2014/main" id="{E227E329-86E8-C388-131E-AAE7BD71BE8B}"/>
              </a:ext>
            </a:extLst>
          </p:cNvPr>
          <p:cNvPicPr>
            <a:picLocks noChangeAspect="1"/>
          </p:cNvPicPr>
          <p:nvPr/>
        </p:nvPicPr>
        <p:blipFill>
          <a:blip r:embed="rId3"/>
          <a:stretch>
            <a:fillRect/>
          </a:stretch>
        </p:blipFill>
        <p:spPr>
          <a:xfrm>
            <a:off x="9935787" y="2800088"/>
            <a:ext cx="1257823" cy="1257823"/>
          </a:xfrm>
          <a:prstGeom prst="rect">
            <a:avLst/>
          </a:prstGeom>
        </p:spPr>
      </p:pic>
      <p:graphicFrame>
        <p:nvGraphicFramePr>
          <p:cNvPr id="5" name="Diagram 4">
            <a:extLst>
              <a:ext uri="{FF2B5EF4-FFF2-40B4-BE49-F238E27FC236}">
                <a16:creationId xmlns:a16="http://schemas.microsoft.com/office/drawing/2014/main" id="{ED17122E-4645-E32C-4873-D4C1C978B7C7}"/>
              </a:ext>
            </a:extLst>
          </p:cNvPr>
          <p:cNvGraphicFramePr>
            <a:graphicFrameLocks/>
          </p:cNvGraphicFramePr>
          <p:nvPr>
            <p:extLst>
              <p:ext uri="{D42A27DB-BD31-4B8C-83A1-F6EECF244321}">
                <p14:modId xmlns:p14="http://schemas.microsoft.com/office/powerpoint/2010/main" val="3039739893"/>
              </p:ext>
            </p:extLst>
          </p:nvPr>
        </p:nvGraphicFramePr>
        <p:xfrm>
          <a:off x="431800" y="1231900"/>
          <a:ext cx="9645362" cy="546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0642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2671" y="487862"/>
            <a:ext cx="10302696" cy="887978"/>
          </a:xfrm>
        </p:spPr>
        <p:txBody>
          <a:bodyPr>
            <a:noAutofit/>
          </a:bodyPr>
          <a:lstStyle/>
          <a:p>
            <a:r>
              <a:rPr lang="da-DK" sz="2800" b="1" dirty="0">
                <a:solidFill>
                  <a:srgbClr val="297A77"/>
                </a:solidFill>
                <a:latin typeface="+mn-lt"/>
              </a:rPr>
              <a:t>Spørgsmål 6: I hvilket omfang har I planlagt fælles pauser? </a:t>
            </a:r>
            <a:br>
              <a:rPr lang="da-DK" sz="2800" b="1" dirty="0">
                <a:solidFill>
                  <a:srgbClr val="297A77"/>
                </a:solidFill>
                <a:latin typeface="+mn-lt"/>
              </a:rPr>
            </a:br>
            <a:br>
              <a:rPr lang="da-DK" sz="1600" b="1" dirty="0">
                <a:solidFill>
                  <a:srgbClr val="297A77"/>
                </a:solidFill>
                <a:latin typeface="+mn-lt"/>
              </a:rPr>
            </a:br>
            <a:endParaRPr lang="da-DK" sz="16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17</a:t>
            </a:fld>
            <a:endParaRPr lang="da-DK" altLang="en-US">
              <a:solidFill>
                <a:schemeClr val="bg1"/>
              </a:solidFill>
            </a:endParaRPr>
          </a:p>
        </p:txBody>
      </p:sp>
      <p:graphicFrame>
        <p:nvGraphicFramePr>
          <p:cNvPr id="4" name="Diagram 3">
            <a:extLst>
              <a:ext uri="{FF2B5EF4-FFF2-40B4-BE49-F238E27FC236}">
                <a16:creationId xmlns:a16="http://schemas.microsoft.com/office/drawing/2014/main" id="{9309DE09-D31B-CF93-99A5-814D798254CB}"/>
              </a:ext>
            </a:extLst>
          </p:cNvPr>
          <p:cNvGraphicFramePr>
            <a:graphicFrameLocks/>
          </p:cNvGraphicFramePr>
          <p:nvPr/>
        </p:nvGraphicFramePr>
        <p:xfrm>
          <a:off x="507207" y="1150144"/>
          <a:ext cx="9248244" cy="5076045"/>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lede 2">
            <a:extLst>
              <a:ext uri="{FF2B5EF4-FFF2-40B4-BE49-F238E27FC236}">
                <a16:creationId xmlns:a16="http://schemas.microsoft.com/office/drawing/2014/main" id="{E227E329-86E8-C388-131E-AAE7BD71BE8B}"/>
              </a:ext>
            </a:extLst>
          </p:cNvPr>
          <p:cNvPicPr>
            <a:picLocks noChangeAspect="1"/>
          </p:cNvPicPr>
          <p:nvPr/>
        </p:nvPicPr>
        <p:blipFill>
          <a:blip r:embed="rId4"/>
          <a:stretch>
            <a:fillRect/>
          </a:stretch>
        </p:blipFill>
        <p:spPr>
          <a:xfrm>
            <a:off x="9935787" y="2800088"/>
            <a:ext cx="1257823" cy="1257823"/>
          </a:xfrm>
          <a:prstGeom prst="rect">
            <a:avLst/>
          </a:prstGeom>
        </p:spPr>
      </p:pic>
    </p:spTree>
    <p:extLst>
      <p:ext uri="{BB962C8B-B14F-4D97-AF65-F5344CB8AC3E}">
        <p14:creationId xmlns:p14="http://schemas.microsoft.com/office/powerpoint/2010/main" val="2251996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2671" y="487862"/>
            <a:ext cx="10871246" cy="887978"/>
          </a:xfrm>
        </p:spPr>
        <p:txBody>
          <a:bodyPr>
            <a:normAutofit fontScale="90000"/>
          </a:bodyPr>
          <a:lstStyle/>
          <a:p>
            <a:r>
              <a:rPr lang="da-DK" sz="2700" b="1" dirty="0">
                <a:solidFill>
                  <a:srgbClr val="297A77"/>
                </a:solidFill>
                <a:latin typeface="+mn-lt"/>
              </a:rPr>
              <a:t>Spørgsmål 7: Når du tænker på det daglige samarbejde med dine lægekolleger og med praksispersonalet, hvor enig er du så i følgende i de følgende udsagn: </a:t>
            </a:r>
            <a:br>
              <a:rPr lang="da-DK" sz="2700" b="1" dirty="0">
                <a:solidFill>
                  <a:srgbClr val="297A77"/>
                </a:solidFill>
                <a:latin typeface="+mn-lt"/>
              </a:rPr>
            </a:br>
            <a:r>
              <a:rPr lang="da-DK" sz="2700" b="1" dirty="0">
                <a:latin typeface="+mn-lt"/>
              </a:rPr>
              <a:t>I vores praksis….?</a:t>
            </a:r>
            <a:br>
              <a:rPr lang="da-DK" sz="2700" b="1" dirty="0">
                <a:solidFill>
                  <a:srgbClr val="297A77"/>
                </a:solidFill>
                <a:latin typeface="+mn-lt"/>
              </a:rPr>
            </a:br>
            <a:br>
              <a:rPr lang="da-DK" sz="27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18</a:t>
            </a:fld>
            <a:endParaRPr lang="da-DK" altLang="en-US">
              <a:solidFill>
                <a:schemeClr val="bg1"/>
              </a:solidFill>
            </a:endParaRPr>
          </a:p>
        </p:txBody>
      </p:sp>
      <p:graphicFrame>
        <p:nvGraphicFramePr>
          <p:cNvPr id="4" name="Diagram 3">
            <a:extLst>
              <a:ext uri="{FF2B5EF4-FFF2-40B4-BE49-F238E27FC236}">
                <a16:creationId xmlns:a16="http://schemas.microsoft.com/office/drawing/2014/main" id="{AF60A945-2753-9FDE-3852-A53ED5F160D3}"/>
              </a:ext>
            </a:extLst>
          </p:cNvPr>
          <p:cNvGraphicFramePr>
            <a:graphicFrameLocks/>
          </p:cNvGraphicFramePr>
          <p:nvPr>
            <p:extLst>
              <p:ext uri="{D42A27DB-BD31-4B8C-83A1-F6EECF244321}">
                <p14:modId xmlns:p14="http://schemas.microsoft.com/office/powerpoint/2010/main" val="15652022"/>
              </p:ext>
            </p:extLst>
          </p:nvPr>
        </p:nvGraphicFramePr>
        <p:xfrm>
          <a:off x="471488" y="1150143"/>
          <a:ext cx="9605674" cy="5500687"/>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lede 2">
            <a:extLst>
              <a:ext uri="{FF2B5EF4-FFF2-40B4-BE49-F238E27FC236}">
                <a16:creationId xmlns:a16="http://schemas.microsoft.com/office/drawing/2014/main" id="{1CFA0107-2E91-811A-9DD0-08FC986F9686}"/>
              </a:ext>
            </a:extLst>
          </p:cNvPr>
          <p:cNvPicPr>
            <a:picLocks noChangeAspect="1"/>
          </p:cNvPicPr>
          <p:nvPr/>
        </p:nvPicPr>
        <p:blipFill>
          <a:blip r:embed="rId4"/>
          <a:stretch>
            <a:fillRect/>
          </a:stretch>
        </p:blipFill>
        <p:spPr>
          <a:xfrm>
            <a:off x="9900139" y="2800088"/>
            <a:ext cx="1257823" cy="1257823"/>
          </a:xfrm>
          <a:prstGeom prst="rect">
            <a:avLst/>
          </a:prstGeom>
        </p:spPr>
      </p:pic>
    </p:spTree>
    <p:extLst>
      <p:ext uri="{BB962C8B-B14F-4D97-AF65-F5344CB8AC3E}">
        <p14:creationId xmlns:p14="http://schemas.microsoft.com/office/powerpoint/2010/main" val="3381372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933247"/>
          </a:xfrm>
        </p:spPr>
        <p:txBody>
          <a:bodyPr>
            <a:normAutofit/>
          </a:bodyPr>
          <a:lstStyle/>
          <a:p>
            <a:r>
              <a:rPr lang="da-DK" sz="3600" b="1" dirty="0">
                <a:solidFill>
                  <a:srgbClr val="297A77"/>
                </a:solidFill>
                <a:latin typeface="+mn-lt"/>
              </a:rPr>
              <a:t>Gruppearbejde (20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7" y="985520"/>
            <a:ext cx="9467041" cy="5716237"/>
          </a:xfrm>
        </p:spPr>
        <p:txBody>
          <a:bodyPr vert="horz" lIns="91440" tIns="45720" rIns="91440" bIns="45720" rtlCol="0" anchor="t">
            <a:normAutofit/>
          </a:bodyPr>
          <a:lstStyle/>
          <a:p>
            <a:pPr marL="0" indent="0">
              <a:lnSpc>
                <a:spcPct val="107000"/>
              </a:lnSpc>
              <a:spcAft>
                <a:spcPts val="800"/>
              </a:spcAft>
              <a:buNone/>
            </a:pPr>
            <a:r>
              <a:rPr lang="da-DK" sz="2400" b="1" dirty="0">
                <a:solidFill>
                  <a:srgbClr val="297A77"/>
                </a:solidFill>
                <a:latin typeface="Calibri" panose="020F0502020204030204" pitchFamily="34" charset="0"/>
                <a:ea typeface="+mj-ea"/>
                <a:cs typeface="+mj-cs"/>
              </a:rPr>
              <a:t>Struktur for fælles tid til samarbejde i klinikken  </a:t>
            </a:r>
          </a:p>
          <a:p>
            <a:pPr marL="0" indent="0">
              <a:buNone/>
            </a:pPr>
            <a:r>
              <a:rPr lang="da-DK" sz="2400" dirty="0">
                <a:latin typeface="Calibri"/>
                <a:ea typeface="Calibri" panose="020F0502020204030204" pitchFamily="34" charset="0"/>
                <a:cs typeface="Calibri"/>
              </a:rPr>
              <a:t>1:  Hvad vil du fremhæve som de vigtigste fælles aktiviteter (fx møder, supervision, undervisning, sociale arrangementer etc.) i forhold til at understøtte jeres struktur for samarbejde positivt? Begrund gerne hvorfor? </a:t>
            </a:r>
          </a:p>
          <a:p>
            <a:pPr marL="0" indent="0">
              <a:buNone/>
            </a:pPr>
            <a:r>
              <a:rPr lang="da-DK" sz="2400" dirty="0">
                <a:latin typeface="Calibri"/>
                <a:ea typeface="Calibri" panose="020F0502020204030204" pitchFamily="34" charset="0"/>
                <a:cs typeface="Calibri"/>
              </a:rPr>
              <a:t>2: Hvilken betydning har det for samarbejdet, at I har de pauser, I har?  </a:t>
            </a:r>
          </a:p>
          <a:p>
            <a:pPr marL="0" indent="0">
              <a:lnSpc>
                <a:spcPct val="107000"/>
              </a:lnSpc>
              <a:spcAft>
                <a:spcPts val="800"/>
              </a:spcAft>
              <a:buNone/>
            </a:pPr>
            <a:endParaRPr lang="da-DK" sz="2400" b="1" dirty="0">
              <a:solidFill>
                <a:srgbClr val="297A77"/>
              </a:solidFill>
              <a:latin typeface="Calibri" panose="020F0502020204030204" pitchFamily="34" charset="0"/>
              <a:ea typeface="+mj-ea"/>
              <a:cs typeface="+mj-cs"/>
            </a:endParaRPr>
          </a:p>
          <a:p>
            <a:pPr marL="0" indent="0">
              <a:lnSpc>
                <a:spcPct val="107000"/>
              </a:lnSpc>
              <a:spcAft>
                <a:spcPts val="800"/>
              </a:spcAft>
              <a:buNone/>
            </a:pPr>
            <a:r>
              <a:rPr lang="da-DK" sz="2400" b="1" dirty="0">
                <a:solidFill>
                  <a:srgbClr val="297A77"/>
                </a:solidFill>
                <a:latin typeface="Calibri" panose="020F0502020204030204" pitchFamily="34" charset="0"/>
                <a:ea typeface="+mj-ea"/>
                <a:cs typeface="+mj-cs"/>
              </a:rPr>
              <a:t>Samarbe</a:t>
            </a:r>
            <a:r>
              <a:rPr lang="da-DK" sz="2400" b="1" kern="1200" dirty="0">
                <a:solidFill>
                  <a:srgbClr val="297A77"/>
                </a:solidFill>
                <a:effectLst/>
                <a:latin typeface="Calibri" panose="020F0502020204030204" pitchFamily="34" charset="0"/>
                <a:ea typeface="+mj-ea"/>
                <a:cs typeface="+mj-cs"/>
              </a:rPr>
              <a:t>jdskultur og fællesskab i klinikken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da-DK" sz="2400" dirty="0">
                <a:solidFill>
                  <a:srgbClr val="000000"/>
                </a:solidFill>
                <a:latin typeface="Calibri" panose="020F0502020204030204" pitchFamily="34" charset="0"/>
                <a:ea typeface="+mj-ea"/>
                <a:cs typeface="+mj-cs"/>
              </a:rPr>
              <a:t>3</a:t>
            </a:r>
            <a:r>
              <a:rPr lang="da-DK" sz="2400" kern="1200" dirty="0">
                <a:solidFill>
                  <a:srgbClr val="000000"/>
                </a:solidFill>
                <a:effectLst/>
                <a:latin typeface="Calibri" panose="020F0502020204030204" pitchFamily="34" charset="0"/>
                <a:ea typeface="+mj-ea"/>
                <a:cs typeface="+mj-cs"/>
              </a:rPr>
              <a:t>: Hvad gør I for </a:t>
            </a:r>
            <a:r>
              <a:rPr lang="da-DK" sz="2400" kern="1200" dirty="0">
                <a:effectLst/>
                <a:latin typeface="Calibri" panose="020F0502020204030204" pitchFamily="34" charset="0"/>
                <a:ea typeface="+mj-ea"/>
                <a:cs typeface="+mj-cs"/>
              </a:rPr>
              <a:t>at skabe trygge fællesskaber i klinikkerne, der fremmer læring, kvalitet og produktivitet? </a:t>
            </a:r>
            <a:endParaRPr lang="da-DK" sz="2400" dirty="0">
              <a:effectLst/>
              <a:latin typeface="Calibri" panose="020F0502020204030204" pitchFamily="34" charset="0"/>
              <a:ea typeface="Calibri" panose="020F0502020204030204" pitchFamily="34" charset="0"/>
            </a:endParaRPr>
          </a:p>
          <a:p>
            <a:pPr marL="0" indent="0">
              <a:lnSpc>
                <a:spcPct val="107000"/>
              </a:lnSpc>
              <a:spcAft>
                <a:spcPts val="800"/>
              </a:spcAft>
              <a:buNone/>
            </a:pP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b="1" dirty="0">
              <a:solidFill>
                <a:srgbClr val="297A77"/>
              </a:solidFill>
              <a:latin typeface="Calibri" panose="020F0502020204030204"/>
            </a:endParaRP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19</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106827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5"/>
            <a:ext cx="9100159" cy="1716338"/>
          </a:xfrm>
        </p:spPr>
        <p:txBody>
          <a:bodyPr>
            <a:normAutofit/>
          </a:bodyPr>
          <a:lstStyle/>
          <a:p>
            <a:r>
              <a:rPr lang="da-DK" b="1" dirty="0">
                <a:solidFill>
                  <a:srgbClr val="297A77"/>
                </a:solidFill>
                <a:latin typeface="+mn-lt"/>
              </a:rPr>
              <a:t>Introduktion til mødet</a:t>
            </a:r>
            <a:br>
              <a:rPr lang="da-DK" b="1" dirty="0">
                <a:solidFill>
                  <a:srgbClr val="297A77"/>
                </a:solidFill>
                <a:latin typeface="+mn-lt"/>
              </a:rPr>
            </a:br>
            <a:r>
              <a:rPr lang="da-DK" sz="2400" b="1" dirty="0">
                <a:solidFill>
                  <a:srgbClr val="297A77"/>
                </a:solidFill>
                <a:latin typeface="+mn-lt"/>
              </a:rPr>
              <a:t>v. Gunver Lillevang, praktiserende læge og medforfatter til pakken</a:t>
            </a:r>
            <a:br>
              <a:rPr lang="da-DK" b="1" dirty="0">
                <a:solidFill>
                  <a:srgbClr val="3C8CFA"/>
                </a:solidFill>
                <a:latin typeface="+mn-lt"/>
              </a:rPr>
            </a:b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2</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8" name="Online Media 7" title="samarbejde - introduktion">
            <a:hlinkClick r:id="" action="ppaction://media"/>
            <a:extLst>
              <a:ext uri="{FF2B5EF4-FFF2-40B4-BE49-F238E27FC236}">
                <a16:creationId xmlns:a16="http://schemas.microsoft.com/office/drawing/2014/main" id="{0A7F0489-9741-9F7D-09F9-B793CED977ED}"/>
              </a:ext>
            </a:extLst>
          </p:cNvPr>
          <p:cNvPicPr>
            <a:picLocks noGrp="1" noRot="1" noChangeAspect="1"/>
          </p:cNvPicPr>
          <p:nvPr>
            <p:ph idx="1"/>
            <a:videoFile r:link="rId1"/>
          </p:nvPr>
        </p:nvPicPr>
        <p:blipFill>
          <a:blip r:embed="rId5"/>
          <a:stretch>
            <a:fillRect/>
          </a:stretch>
        </p:blipFill>
        <p:spPr>
          <a:xfrm>
            <a:off x="2886415" y="1705625"/>
            <a:ext cx="8001000" cy="4520565"/>
          </a:xfrm>
          <a:prstGeom prst="rect">
            <a:avLst/>
          </a:prstGeom>
        </p:spPr>
      </p:pic>
    </p:spTree>
    <p:extLst>
      <p:ext uri="{BB962C8B-B14F-4D97-AF65-F5344CB8AC3E}">
        <p14:creationId xmlns:p14="http://schemas.microsoft.com/office/powerpoint/2010/main" val="37988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933247"/>
          </a:xfrm>
        </p:spPr>
        <p:txBody>
          <a:bodyPr>
            <a:normAutofit fontScale="90000"/>
          </a:bodyPr>
          <a:lstStyle/>
          <a:p>
            <a:r>
              <a:rPr lang="da-DK" sz="3600" b="1" dirty="0">
                <a:solidFill>
                  <a:srgbClr val="297A77"/>
                </a:solidFill>
                <a:latin typeface="+mn-lt"/>
              </a:rPr>
              <a:t>Opsamling i plenum: Hvad har i talt om? (10 min.)</a:t>
            </a:r>
            <a:br>
              <a:rPr lang="da-DK" sz="1800" b="1" dirty="0">
                <a:cs typeface="Calibri"/>
              </a:rPr>
            </a:br>
            <a:endParaRPr lang="da-DK" sz="36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7" y="985520"/>
            <a:ext cx="9467041" cy="5716237"/>
          </a:xfrm>
        </p:spPr>
        <p:txBody>
          <a:bodyPr>
            <a:normAutofit/>
          </a:bodyPr>
          <a:lstStyle/>
          <a:p>
            <a:pPr marL="0" indent="0">
              <a:lnSpc>
                <a:spcPct val="107000"/>
              </a:lnSpc>
              <a:spcAft>
                <a:spcPts val="800"/>
              </a:spcAft>
              <a:buNone/>
            </a:pPr>
            <a:r>
              <a:rPr lang="da-DK" sz="2400" b="1" kern="1200" dirty="0">
                <a:solidFill>
                  <a:srgbClr val="297A77"/>
                </a:solidFill>
                <a:effectLst/>
                <a:latin typeface="Calibri" panose="020F0502020204030204" pitchFamily="34" charset="0"/>
                <a:ea typeface="+mj-ea"/>
                <a:cs typeface="+mj-cs"/>
              </a:rPr>
              <a:t>Struktur for fælles tid til samarbejde i klinikken </a:t>
            </a:r>
          </a:p>
          <a:p>
            <a:pPr marL="0" lvl="0" indent="0">
              <a:buNone/>
            </a:pPr>
            <a:r>
              <a:rPr lang="da-DK" sz="2400" dirty="0">
                <a:latin typeface="Calibri" panose="020F0502020204030204" pitchFamily="34" charset="0"/>
                <a:ea typeface="Calibri" panose="020F0502020204030204" pitchFamily="34" charset="0"/>
              </a:rPr>
              <a:t>1:  Hvad vil du fremhæve som de vigtigste fælles aktiviteter  (fx møder, supervision, undervisning, sociale arrangementer etc.) i forhold til at understøtte jeres struktur for samarbejde positivt? Begrund gerne hvorfor? </a:t>
            </a:r>
          </a:p>
          <a:p>
            <a:pPr marL="0" lvl="0" indent="0">
              <a:buNone/>
            </a:pPr>
            <a:endParaRPr lang="da-DK" sz="2400" dirty="0">
              <a:latin typeface="Calibri" panose="020F0502020204030204" pitchFamily="34" charset="0"/>
              <a:ea typeface="Calibri" panose="020F0502020204030204" pitchFamily="34" charset="0"/>
            </a:endParaRPr>
          </a:p>
          <a:p>
            <a:pPr marL="0" lvl="0" indent="0">
              <a:buNone/>
            </a:pPr>
            <a:r>
              <a:rPr lang="da-DK" sz="2400" dirty="0">
                <a:latin typeface="Calibri" panose="020F0502020204030204" pitchFamily="34" charset="0"/>
                <a:ea typeface="Calibri" panose="020F0502020204030204" pitchFamily="34" charset="0"/>
              </a:rPr>
              <a:t>2: Hvilken betydning har det for samarbejdet, at I har de pauser I har?  </a:t>
            </a:r>
          </a:p>
          <a:p>
            <a:pPr marL="0" indent="0">
              <a:lnSpc>
                <a:spcPct val="107000"/>
              </a:lnSpc>
              <a:spcAft>
                <a:spcPts val="800"/>
              </a:spcAft>
              <a:buNone/>
            </a:pPr>
            <a:endParaRPr lang="da-DK" sz="2400" b="1" dirty="0">
              <a:solidFill>
                <a:srgbClr val="297A77"/>
              </a:solidFill>
              <a:latin typeface="Calibri" panose="020F0502020204030204" pitchFamily="34" charset="0"/>
              <a:ea typeface="+mj-ea"/>
              <a:cs typeface="+mj-cs"/>
            </a:endParaRPr>
          </a:p>
          <a:p>
            <a:pPr marL="0" indent="0">
              <a:lnSpc>
                <a:spcPct val="107000"/>
              </a:lnSpc>
              <a:spcAft>
                <a:spcPts val="800"/>
              </a:spcAft>
              <a:buNone/>
            </a:pPr>
            <a:r>
              <a:rPr lang="da-DK" sz="2400" b="1" dirty="0">
                <a:solidFill>
                  <a:srgbClr val="297A77"/>
                </a:solidFill>
                <a:latin typeface="Calibri" panose="020F0502020204030204" pitchFamily="34" charset="0"/>
                <a:ea typeface="+mj-ea"/>
                <a:cs typeface="+mj-cs"/>
              </a:rPr>
              <a:t>Samarbe</a:t>
            </a:r>
            <a:r>
              <a:rPr lang="da-DK" sz="2400" b="1" kern="1200" dirty="0">
                <a:solidFill>
                  <a:srgbClr val="297A77"/>
                </a:solidFill>
                <a:effectLst/>
                <a:latin typeface="Calibri" panose="020F0502020204030204" pitchFamily="34" charset="0"/>
                <a:ea typeface="+mj-ea"/>
                <a:cs typeface="+mj-cs"/>
              </a:rPr>
              <a:t>jdskultur og fællesskab i klinikken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2400" dirty="0">
                <a:latin typeface="Calibri" panose="020F0502020204030204" pitchFamily="34" charset="0"/>
                <a:ea typeface="Calibri" panose="020F0502020204030204" pitchFamily="34" charset="0"/>
              </a:rPr>
              <a:t>3: Hvad gør I for at skabe trygge fællesskaber i klinikkerne, der fremmer læring, kvalitet og  produktivitet? </a:t>
            </a:r>
          </a:p>
          <a:p>
            <a:pPr marL="0" indent="0">
              <a:lnSpc>
                <a:spcPct val="107000"/>
              </a:lnSpc>
              <a:spcAft>
                <a:spcPts val="800"/>
              </a:spcAft>
              <a:buNone/>
            </a:pPr>
            <a:endParaRPr lang="da-DK" sz="2400" dirty="0">
              <a:latin typeface="Calibri" panose="020F0502020204030204" pitchFamily="34" charset="0"/>
              <a:ea typeface="Calibri" panose="020F0502020204030204" pitchFamily="34" charset="0"/>
            </a:endParaRPr>
          </a:p>
          <a:p>
            <a:pPr marL="0" indent="0">
              <a:buNone/>
            </a:pPr>
            <a:endParaRPr lang="da-DK" b="1" dirty="0">
              <a:solidFill>
                <a:srgbClr val="297A77"/>
              </a:solidFill>
              <a:latin typeface="Calibri" panose="020F0502020204030204"/>
            </a:endParaRP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pic>
        <p:nvPicPr>
          <p:cNvPr id="3" name="Billede 2">
            <a:extLst>
              <a:ext uri="{FF2B5EF4-FFF2-40B4-BE49-F238E27FC236}">
                <a16:creationId xmlns:a16="http://schemas.microsoft.com/office/drawing/2014/main" id="{CC67B156-33BA-0790-005B-D6A567B253E9}"/>
              </a:ext>
            </a:extLst>
          </p:cNvPr>
          <p:cNvPicPr>
            <a:picLocks noChangeAspect="1"/>
          </p:cNvPicPr>
          <p:nvPr/>
        </p:nvPicPr>
        <p:blipFill>
          <a:blip r:embed="rId3"/>
          <a:stretch>
            <a:fillRect/>
          </a:stretch>
        </p:blipFill>
        <p:spPr>
          <a:xfrm>
            <a:off x="9936791" y="2800088"/>
            <a:ext cx="1257823" cy="1257823"/>
          </a:xfrm>
          <a:prstGeom prst="rect">
            <a:avLst/>
          </a:prstGeom>
        </p:spPr>
      </p:pic>
    </p:spTree>
    <p:extLst>
      <p:ext uri="{BB962C8B-B14F-4D97-AF65-F5344CB8AC3E}">
        <p14:creationId xmlns:p14="http://schemas.microsoft.com/office/powerpoint/2010/main" val="3150905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dirty="0">
                <a:solidFill>
                  <a:schemeClr val="bg1"/>
                </a:solidFill>
                <a:latin typeface="+mn-lt"/>
                <a:cs typeface="Calibri"/>
              </a:rPr>
              <a:t>Pause (15 min.)</a:t>
            </a:r>
          </a:p>
        </p:txBody>
      </p:sp>
    </p:spTree>
    <p:extLst>
      <p:ext uri="{BB962C8B-B14F-4D97-AF65-F5344CB8AC3E}">
        <p14:creationId xmlns:p14="http://schemas.microsoft.com/office/powerpoint/2010/main" val="3595620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22</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dirty="0">
              <a:cs typeface="Calibri"/>
            </a:endParaRPr>
          </a:p>
          <a:p>
            <a:pPr marL="0" indent="0">
              <a:buNone/>
            </a:pPr>
            <a:r>
              <a:rPr lang="da-DK" sz="4400" b="1" dirty="0">
                <a:cs typeface="Calibri"/>
              </a:rPr>
              <a:t>Blok 2: Kollegial støtte og fællesskab blandt læger i og udenfor klinikken</a:t>
            </a:r>
            <a:endParaRPr lang="da-DK" sz="2400" b="1" dirty="0">
              <a:cs typeface="Calibri"/>
            </a:endParaRPr>
          </a:p>
          <a:p>
            <a:pPr marL="0" indent="0">
              <a:buNone/>
            </a:pPr>
            <a:endParaRPr lang="da-DK" sz="2400" b="1" dirty="0">
              <a:cs typeface="Calibri"/>
            </a:endParaRPr>
          </a:p>
          <a:p>
            <a:pPr marL="0" indent="0">
              <a:buNone/>
            </a:pPr>
            <a:r>
              <a:rPr lang="da-DK" sz="2400" b="1" dirty="0">
                <a:cs typeface="Calibri"/>
              </a:rPr>
              <a:t>Samlet tid: 25 min. herunder</a:t>
            </a:r>
          </a:p>
          <a:p>
            <a:pPr marL="0" indent="0">
              <a:buNone/>
            </a:pPr>
            <a:endParaRPr lang="da-DK" sz="1900" b="1" dirty="0">
              <a:cs typeface="Calibri"/>
            </a:endParaRPr>
          </a:p>
          <a:p>
            <a:pPr marL="0" indent="0">
              <a:buNone/>
            </a:pPr>
            <a:endParaRPr lang="da-DK" sz="1900" b="1" dirty="0">
              <a:cs typeface="Calibri"/>
            </a:endParaRPr>
          </a:p>
          <a:p>
            <a:pPr marL="0" indent="0">
              <a:buNone/>
            </a:pPr>
            <a:r>
              <a:rPr lang="da-DK" sz="2000" b="1" dirty="0">
                <a:cs typeface="Calibri"/>
              </a:rPr>
              <a:t>Samtale i grupper. Bliv siddende som i sad i blok 1: Her skal I </a:t>
            </a:r>
            <a:r>
              <a:rPr lang="da-DK" sz="2000" b="1" u="sng" dirty="0">
                <a:cs typeface="Calibri"/>
              </a:rPr>
              <a:t>ikke</a:t>
            </a:r>
            <a:r>
              <a:rPr lang="da-DK" sz="2000" b="1" dirty="0">
                <a:cs typeface="Calibri"/>
              </a:rPr>
              <a:t> sidde sammen med kolleger fra egen praksis. Sololæger sidder sammen. </a:t>
            </a:r>
          </a:p>
          <a:p>
            <a:pPr marL="0" indent="0">
              <a:buNone/>
            </a:pPr>
            <a:endParaRPr lang="da-DK" sz="2400" b="1" dirty="0">
              <a:cs typeface="Calibri"/>
            </a:endParaRPr>
          </a:p>
          <a:p>
            <a:pPr marL="0" indent="0">
              <a:buNone/>
            </a:pPr>
            <a:endParaRPr lang="da-DK" sz="2400" b="1" dirty="0">
              <a:cs typeface="Calibri"/>
            </a:endParaRPr>
          </a:p>
        </p:txBody>
      </p:sp>
    </p:spTree>
    <p:extLst>
      <p:ext uri="{BB962C8B-B14F-4D97-AF65-F5344CB8AC3E}">
        <p14:creationId xmlns:p14="http://schemas.microsoft.com/office/powerpoint/2010/main" val="1485483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482002" y="438408"/>
            <a:ext cx="10515600" cy="1325563"/>
          </a:xfrm>
        </p:spPr>
        <p:txBody>
          <a:bodyPr>
            <a:normAutofit fontScale="90000"/>
          </a:bodyPr>
          <a:lstStyle/>
          <a:p>
            <a:r>
              <a:rPr lang="da-DK" b="1" dirty="0">
                <a:solidFill>
                  <a:srgbClr val="297A77"/>
                </a:solidFill>
                <a:latin typeface="+mn-lt"/>
              </a:rPr>
              <a:t>Det lægelige fællesskab og kollegial</a:t>
            </a:r>
            <a:br>
              <a:rPr lang="da-DK" b="1" dirty="0">
                <a:solidFill>
                  <a:srgbClr val="297A77"/>
                </a:solidFill>
                <a:latin typeface="+mn-lt"/>
              </a:rPr>
            </a:br>
            <a:r>
              <a:rPr lang="da-DK" sz="2400" b="1" dirty="0">
                <a:solidFill>
                  <a:srgbClr val="297A77"/>
                </a:solidFill>
                <a:latin typeface="+mn-lt"/>
              </a:rPr>
              <a:t>v. Heidi Bøgelund Frederiksen, medforfatter til klyngepakken</a:t>
            </a:r>
            <a:br>
              <a:rPr lang="da-DK" b="1" dirty="0">
                <a:solidFill>
                  <a:srgbClr val="3C8CFA"/>
                </a:solidFill>
                <a:latin typeface="+mn-lt"/>
              </a:rPr>
            </a:br>
            <a:endParaRPr lang="da-DK" b="1" dirty="0">
              <a:solidFill>
                <a:srgbClr val="3C8CFA"/>
              </a:solidFill>
              <a:latin typeface="+mn-lt"/>
            </a:endParaRPr>
          </a:p>
        </p:txBody>
      </p:sp>
      <p:sp>
        <p:nvSpPr>
          <p:cNvPr id="4" name="Pladsholder til indhold 3">
            <a:extLst>
              <a:ext uri="{FF2B5EF4-FFF2-40B4-BE49-F238E27FC236}">
                <a16:creationId xmlns:a16="http://schemas.microsoft.com/office/drawing/2014/main" id="{76C39B57-57BE-D4F7-11B4-7AE3FDB81DCD}"/>
              </a:ext>
            </a:extLst>
          </p:cNvPr>
          <p:cNvSpPr>
            <a:spLocks noGrp="1"/>
          </p:cNvSpPr>
          <p:nvPr>
            <p:ph idx="1"/>
          </p:nvPr>
        </p:nvSpPr>
        <p:spPr/>
        <p:txBody>
          <a:bodyPr>
            <a:normAutofit/>
          </a:bodyPr>
          <a:lstStyle/>
          <a:p>
            <a:pPr marL="0" indent="0">
              <a:buNone/>
            </a:pPr>
            <a:endParaRPr lang="da-DK" dirty="0"/>
          </a:p>
          <a:p>
            <a:pPr marL="0" indent="0">
              <a:buNone/>
            </a:pPr>
            <a:endParaRPr lang="da-DK" dirty="0"/>
          </a:p>
          <a:p>
            <a:endParaRPr lang="da-DK" dirty="0"/>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p:txBody>
          <a:bodyPr/>
          <a:lstStyle/>
          <a:p>
            <a:pPr algn="ctr"/>
            <a:fld id="{35A134F1-CBA3-4D22-9E5C-0449853882F4}" type="slidenum">
              <a:rPr lang="da-DK" altLang="en-US" smtClean="0">
                <a:solidFill>
                  <a:schemeClr val="bg1">
                    <a:lumMod val="75000"/>
                  </a:schemeClr>
                </a:solidFill>
              </a:rPr>
              <a:pPr algn="ctr"/>
              <a:t>23</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5" name="Online Media 4" title="samarbejde - 03 kollegial støtte">
            <a:hlinkClick r:id="" action="ppaction://media"/>
            <a:extLst>
              <a:ext uri="{FF2B5EF4-FFF2-40B4-BE49-F238E27FC236}">
                <a16:creationId xmlns:a16="http://schemas.microsoft.com/office/drawing/2014/main" id="{50BA34CD-9BF0-3F07-F774-B2283F90547F}"/>
              </a:ext>
            </a:extLst>
          </p:cNvPr>
          <p:cNvPicPr>
            <a:picLocks noRot="1" noChangeAspect="1"/>
          </p:cNvPicPr>
          <p:nvPr>
            <a:videoFile r:link="rId1"/>
          </p:nvPr>
        </p:nvPicPr>
        <p:blipFill>
          <a:blip r:embed="rId5"/>
          <a:stretch>
            <a:fillRect/>
          </a:stretch>
        </p:blipFill>
        <p:spPr>
          <a:xfrm>
            <a:off x="2667000" y="1546844"/>
            <a:ext cx="8001000" cy="4520565"/>
          </a:xfrm>
          <a:prstGeom prst="rect">
            <a:avLst/>
          </a:prstGeom>
        </p:spPr>
      </p:pic>
    </p:spTree>
    <p:extLst>
      <p:ext uri="{BB962C8B-B14F-4D97-AF65-F5344CB8AC3E}">
        <p14:creationId xmlns:p14="http://schemas.microsoft.com/office/powerpoint/2010/main" val="262619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20771" y="631811"/>
            <a:ext cx="10871246" cy="887978"/>
          </a:xfrm>
        </p:spPr>
        <p:txBody>
          <a:bodyPr>
            <a:normAutofit fontScale="90000"/>
          </a:bodyPr>
          <a:lstStyle/>
          <a:p>
            <a:r>
              <a:rPr lang="da-DK" sz="3600" b="1" dirty="0">
                <a:solidFill>
                  <a:srgbClr val="297A77"/>
                </a:solidFill>
                <a:latin typeface="+mn-lt"/>
              </a:rPr>
              <a:t>Spørgsmål 8: I hvor høj grad oplever du at få den støtte, du kunne ønske dig fra dine lægekolleger i og/eller udenfor klinikken?</a:t>
            </a:r>
            <a:br>
              <a:rPr lang="da-DK" sz="36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24</a:t>
            </a:fld>
            <a:endParaRPr lang="da-DK" altLang="en-US">
              <a:solidFill>
                <a:schemeClr val="bg1"/>
              </a:solidFill>
            </a:endParaRPr>
          </a:p>
        </p:txBody>
      </p:sp>
      <p:graphicFrame>
        <p:nvGraphicFramePr>
          <p:cNvPr id="4" name="Diagram 3">
            <a:extLst>
              <a:ext uri="{FF2B5EF4-FFF2-40B4-BE49-F238E27FC236}">
                <a16:creationId xmlns:a16="http://schemas.microsoft.com/office/drawing/2014/main" id="{DF686635-B9CD-6B36-9BA6-5799C114AF3A}"/>
              </a:ext>
            </a:extLst>
          </p:cNvPr>
          <p:cNvGraphicFramePr>
            <a:graphicFrameLocks/>
          </p:cNvGraphicFramePr>
          <p:nvPr/>
        </p:nvGraphicFramePr>
        <p:xfrm>
          <a:off x="717972" y="1375840"/>
          <a:ext cx="8983479" cy="4778470"/>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lede 2">
            <a:extLst>
              <a:ext uri="{FF2B5EF4-FFF2-40B4-BE49-F238E27FC236}">
                <a16:creationId xmlns:a16="http://schemas.microsoft.com/office/drawing/2014/main" id="{DB1AFBC0-477F-223C-24CA-3793DCFA04CA}"/>
              </a:ext>
            </a:extLst>
          </p:cNvPr>
          <p:cNvPicPr>
            <a:picLocks noChangeAspect="1"/>
          </p:cNvPicPr>
          <p:nvPr/>
        </p:nvPicPr>
        <p:blipFill>
          <a:blip r:embed="rId4"/>
          <a:stretch>
            <a:fillRect/>
          </a:stretch>
        </p:blipFill>
        <p:spPr>
          <a:xfrm>
            <a:off x="9936791" y="2800088"/>
            <a:ext cx="1257823" cy="1257823"/>
          </a:xfrm>
          <a:prstGeom prst="rect">
            <a:avLst/>
          </a:prstGeom>
        </p:spPr>
      </p:pic>
    </p:spTree>
    <p:extLst>
      <p:ext uri="{BB962C8B-B14F-4D97-AF65-F5344CB8AC3E}">
        <p14:creationId xmlns:p14="http://schemas.microsoft.com/office/powerpoint/2010/main" val="2057051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2671" y="487862"/>
            <a:ext cx="10871246" cy="887978"/>
          </a:xfrm>
        </p:spPr>
        <p:txBody>
          <a:bodyPr>
            <a:normAutofit fontScale="90000"/>
          </a:bodyPr>
          <a:lstStyle/>
          <a:p>
            <a:r>
              <a:rPr lang="da-DK" sz="3600" b="1" dirty="0">
                <a:solidFill>
                  <a:srgbClr val="297A77"/>
                </a:solidFill>
                <a:latin typeface="+mn-lt"/>
              </a:rPr>
              <a:t>Spørgsmål 9: I hvor høj grad er du opmærksom på at støtte dine lægekolleger i og/eller udenfor klinikken?</a:t>
            </a:r>
            <a:br>
              <a:rPr lang="da-DK" sz="36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graphicFrame>
        <p:nvGraphicFramePr>
          <p:cNvPr id="4" name="Diagram 3">
            <a:extLst>
              <a:ext uri="{FF2B5EF4-FFF2-40B4-BE49-F238E27FC236}">
                <a16:creationId xmlns:a16="http://schemas.microsoft.com/office/drawing/2014/main" id="{DF686635-B9CD-6B36-9BA6-5799C114AF3A}"/>
              </a:ext>
            </a:extLst>
          </p:cNvPr>
          <p:cNvGraphicFramePr>
            <a:graphicFrameLocks/>
          </p:cNvGraphicFramePr>
          <p:nvPr/>
        </p:nvGraphicFramePr>
        <p:xfrm>
          <a:off x="405517" y="1296063"/>
          <a:ext cx="9295934" cy="4794636"/>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lede 2">
            <a:extLst>
              <a:ext uri="{FF2B5EF4-FFF2-40B4-BE49-F238E27FC236}">
                <a16:creationId xmlns:a16="http://schemas.microsoft.com/office/drawing/2014/main" id="{86B15A76-2302-06FA-6FA4-47EA6EAC7F16}"/>
              </a:ext>
            </a:extLst>
          </p:cNvPr>
          <p:cNvPicPr>
            <a:picLocks noChangeAspect="1"/>
          </p:cNvPicPr>
          <p:nvPr/>
        </p:nvPicPr>
        <p:blipFill>
          <a:blip r:embed="rId4"/>
          <a:stretch>
            <a:fillRect/>
          </a:stretch>
        </p:blipFill>
        <p:spPr>
          <a:xfrm>
            <a:off x="9936791" y="2800088"/>
            <a:ext cx="1257823" cy="1257823"/>
          </a:xfrm>
          <a:prstGeom prst="rect">
            <a:avLst/>
          </a:prstGeom>
        </p:spPr>
      </p:pic>
    </p:spTree>
    <p:extLst>
      <p:ext uri="{BB962C8B-B14F-4D97-AF65-F5344CB8AC3E}">
        <p14:creationId xmlns:p14="http://schemas.microsoft.com/office/powerpoint/2010/main" val="3522354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2671" y="487862"/>
            <a:ext cx="10871246" cy="887978"/>
          </a:xfrm>
        </p:spPr>
        <p:txBody>
          <a:bodyPr>
            <a:normAutofit fontScale="90000"/>
          </a:bodyPr>
          <a:lstStyle/>
          <a:p>
            <a:r>
              <a:rPr lang="da-DK" sz="3600" b="1" dirty="0">
                <a:solidFill>
                  <a:srgbClr val="297A77"/>
                </a:solidFill>
                <a:latin typeface="+mn-lt"/>
              </a:rPr>
              <a:t>Spørgsmål 10: I hvor høj grad oplever du betydningsfuld kollegial støtte ved følgende aktiviteter? </a:t>
            </a:r>
            <a:br>
              <a:rPr lang="da-DK" sz="36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26</a:t>
            </a:fld>
            <a:endParaRPr lang="da-DK" altLang="en-US">
              <a:solidFill>
                <a:schemeClr val="bg1"/>
              </a:solidFill>
            </a:endParaRPr>
          </a:p>
        </p:txBody>
      </p:sp>
      <p:graphicFrame>
        <p:nvGraphicFramePr>
          <p:cNvPr id="6" name="Diagram 5">
            <a:extLst>
              <a:ext uri="{FF2B5EF4-FFF2-40B4-BE49-F238E27FC236}">
                <a16:creationId xmlns:a16="http://schemas.microsoft.com/office/drawing/2014/main" id="{B263955D-E073-7FF7-9495-31FF44085523}"/>
              </a:ext>
            </a:extLst>
          </p:cNvPr>
          <p:cNvGraphicFramePr>
            <a:graphicFrameLocks/>
          </p:cNvGraphicFramePr>
          <p:nvPr>
            <p:extLst>
              <p:ext uri="{D42A27DB-BD31-4B8C-83A1-F6EECF244321}">
                <p14:modId xmlns:p14="http://schemas.microsoft.com/office/powerpoint/2010/main" val="450535792"/>
              </p:ext>
            </p:extLst>
          </p:nvPr>
        </p:nvGraphicFramePr>
        <p:xfrm>
          <a:off x="407238" y="1375840"/>
          <a:ext cx="9669924" cy="4850350"/>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lede 2">
            <a:extLst>
              <a:ext uri="{FF2B5EF4-FFF2-40B4-BE49-F238E27FC236}">
                <a16:creationId xmlns:a16="http://schemas.microsoft.com/office/drawing/2014/main" id="{D653D047-0F8A-924B-5940-4D2AE31BD08A}"/>
              </a:ext>
            </a:extLst>
          </p:cNvPr>
          <p:cNvPicPr>
            <a:picLocks noChangeAspect="1"/>
          </p:cNvPicPr>
          <p:nvPr/>
        </p:nvPicPr>
        <p:blipFill>
          <a:blip r:embed="rId4"/>
          <a:stretch>
            <a:fillRect/>
          </a:stretch>
        </p:blipFill>
        <p:spPr>
          <a:xfrm>
            <a:off x="9936791" y="2800088"/>
            <a:ext cx="1257823" cy="1257823"/>
          </a:xfrm>
          <a:prstGeom prst="rect">
            <a:avLst/>
          </a:prstGeom>
        </p:spPr>
      </p:pic>
    </p:spTree>
    <p:extLst>
      <p:ext uri="{BB962C8B-B14F-4D97-AF65-F5344CB8AC3E}">
        <p14:creationId xmlns:p14="http://schemas.microsoft.com/office/powerpoint/2010/main" val="4106067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933247"/>
          </a:xfrm>
        </p:spPr>
        <p:txBody>
          <a:bodyPr>
            <a:normAutofit/>
          </a:bodyPr>
          <a:lstStyle/>
          <a:p>
            <a:r>
              <a:rPr lang="da-DK" sz="3600" b="1" dirty="0">
                <a:solidFill>
                  <a:srgbClr val="297A77"/>
                </a:solidFill>
                <a:latin typeface="+mn-lt"/>
              </a:rPr>
              <a:t>Gruppearbejde om kollegial støtte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7" y="1403582"/>
            <a:ext cx="9467041" cy="5298175"/>
          </a:xfrm>
        </p:spPr>
        <p:txBody>
          <a:bodyPr>
            <a:normAutofit/>
          </a:bodyPr>
          <a:lstStyle/>
          <a:p>
            <a:pPr marL="0" indent="0">
              <a:lnSpc>
                <a:spcPct val="107000"/>
              </a:lnSpc>
              <a:spcAft>
                <a:spcPts val="800"/>
              </a:spcAft>
              <a:buNone/>
            </a:pPr>
            <a:r>
              <a:rPr lang="da-DK" b="1" kern="1200" dirty="0">
                <a:solidFill>
                  <a:srgbClr val="297A77"/>
                </a:solidFill>
                <a:effectLst/>
                <a:latin typeface="Calibri" panose="020F0502020204030204" pitchFamily="34" charset="0"/>
                <a:ea typeface="+mj-ea"/>
                <a:cs typeface="+mj-cs"/>
              </a:rPr>
              <a:t>Kollegial støtte og fællesskab blandt læger i og/eller udenfor klinikken  </a:t>
            </a:r>
            <a:endParaRPr lang="da-DK" b="1" dirty="0">
              <a:latin typeface="Calibri" panose="020F0502020204030204" pitchFamily="34" charset="0"/>
              <a:ea typeface="Calibri" panose="020F0502020204030204" pitchFamily="34" charset="0"/>
            </a:endParaRPr>
          </a:p>
          <a:p>
            <a:pPr marL="0" indent="0">
              <a:lnSpc>
                <a:spcPct val="107000"/>
              </a:lnSpc>
              <a:spcAft>
                <a:spcPts val="800"/>
              </a:spcAft>
              <a:buNone/>
            </a:pPr>
            <a:r>
              <a:rPr lang="da-DK" sz="2400" kern="1200" dirty="0">
                <a:solidFill>
                  <a:srgbClr val="000000"/>
                </a:solidFill>
                <a:effectLst/>
                <a:latin typeface="Calibri" panose="020F0502020204030204" pitchFamily="34" charset="0"/>
                <a:ea typeface="+mj-ea"/>
                <a:cs typeface="+mj-cs"/>
              </a:rPr>
              <a:t>1: Hvad gør I for at styrke det lægelige kollegiale fællesskab i din klinik? </a:t>
            </a:r>
          </a:p>
          <a:p>
            <a:pPr marL="0" indent="0">
              <a:lnSpc>
                <a:spcPct val="107000"/>
              </a:lnSpc>
              <a:spcAft>
                <a:spcPts val="800"/>
              </a:spcAft>
              <a:buNone/>
            </a:pPr>
            <a:r>
              <a:rPr lang="da-DK" sz="2400" b="1" kern="1200" dirty="0">
                <a:solidFill>
                  <a:srgbClr val="000000"/>
                </a:solidFill>
                <a:effectLst/>
                <a:latin typeface="Calibri" panose="020F0502020204030204" pitchFamily="34" charset="0"/>
                <a:ea typeface="+mj-ea"/>
                <a:cs typeface="+mj-cs"/>
              </a:rPr>
              <a:t>Sololæger svarer kun på spørgsmål 2 og 3: </a:t>
            </a:r>
          </a:p>
          <a:p>
            <a:pPr marL="0" indent="0">
              <a:lnSpc>
                <a:spcPct val="107000"/>
              </a:lnSpc>
              <a:spcAft>
                <a:spcPts val="800"/>
              </a:spcAft>
              <a:buNone/>
            </a:pPr>
            <a:r>
              <a:rPr lang="da-DK" sz="2400" kern="1200" dirty="0">
                <a:solidFill>
                  <a:srgbClr val="000000"/>
                </a:solidFill>
                <a:effectLst/>
                <a:latin typeface="Calibri" panose="020F0502020204030204" pitchFamily="34" charset="0"/>
                <a:ea typeface="+mj-ea"/>
                <a:cs typeface="+mj-cs"/>
              </a:rPr>
              <a:t>2: Hvad gør du konkret for at støtte dine lægekollegaer i og/eller udenfor klinikken? </a:t>
            </a:r>
          </a:p>
          <a:p>
            <a:pPr marL="0" indent="0">
              <a:lnSpc>
                <a:spcPct val="107000"/>
              </a:lnSpc>
              <a:spcAft>
                <a:spcPts val="800"/>
              </a:spcAft>
              <a:buNone/>
            </a:pPr>
            <a:r>
              <a:rPr lang="da-DK" sz="2400" dirty="0">
                <a:solidFill>
                  <a:srgbClr val="000000"/>
                </a:solidFill>
                <a:latin typeface="Calibri" panose="020F0502020204030204" pitchFamily="34" charset="0"/>
                <a:ea typeface="+mj-ea"/>
                <a:cs typeface="+mj-cs"/>
              </a:rPr>
              <a:t>3: Hvad gør du konkret for at opsøge støtte, når du har brug for det?</a:t>
            </a: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da-DK" sz="1800" dirty="0">
                <a:latin typeface="Calibri" panose="020F0502020204030204" pitchFamily="34" charset="0"/>
                <a:ea typeface="Calibri" panose="020F0502020204030204" pitchFamily="34" charset="0"/>
              </a:rPr>
              <a:t> </a:t>
            </a: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2" name="Gruppe 11">
            <a:extLst>
              <a:ext uri="{FF2B5EF4-FFF2-40B4-BE49-F238E27FC236}">
                <a16:creationId xmlns:a16="http://schemas.microsoft.com/office/drawing/2014/main" id="{66D36511-0688-4AD4-939A-4A819690FD7D}"/>
              </a:ext>
            </a:extLst>
          </p:cNvPr>
          <p:cNvGrpSpPr/>
          <p:nvPr/>
        </p:nvGrpSpPr>
        <p:grpSpPr>
          <a:xfrm>
            <a:off x="5163729" y="5454418"/>
            <a:ext cx="4561575" cy="1028714"/>
            <a:chOff x="740775" y="5184942"/>
            <a:chExt cx="4561575" cy="1041248"/>
          </a:xfrm>
        </p:grpSpPr>
        <p:sp>
          <p:nvSpPr>
            <p:cNvPr id="13" name="Tekstfelt 20">
              <a:extLst>
                <a:ext uri="{FF2B5EF4-FFF2-40B4-BE49-F238E27FC236}">
                  <a16:creationId xmlns:a16="http://schemas.microsoft.com/office/drawing/2014/main" id="{46D547C6-8300-4072-838D-E95DB9A55284}"/>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dirty="0">
                  <a:solidFill>
                    <a:srgbClr val="297A77"/>
                  </a:solidFill>
                  <a:ea typeface="+mj-ea"/>
                  <a:cs typeface="+mj-cs"/>
                </a:rPr>
                <a:t>Notér i mødenoter</a:t>
              </a:r>
            </a:p>
            <a:p>
              <a:endParaRPr lang="da-DK" dirty="0"/>
            </a:p>
          </p:txBody>
        </p:sp>
        <p:sp>
          <p:nvSpPr>
            <p:cNvPr id="14" name="Ellipse 13">
              <a:extLst>
                <a:ext uri="{FF2B5EF4-FFF2-40B4-BE49-F238E27FC236}">
                  <a16:creationId xmlns:a16="http://schemas.microsoft.com/office/drawing/2014/main" id="{704767C8-2C0B-4366-958A-0D9F209148A4}"/>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E1752BC7-0B64-453A-B436-69808712CCB2}"/>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423483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933247"/>
          </a:xfrm>
        </p:spPr>
        <p:txBody>
          <a:bodyPr>
            <a:normAutofit/>
          </a:bodyPr>
          <a:lstStyle/>
          <a:p>
            <a:r>
              <a:rPr lang="da-DK" sz="3600" b="1" dirty="0">
                <a:solidFill>
                  <a:srgbClr val="297A77"/>
                </a:solidFill>
                <a:latin typeface="+mn-lt"/>
              </a:rPr>
              <a:t>Plenum om kollegial støtte i klyngen (5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7" y="1403582"/>
            <a:ext cx="9467041" cy="5298175"/>
          </a:xfrm>
        </p:spPr>
        <p:txBody>
          <a:bodyPr vert="horz" lIns="91440" tIns="45720" rIns="91440" bIns="45720" rtlCol="0" anchor="t">
            <a:normAutofit/>
          </a:bodyPr>
          <a:lstStyle/>
          <a:p>
            <a:pPr marL="0" indent="0">
              <a:lnSpc>
                <a:spcPct val="107000"/>
              </a:lnSpc>
              <a:spcAft>
                <a:spcPts val="800"/>
              </a:spcAft>
              <a:buNone/>
            </a:pPr>
            <a:endParaRPr lang="da-DK" sz="2400" dirty="0">
              <a:solidFill>
                <a:srgbClr val="000000"/>
              </a:solidFill>
              <a:latin typeface="Calibri" panose="020F0502020204030204" pitchFamily="34" charset="0"/>
              <a:ea typeface="+mj-ea"/>
              <a:cs typeface="+mj-cs"/>
            </a:endParaRPr>
          </a:p>
          <a:p>
            <a:pPr marL="0" indent="0">
              <a:lnSpc>
                <a:spcPct val="107000"/>
              </a:lnSpc>
              <a:spcAft>
                <a:spcPts val="800"/>
              </a:spcAft>
              <a:buNone/>
            </a:pPr>
            <a:r>
              <a:rPr lang="da-DK" sz="2400" dirty="0">
                <a:solidFill>
                  <a:srgbClr val="000000"/>
                </a:solidFill>
                <a:latin typeface="Calibri" panose="020F0502020204030204" pitchFamily="34" charset="0"/>
                <a:ea typeface="+mj-ea"/>
                <a:cs typeface="+mj-cs"/>
              </a:rPr>
              <a:t>Kan vi gøre noget for </a:t>
            </a:r>
            <a:r>
              <a:rPr lang="da-DK" sz="2400" kern="1200" dirty="0">
                <a:solidFill>
                  <a:srgbClr val="000000"/>
                </a:solidFill>
                <a:effectLst/>
                <a:latin typeface="Calibri" panose="020F0502020204030204" pitchFamily="34" charset="0"/>
                <a:ea typeface="+mj-ea"/>
                <a:cs typeface="+mj-cs"/>
              </a:rPr>
              <a:t>at styrke det lægelige kollegiale fællesskab i klyngen?</a:t>
            </a:r>
          </a:p>
          <a:p>
            <a:pPr marL="0" indent="0">
              <a:lnSpc>
                <a:spcPct val="107000"/>
              </a:lnSpc>
              <a:spcAft>
                <a:spcPts val="800"/>
              </a:spcAft>
              <a:buNone/>
            </a:pPr>
            <a:endParaRPr lang="da-DK" sz="2400" dirty="0">
              <a:solidFill>
                <a:srgbClr val="000000"/>
              </a:solidFill>
              <a:latin typeface="Calibri" panose="020F0502020204030204" pitchFamily="34" charset="0"/>
              <a:ea typeface="+mj-ea"/>
              <a:cs typeface="+mj-cs"/>
            </a:endParaRPr>
          </a:p>
          <a:p>
            <a:pPr marL="0" indent="0">
              <a:lnSpc>
                <a:spcPct val="107000"/>
              </a:lnSpc>
              <a:spcAft>
                <a:spcPts val="800"/>
              </a:spcAft>
              <a:buNone/>
            </a:pPr>
            <a:r>
              <a:rPr lang="da-DK" sz="2400" kern="1200" dirty="0">
                <a:solidFill>
                  <a:srgbClr val="000000"/>
                </a:solidFill>
                <a:effectLst/>
                <a:latin typeface="Calibri" panose="020F0502020204030204" pitchFamily="34" charset="0"/>
                <a:ea typeface="+mj-ea"/>
                <a:cs typeface="+mj-cs"/>
              </a:rPr>
              <a:t>Hvis du fået egne ideer til at styrke det lægelige kollegiale fællesskab kan du skrive ned i mødenoter. </a:t>
            </a:r>
          </a:p>
          <a:p>
            <a:pPr marL="0" indent="0">
              <a:lnSpc>
                <a:spcPct val="107000"/>
              </a:lnSpc>
              <a:spcAft>
                <a:spcPts val="800"/>
              </a:spcAft>
              <a:buNone/>
            </a:pPr>
            <a:endParaRPr lang="da-DK" sz="2400" kern="1200" dirty="0">
              <a:solidFill>
                <a:srgbClr val="000000"/>
              </a:solidFill>
              <a:effectLst/>
              <a:latin typeface="Calibri" panose="020F0502020204030204" pitchFamily="34" charset="0"/>
              <a:ea typeface="+mj-ea"/>
              <a:cs typeface="+mj-cs"/>
            </a:endParaRPr>
          </a:p>
          <a:p>
            <a:pPr marL="0" indent="0">
              <a:lnSpc>
                <a:spcPct val="107000"/>
              </a:lnSpc>
              <a:spcAft>
                <a:spcPts val="800"/>
              </a:spcAft>
              <a:buNone/>
            </a:pPr>
            <a:endParaRPr lang="da-DK" sz="2400" kern="1200" dirty="0">
              <a:solidFill>
                <a:srgbClr val="000000"/>
              </a:solidFill>
              <a:effectLst/>
              <a:latin typeface="Calibri" panose="020F0502020204030204" pitchFamily="34" charset="0"/>
              <a:ea typeface="+mj-ea"/>
              <a:cs typeface="+mj-cs"/>
            </a:endParaRP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28</a:t>
            </a:fld>
            <a:endParaRPr lang="da-DK" altLang="en-US">
              <a:solidFill>
                <a:schemeClr val="bg1"/>
              </a:solidFill>
            </a:endParaRPr>
          </a:p>
        </p:txBody>
      </p:sp>
      <p:grpSp>
        <p:nvGrpSpPr>
          <p:cNvPr id="12" name="Gruppe 11">
            <a:extLst>
              <a:ext uri="{FF2B5EF4-FFF2-40B4-BE49-F238E27FC236}">
                <a16:creationId xmlns:a16="http://schemas.microsoft.com/office/drawing/2014/main" id="{66D36511-0688-4AD4-939A-4A819690FD7D}"/>
              </a:ext>
            </a:extLst>
          </p:cNvPr>
          <p:cNvGrpSpPr/>
          <p:nvPr/>
        </p:nvGrpSpPr>
        <p:grpSpPr>
          <a:xfrm>
            <a:off x="5163729" y="5454418"/>
            <a:ext cx="4561575" cy="1028714"/>
            <a:chOff x="740775" y="5184942"/>
            <a:chExt cx="4561575" cy="1041248"/>
          </a:xfrm>
        </p:grpSpPr>
        <p:sp>
          <p:nvSpPr>
            <p:cNvPr id="13" name="Tekstfelt 20">
              <a:extLst>
                <a:ext uri="{FF2B5EF4-FFF2-40B4-BE49-F238E27FC236}">
                  <a16:creationId xmlns:a16="http://schemas.microsoft.com/office/drawing/2014/main" id="{46D547C6-8300-4072-838D-E95DB9A55284}"/>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dirty="0">
                  <a:solidFill>
                    <a:srgbClr val="297A77"/>
                  </a:solidFill>
                  <a:ea typeface="+mj-ea"/>
                  <a:cs typeface="+mj-cs"/>
                </a:rPr>
                <a:t>Notér i mødenoter</a:t>
              </a:r>
            </a:p>
            <a:p>
              <a:endParaRPr lang="da-DK" dirty="0"/>
            </a:p>
          </p:txBody>
        </p:sp>
        <p:sp>
          <p:nvSpPr>
            <p:cNvPr id="14" name="Ellipse 13">
              <a:extLst>
                <a:ext uri="{FF2B5EF4-FFF2-40B4-BE49-F238E27FC236}">
                  <a16:creationId xmlns:a16="http://schemas.microsoft.com/office/drawing/2014/main" id="{704767C8-2C0B-4366-958A-0D9F209148A4}"/>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E1752BC7-0B64-453A-B436-69808712CCB2}"/>
                </a:ext>
              </a:extLst>
            </p:cNvPr>
            <p:cNvPicPr>
              <a:picLocks noChangeAspect="1"/>
            </p:cNvPicPr>
            <p:nvPr/>
          </p:nvPicPr>
          <p:blipFill>
            <a:blip r:embed="rId3"/>
            <a:stretch>
              <a:fillRect/>
            </a:stretch>
          </p:blipFill>
          <p:spPr>
            <a:xfrm>
              <a:off x="960887" y="5405054"/>
              <a:ext cx="429769" cy="429769"/>
            </a:xfrm>
            <a:prstGeom prst="rect">
              <a:avLst/>
            </a:prstGeom>
          </p:spPr>
        </p:pic>
      </p:grpSp>
      <p:pic>
        <p:nvPicPr>
          <p:cNvPr id="3" name="Billede 2">
            <a:extLst>
              <a:ext uri="{FF2B5EF4-FFF2-40B4-BE49-F238E27FC236}">
                <a16:creationId xmlns:a16="http://schemas.microsoft.com/office/drawing/2014/main" id="{D2CEBF84-84E6-265A-E60D-D71F2FCCE52A}"/>
              </a:ext>
            </a:extLst>
          </p:cNvPr>
          <p:cNvPicPr>
            <a:picLocks noChangeAspect="1"/>
          </p:cNvPicPr>
          <p:nvPr/>
        </p:nvPicPr>
        <p:blipFill>
          <a:blip r:embed="rId4"/>
          <a:stretch>
            <a:fillRect/>
          </a:stretch>
        </p:blipFill>
        <p:spPr>
          <a:xfrm>
            <a:off x="9936791" y="2800088"/>
            <a:ext cx="1257823" cy="1257823"/>
          </a:xfrm>
          <a:prstGeom prst="rect">
            <a:avLst/>
          </a:prstGeom>
        </p:spPr>
      </p:pic>
    </p:spTree>
    <p:extLst>
      <p:ext uri="{BB962C8B-B14F-4D97-AF65-F5344CB8AC3E}">
        <p14:creationId xmlns:p14="http://schemas.microsoft.com/office/powerpoint/2010/main" val="1184010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29</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4400" b="1" dirty="0">
                <a:cs typeface="Calibri"/>
              </a:rPr>
              <a:t>Blok 3: Implementering og opfølgning</a:t>
            </a: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a:p>
            <a:pPr marL="0" indent="0">
              <a:buNone/>
            </a:pPr>
            <a:r>
              <a:rPr lang="da-DK" sz="2400" b="1" dirty="0">
                <a:cs typeface="Calibri"/>
              </a:rPr>
              <a:t>Samlet tid: 35 min. </a:t>
            </a:r>
          </a:p>
          <a:p>
            <a:pPr marL="0" indent="0">
              <a:buNone/>
            </a:pPr>
            <a:endParaRPr lang="da-DK" sz="2400" b="1" dirty="0">
              <a:cs typeface="Calibri"/>
            </a:endParaRPr>
          </a:p>
          <a:p>
            <a:pPr marL="0" indent="0">
              <a:buNone/>
            </a:pPr>
            <a:endParaRPr lang="da-DK" sz="2400" b="1" dirty="0">
              <a:cs typeface="Calibri"/>
            </a:endParaRPr>
          </a:p>
          <a:p>
            <a:pPr marL="0" indent="0">
              <a:buNone/>
            </a:pPr>
            <a:r>
              <a:rPr lang="da-DK" sz="2000" b="1" dirty="0">
                <a:cs typeface="Calibri"/>
              </a:rPr>
              <a:t>Sæt jer nu sammen med kolleger fra egen praksis eller flere sololæger sammen. </a:t>
            </a:r>
          </a:p>
        </p:txBody>
      </p:sp>
    </p:spTree>
    <p:extLst>
      <p:ext uri="{BB962C8B-B14F-4D97-AF65-F5344CB8AC3E}">
        <p14:creationId xmlns:p14="http://schemas.microsoft.com/office/powerpoint/2010/main" val="340938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07256" y="532470"/>
            <a:ext cx="10829917" cy="638501"/>
          </a:xfrm>
        </p:spPr>
        <p:txBody>
          <a:bodyPr>
            <a:normAutofit fontScale="90000"/>
          </a:bodyPr>
          <a:lstStyle/>
          <a:p>
            <a:r>
              <a:rPr lang="da-DK" sz="4400" b="1" dirty="0">
                <a:solidFill>
                  <a:srgbClr val="297A77"/>
                </a:solidFill>
                <a:latin typeface="+mn-lt"/>
              </a:rPr>
              <a:t>Formål med dagens møde</a:t>
            </a: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48934" y="1342204"/>
            <a:ext cx="9396731" cy="4664075"/>
          </a:xfrm>
        </p:spPr>
        <p:txBody>
          <a:bodyPr vert="horz" lIns="91440" tIns="45720" rIns="91440" bIns="45720" rtlCol="0" anchor="t">
            <a:normAutofit/>
          </a:bodyPr>
          <a:lstStyle/>
          <a:p>
            <a:pPr marL="0" indent="0">
              <a:buNone/>
            </a:pPr>
            <a:endParaRPr lang="da-DK" sz="2400" b="1" dirty="0">
              <a:solidFill>
                <a:srgbClr val="297A77"/>
              </a:solidFill>
              <a:ea typeface="+mj-ea"/>
              <a:cs typeface="+mj-cs"/>
            </a:endParaRPr>
          </a:p>
          <a:p>
            <a:pPr marL="0" indent="0">
              <a:buNone/>
            </a:pPr>
            <a:endParaRPr lang="da-DK" sz="2400" b="1" dirty="0">
              <a:solidFill>
                <a:srgbClr val="297A77"/>
              </a:solidFill>
              <a:ea typeface="+mj-ea"/>
              <a:cs typeface="+mj-cs"/>
            </a:endParaRPr>
          </a:p>
          <a:p>
            <a:pPr marL="0" indent="0">
              <a:buNone/>
            </a:pPr>
            <a:endParaRPr lang="da-DK" sz="2800" i="1" u="sng" dirty="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sp>
        <p:nvSpPr>
          <p:cNvPr id="3" name="Pladsholder til indhold 6">
            <a:extLst>
              <a:ext uri="{FF2B5EF4-FFF2-40B4-BE49-F238E27FC236}">
                <a16:creationId xmlns:a16="http://schemas.microsoft.com/office/drawing/2014/main" id="{FDD912D1-F88F-F1D3-8847-58C3F3E7A07C}"/>
              </a:ext>
            </a:extLst>
          </p:cNvPr>
          <p:cNvSpPr txBox="1">
            <a:spLocks/>
          </p:cNvSpPr>
          <p:nvPr/>
        </p:nvSpPr>
        <p:spPr>
          <a:xfrm>
            <a:off x="507256" y="1271761"/>
            <a:ext cx="9569906" cy="53195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Dette er et inspirations- og dialogmøde </a:t>
            </a:r>
          </a:p>
          <a:p>
            <a:r>
              <a:rPr lang="da-DK" dirty="0"/>
              <a:t>Det er vigtigt at have en god ledelse, struktur og kultur i sin klinik, men der findes ikke en ”</a:t>
            </a:r>
            <a:r>
              <a:rPr lang="da-DK" dirty="0" err="1"/>
              <a:t>one</a:t>
            </a:r>
            <a:r>
              <a:rPr lang="da-DK" dirty="0"/>
              <a:t> </a:t>
            </a:r>
            <a:r>
              <a:rPr lang="da-DK" dirty="0" err="1"/>
              <a:t>size</a:t>
            </a:r>
            <a:r>
              <a:rPr lang="da-DK" dirty="0"/>
              <a:t> </a:t>
            </a:r>
            <a:r>
              <a:rPr lang="da-DK" dirty="0" err="1"/>
              <a:t>fits</a:t>
            </a:r>
            <a:r>
              <a:rPr lang="da-DK" dirty="0"/>
              <a:t> all” klinik.</a:t>
            </a:r>
          </a:p>
          <a:p>
            <a:r>
              <a:rPr lang="da-DK" dirty="0"/>
              <a:t>Formålet er, at I gennem dialog om, hvordan I eks. strukturerer jeres fælles tid og lykkes med at have en god omgangstone m.m. kan inspirere hinanden og evt. få nye ideer til, hvordan I kan organisere jeres klinik.</a:t>
            </a:r>
          </a:p>
          <a:p>
            <a:r>
              <a:rPr lang="da-DK" dirty="0"/>
              <a:t>De sidste 35 min. i dag bruges på, hvordan I hjemme i klinikken kan vedligeholde eller forbedre samarbejdet. I får præsenteret både værktøjer </a:t>
            </a:r>
            <a:r>
              <a:rPr lang="da-DK" dirty="0">
                <a:cs typeface="Calibri"/>
              </a:rPr>
              <a:t>fra PLO-E, KAP og KiAP </a:t>
            </a:r>
            <a:r>
              <a:rPr lang="da-DK" dirty="0"/>
              <a:t>og kontakter til at hjælpe jer videre.  </a:t>
            </a:r>
          </a:p>
          <a:p>
            <a:endParaRPr lang="da-DK" dirty="0">
              <a:cs typeface="Calibri"/>
            </a:endParaRPr>
          </a:p>
          <a:p>
            <a:pPr marL="0" indent="0">
              <a:buNone/>
            </a:pPr>
            <a:endParaRPr lang="da-DK" dirty="0">
              <a:cs typeface="Calibri"/>
            </a:endParaRPr>
          </a:p>
        </p:txBody>
      </p:sp>
      <p:pic>
        <p:nvPicPr>
          <p:cNvPr id="4" name="Billede 3">
            <a:extLst>
              <a:ext uri="{FF2B5EF4-FFF2-40B4-BE49-F238E27FC236}">
                <a16:creationId xmlns:a16="http://schemas.microsoft.com/office/drawing/2014/main" id="{F870E68E-D4A8-03A6-A765-CAFFFFBD0553}"/>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3539761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16371" y="402600"/>
            <a:ext cx="9834129" cy="1325563"/>
          </a:xfrm>
        </p:spPr>
        <p:txBody>
          <a:bodyPr>
            <a:normAutofit/>
          </a:bodyPr>
          <a:lstStyle/>
          <a:p>
            <a:pPr>
              <a:lnSpc>
                <a:spcPct val="70000"/>
              </a:lnSpc>
              <a:spcBef>
                <a:spcPts val="1000"/>
              </a:spcBef>
            </a:pPr>
            <a:r>
              <a:rPr lang="da-DK" b="1" dirty="0">
                <a:solidFill>
                  <a:srgbClr val="297A77"/>
                </a:solidFill>
                <a:latin typeface="+mn-lt"/>
              </a:rPr>
              <a:t>Hvordan vil I arbejde videre?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fontScale="25000" lnSpcReduction="20000"/>
          </a:bodyPr>
          <a:lstStyle/>
          <a:p>
            <a:pPr marL="0" indent="0">
              <a:lnSpc>
                <a:spcPct val="100000"/>
              </a:lnSpc>
              <a:buClr>
                <a:srgbClr val="297A77"/>
              </a:buClr>
              <a:buSzPct val="105000"/>
              <a:buNone/>
            </a:pPr>
            <a:endParaRPr lang="da-DK" sz="7000" dirty="0"/>
          </a:p>
          <a:p>
            <a:pPr marL="0" lvl="1" indent="0">
              <a:lnSpc>
                <a:spcPct val="110000"/>
              </a:lnSpc>
              <a:spcBef>
                <a:spcPts val="1000"/>
              </a:spcBef>
              <a:buClr>
                <a:srgbClr val="297A77"/>
              </a:buClr>
              <a:buSzPct val="105000"/>
              <a:buNone/>
            </a:pPr>
            <a:r>
              <a:rPr lang="da-DK" sz="9600" b="1" dirty="0">
                <a:solidFill>
                  <a:srgbClr val="297A77"/>
                </a:solidFill>
                <a:ea typeface="+mj-ea"/>
                <a:cs typeface="+mj-cs"/>
              </a:rPr>
              <a:t>Ledelse: </a:t>
            </a:r>
            <a:r>
              <a:rPr lang="da-DK" sz="9600" dirty="0"/>
              <a:t>Har I fået ideer til at ændre jeres ledelse, som I vil arbejde videre med? </a:t>
            </a:r>
          </a:p>
          <a:p>
            <a:pPr marL="0" lvl="1" indent="0">
              <a:lnSpc>
                <a:spcPct val="110000"/>
              </a:lnSpc>
              <a:spcBef>
                <a:spcPts val="1000"/>
              </a:spcBef>
              <a:buClr>
                <a:srgbClr val="297A77"/>
              </a:buClr>
              <a:buSzPct val="105000"/>
              <a:buNone/>
            </a:pPr>
            <a:endParaRPr lang="da-DK" sz="9600" dirty="0"/>
          </a:p>
          <a:p>
            <a:pPr marL="0" lvl="1" indent="0">
              <a:lnSpc>
                <a:spcPct val="110000"/>
              </a:lnSpc>
              <a:spcBef>
                <a:spcPts val="1000"/>
              </a:spcBef>
              <a:buClr>
                <a:srgbClr val="297A77"/>
              </a:buClr>
              <a:buSzPct val="105000"/>
              <a:buNone/>
            </a:pPr>
            <a:r>
              <a:rPr lang="da-DK" sz="9600" b="1" dirty="0">
                <a:solidFill>
                  <a:srgbClr val="297A77"/>
                </a:solidFill>
                <a:ea typeface="+mj-ea"/>
                <a:cs typeface="+mj-cs"/>
              </a:rPr>
              <a:t>Struktur: </a:t>
            </a:r>
            <a:r>
              <a:rPr lang="da-DK" sz="9600" dirty="0"/>
              <a:t>Har I fået ideer til at ændre jeres </a:t>
            </a:r>
            <a:r>
              <a:rPr lang="da-DK" sz="9600" dirty="0">
                <a:latin typeface="Calibri" panose="020F0502020204030204" pitchFamily="34" charset="0"/>
                <a:ea typeface="Calibri" panose="020F0502020204030204" pitchFamily="34" charset="0"/>
              </a:rPr>
              <a:t>fælles aktiviteter  (fx møder, supervision, undervisning, sociale arrangementer etc.) i forhold til at understøtte jeres struktur for samarbejdet positivt?</a:t>
            </a:r>
          </a:p>
          <a:p>
            <a:pPr marL="0" lvl="1" indent="0">
              <a:lnSpc>
                <a:spcPct val="110000"/>
              </a:lnSpc>
              <a:spcBef>
                <a:spcPts val="1000"/>
              </a:spcBef>
              <a:buClr>
                <a:srgbClr val="297A77"/>
              </a:buClr>
              <a:buSzPct val="105000"/>
              <a:buNone/>
            </a:pPr>
            <a:endParaRPr lang="da-DK" sz="9600" dirty="0">
              <a:latin typeface="Calibri" panose="020F0502020204030204" pitchFamily="34" charset="0"/>
              <a:ea typeface="Calibri" panose="020F0502020204030204" pitchFamily="34" charset="0"/>
            </a:endParaRPr>
          </a:p>
          <a:p>
            <a:pPr marL="0" lvl="1" indent="0">
              <a:lnSpc>
                <a:spcPct val="110000"/>
              </a:lnSpc>
              <a:spcBef>
                <a:spcPts val="1000"/>
              </a:spcBef>
              <a:buClr>
                <a:srgbClr val="297A77"/>
              </a:buClr>
              <a:buSzPct val="105000"/>
              <a:buNone/>
            </a:pPr>
            <a:r>
              <a:rPr lang="da-DK" sz="9600" b="1" dirty="0">
                <a:solidFill>
                  <a:srgbClr val="297A77"/>
                </a:solidFill>
                <a:ea typeface="+mj-ea"/>
                <a:cs typeface="+mj-cs"/>
              </a:rPr>
              <a:t>Kultur: </a:t>
            </a:r>
            <a:r>
              <a:rPr lang="da-DK" sz="9600" dirty="0">
                <a:latin typeface="Calibri" panose="020F0502020204030204" pitchFamily="34" charset="0"/>
                <a:ea typeface="Calibri" panose="020F0502020204030204" pitchFamily="34" charset="0"/>
              </a:rPr>
              <a:t>Har I fået ideer til at ændre jeres fællesskab i klinikken i forhold til at understøtte jeres kultur for samarbejdet positivt? </a:t>
            </a:r>
          </a:p>
          <a:p>
            <a:pPr marL="0" lvl="1" indent="0">
              <a:lnSpc>
                <a:spcPct val="110000"/>
              </a:lnSpc>
              <a:spcBef>
                <a:spcPts val="1000"/>
              </a:spcBef>
              <a:buClr>
                <a:srgbClr val="297A77"/>
              </a:buClr>
              <a:buSzPct val="105000"/>
              <a:buNone/>
            </a:pPr>
            <a:endParaRPr lang="da-DK" sz="9600" b="1" dirty="0">
              <a:solidFill>
                <a:srgbClr val="297A77"/>
              </a:solidFill>
              <a:ea typeface="+mj-ea"/>
              <a:cs typeface="+mj-cs"/>
            </a:endParaRPr>
          </a:p>
          <a:p>
            <a:pPr marL="0" lvl="1" indent="0">
              <a:lnSpc>
                <a:spcPct val="110000"/>
              </a:lnSpc>
              <a:spcBef>
                <a:spcPts val="1000"/>
              </a:spcBef>
              <a:buClr>
                <a:srgbClr val="297A77"/>
              </a:buClr>
              <a:buSzPct val="105000"/>
              <a:buNone/>
            </a:pPr>
            <a:r>
              <a:rPr lang="da-DK" sz="9600" dirty="0">
                <a:latin typeface="Calibri" panose="020F0502020204030204" pitchFamily="34" charset="0"/>
                <a:ea typeface="Calibri" panose="020F0502020204030204" pitchFamily="34" charset="0"/>
              </a:rPr>
              <a:t>(Udfyld et fælles mødenoteark eller udvidet implementeringsplan?) </a:t>
            </a:r>
          </a:p>
          <a:p>
            <a:pPr marL="0" lvl="1" indent="0">
              <a:lnSpc>
                <a:spcPct val="110000"/>
              </a:lnSpc>
              <a:spcBef>
                <a:spcPts val="1000"/>
              </a:spcBef>
              <a:buClr>
                <a:srgbClr val="297A77"/>
              </a:buClr>
              <a:buSzPct val="105000"/>
              <a:buNone/>
            </a:pPr>
            <a:endParaRPr lang="da-DK" sz="9600" dirty="0">
              <a:latin typeface="Calibri" panose="020F0502020204030204" pitchFamily="34" charset="0"/>
              <a:ea typeface="Calibri" panose="020F0502020204030204" pitchFamily="34" charset="0"/>
            </a:endParaRPr>
          </a:p>
          <a:p>
            <a:pPr marL="0" lvl="1" indent="0">
              <a:lnSpc>
                <a:spcPct val="110000"/>
              </a:lnSpc>
              <a:spcBef>
                <a:spcPts val="1000"/>
              </a:spcBef>
              <a:buClr>
                <a:srgbClr val="297A77"/>
              </a:buClr>
              <a:buSzPct val="105000"/>
              <a:buNone/>
            </a:pPr>
            <a:endParaRPr lang="da-DK" sz="9600" dirty="0">
              <a:latin typeface="Calibri" panose="020F0502020204030204" pitchFamily="34" charset="0"/>
              <a:ea typeface="Calibri" panose="020F0502020204030204" pitchFamily="34" charset="0"/>
            </a:endParaRPr>
          </a:p>
          <a:p>
            <a:pPr marL="0" lvl="1" indent="0">
              <a:lnSpc>
                <a:spcPct val="110000"/>
              </a:lnSpc>
              <a:spcBef>
                <a:spcPts val="1000"/>
              </a:spcBef>
              <a:buClr>
                <a:srgbClr val="297A77"/>
              </a:buClr>
              <a:buSzPct val="105000"/>
              <a:buNone/>
            </a:pPr>
            <a:endParaRPr lang="da-DK" sz="9600" dirty="0">
              <a:latin typeface="Calibri" panose="020F0502020204030204" pitchFamily="34" charset="0"/>
              <a:ea typeface="Calibri" panose="020F0502020204030204" pitchFamily="34" charset="0"/>
            </a:endParaRPr>
          </a:p>
          <a:p>
            <a:pPr marL="0" lvl="1" indent="0">
              <a:lnSpc>
                <a:spcPct val="110000"/>
              </a:lnSpc>
              <a:spcBef>
                <a:spcPts val="1000"/>
              </a:spcBef>
              <a:buClr>
                <a:srgbClr val="297A77"/>
              </a:buClr>
              <a:buSzPct val="105000"/>
              <a:buNone/>
            </a:pPr>
            <a:r>
              <a:rPr lang="da-DK" sz="9600" dirty="0">
                <a:latin typeface="Calibri" panose="020F0502020204030204" pitchFamily="34" charset="0"/>
                <a:ea typeface="Calibri" panose="020F0502020204030204" pitchFamily="34" charset="0"/>
              </a:rPr>
              <a:t> </a:t>
            </a:r>
            <a:endParaRPr lang="da-DK" sz="9600" dirty="0"/>
          </a:p>
          <a:p>
            <a:pPr marL="0" lvl="1" indent="0">
              <a:lnSpc>
                <a:spcPct val="110000"/>
              </a:lnSpc>
              <a:spcBef>
                <a:spcPts val="1000"/>
              </a:spcBef>
              <a:buClr>
                <a:srgbClr val="297A77"/>
              </a:buClr>
              <a:buSzPct val="105000"/>
              <a:buNone/>
            </a:pPr>
            <a:r>
              <a:rPr lang="da-DK" sz="9600" dirty="0"/>
              <a:t> Hvilke tiltag vil I tage med hjem til jeres praksis? </a:t>
            </a:r>
          </a:p>
          <a:p>
            <a:pPr marL="0" lvl="1" indent="0">
              <a:lnSpc>
                <a:spcPct val="110000"/>
              </a:lnSpc>
              <a:spcBef>
                <a:spcPts val="1000"/>
              </a:spcBef>
              <a:buClr>
                <a:srgbClr val="297A77"/>
              </a:buClr>
              <a:buSzPct val="105000"/>
              <a:buNone/>
            </a:pPr>
            <a:r>
              <a:rPr lang="da-DK" sz="9600" dirty="0"/>
              <a:t>2. Hvordan kan det ske?</a:t>
            </a:r>
          </a:p>
          <a:p>
            <a:pPr marL="0" lvl="1" indent="0">
              <a:lnSpc>
                <a:spcPct val="110000"/>
              </a:lnSpc>
              <a:spcBef>
                <a:spcPts val="1000"/>
              </a:spcBef>
              <a:buClr>
                <a:srgbClr val="297A77"/>
              </a:buClr>
              <a:buSzPct val="105000"/>
              <a:buNone/>
            </a:pPr>
            <a:r>
              <a:rPr lang="da-DK" sz="9600" dirty="0"/>
              <a:t>3. Hvad vil I sige til personalet om mødet i dag? </a:t>
            </a:r>
          </a:p>
          <a:p>
            <a:pPr lvl="1">
              <a:lnSpc>
                <a:spcPct val="100000"/>
              </a:lnSpc>
              <a:buClr>
                <a:srgbClr val="297A77"/>
              </a:buClr>
              <a:buSzPct val="105000"/>
            </a:pPr>
            <a:endParaRPr lang="da-DK" sz="2800" dirty="0"/>
          </a:p>
          <a:p>
            <a:pPr>
              <a:lnSpc>
                <a:spcPct val="100000"/>
              </a:lnSpc>
              <a:buClr>
                <a:srgbClr val="297A77"/>
              </a:buClr>
              <a:buSzPct val="105000"/>
            </a:pPr>
            <a:endParaRPr lang="da-DK" sz="3200" dirty="0"/>
          </a:p>
          <a:p>
            <a:pPr>
              <a:lnSpc>
                <a:spcPct val="100000"/>
              </a:lnSpc>
              <a:buClr>
                <a:srgbClr val="297A77"/>
              </a:buClr>
              <a:buSzPct val="105000"/>
            </a:pPr>
            <a:endParaRPr lang="da-DK" sz="3200" dirty="0"/>
          </a:p>
          <a:p>
            <a:pPr marL="0" indent="0">
              <a:buClr>
                <a:srgbClr val="297A77"/>
              </a:buClr>
              <a:buSzPct val="105000"/>
              <a:buNone/>
            </a:pPr>
            <a:endParaRPr lang="da-DK" dirty="0"/>
          </a:p>
          <a:p>
            <a:pPr marL="0" indent="0">
              <a:buNone/>
            </a:pPr>
            <a:r>
              <a:rPr lang="da-DK" dirty="0"/>
              <a:t>               </a:t>
            </a:r>
          </a:p>
          <a:p>
            <a:pPr marL="0" indent="0">
              <a:lnSpc>
                <a:spcPct val="100000"/>
              </a:lnSpc>
              <a:buNone/>
            </a:pPr>
            <a:r>
              <a:rPr lang="da-DK" sz="5100" b="1" dirty="0">
                <a:ea typeface="+mj-ea"/>
                <a:cs typeface="+mj-cs"/>
              </a:rPr>
              <a:t>      </a:t>
            </a:r>
          </a:p>
          <a:p>
            <a:pPr marL="0" indent="0">
              <a:lnSpc>
                <a:spcPct val="100000"/>
              </a:lnSpc>
              <a:buNone/>
            </a:pPr>
            <a:r>
              <a:rPr lang="da-DK" sz="5100" b="1" dirty="0">
                <a:solidFill>
                  <a:srgbClr val="297A77"/>
                </a:solidFill>
                <a:ea typeface="+mj-ea"/>
                <a:cs typeface="+mj-cs"/>
              </a:rPr>
              <a:t>      </a:t>
            </a:r>
            <a:endParaRPr lang="da-DK" sz="3200" b="1" dirty="0">
              <a:solidFill>
                <a:srgbClr val="297A77"/>
              </a:solidFill>
              <a:ea typeface="+mj-ea"/>
              <a:cs typeface="+mj-cs"/>
            </a:endParaRPr>
          </a:p>
          <a:p>
            <a:pPr marL="0" indent="0">
              <a:buNone/>
            </a:pP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30</a:t>
            </a:fld>
            <a:endParaRPr lang="da-DK" altLang="en-US">
              <a:solidFill>
                <a:schemeClr val="bg1"/>
              </a:solidFill>
            </a:endParaRPr>
          </a:p>
        </p:txBody>
      </p:sp>
      <p:pic>
        <p:nvPicPr>
          <p:cNvPr id="12" name="Billede 11">
            <a:extLst>
              <a:ext uri="{FF2B5EF4-FFF2-40B4-BE49-F238E27FC236}">
                <a16:creationId xmlns:a16="http://schemas.microsoft.com/office/drawing/2014/main" id="{7102B8EB-AA22-4BBA-A063-0A4BEA62E1A9}"/>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621385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sz="4900" b="1" dirty="0">
                <a:solidFill>
                  <a:srgbClr val="297A77"/>
                </a:solidFill>
                <a:latin typeface="+mn-lt"/>
              </a:rPr>
              <a:t>Præsentation af tilbud til jer</a:t>
            </a:r>
            <a:br>
              <a:rPr lang="da-DK" b="1" dirty="0">
                <a:solidFill>
                  <a:srgbClr val="297A77"/>
                </a:solidFill>
                <a:latin typeface="+mn-lt"/>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38200" y="1622323"/>
            <a:ext cx="8606426" cy="4554640"/>
          </a:xfrm>
        </p:spPr>
        <p:txBody>
          <a:bodyPr>
            <a:normAutofit/>
          </a:bodyPr>
          <a:lstStyle/>
          <a:p>
            <a:pPr marL="0" indent="0">
              <a:lnSpc>
                <a:spcPct val="107000"/>
              </a:lnSpc>
              <a:spcAft>
                <a:spcPts val="800"/>
              </a:spcAft>
              <a:buNone/>
            </a:pPr>
            <a:r>
              <a:rPr lang="da-DK" sz="2400" b="1" dirty="0">
                <a:solidFill>
                  <a:srgbClr val="297A77"/>
                </a:solidFill>
                <a:ea typeface="+mj-ea"/>
                <a:cs typeface="+mj-cs"/>
              </a:rPr>
              <a:t>Forskellige typer af tilbud</a:t>
            </a:r>
          </a:p>
          <a:p>
            <a:pPr marL="0" indent="0">
              <a:lnSpc>
                <a:spcPct val="107000"/>
              </a:lnSpc>
              <a:spcAft>
                <a:spcPts val="800"/>
              </a:spcAft>
              <a:buNone/>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1: Praksispakker fra KiAP og PLO-E</a:t>
            </a:r>
          </a:p>
          <a:p>
            <a:pPr marL="0" indent="0">
              <a:lnSpc>
                <a:spcPct val="107000"/>
              </a:lnSpc>
              <a:spcAft>
                <a:spcPts val="800"/>
              </a:spcAft>
              <a:buNone/>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2: KGE- OG DGE-moduler fra PLO-E</a:t>
            </a:r>
          </a:p>
          <a:p>
            <a:pPr marL="0" indent="0">
              <a:lnSpc>
                <a:spcPct val="107000"/>
              </a:lnSpc>
              <a:spcAft>
                <a:spcPts val="800"/>
              </a:spcAft>
              <a:buNone/>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3: Regionale tilbud fra jeres KAP-enhed. </a:t>
            </a:r>
          </a:p>
          <a:p>
            <a:pPr marL="0" indent="0">
              <a:lnSpc>
                <a:spcPct val="107000"/>
              </a:lnSpc>
              <a:spcAft>
                <a:spcPts val="800"/>
              </a:spcAft>
              <a:buNone/>
            </a:pPr>
            <a:endParaRPr lang="da-DK" sz="2400" b="1" kern="100" dirty="0">
              <a:solidFill>
                <a:srgbClr val="297A77"/>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31</a:t>
            </a:fld>
            <a:endParaRPr lang="da-DK" altLang="en-US">
              <a:solidFill>
                <a:schemeClr val="bg1"/>
              </a:solidFill>
            </a:endParaRPr>
          </a:p>
        </p:txBody>
      </p:sp>
    </p:spTree>
    <p:extLst>
      <p:ext uri="{BB962C8B-B14F-4D97-AF65-F5344CB8AC3E}">
        <p14:creationId xmlns:p14="http://schemas.microsoft.com/office/powerpoint/2010/main" val="3626575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sz="4900" b="1" dirty="0">
                <a:solidFill>
                  <a:srgbClr val="297A77"/>
                </a:solidFill>
                <a:latin typeface="+mn-lt"/>
              </a:rPr>
              <a:t>Tilbud fra KiAP og PLO-E</a:t>
            </a:r>
            <a:br>
              <a:rPr lang="da-DK" b="1" dirty="0">
                <a:solidFill>
                  <a:srgbClr val="297A77"/>
                </a:solidFill>
                <a:latin typeface="+mn-lt"/>
              </a:rPr>
            </a:br>
            <a:r>
              <a:rPr lang="da-DK" sz="3100" b="1" dirty="0">
                <a:solidFill>
                  <a:srgbClr val="297A77"/>
                </a:solidFill>
                <a:latin typeface="+mn-lt"/>
              </a:rPr>
              <a:t>Tilbud som I selv faciliterer</a:t>
            </a: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38200" y="1622323"/>
            <a:ext cx="8546432" cy="4554640"/>
          </a:xfrm>
        </p:spPr>
        <p:txBody>
          <a:bodyPr>
            <a:normAutofit/>
          </a:bodyPr>
          <a:lstStyle/>
          <a:p>
            <a:pPr marL="0" indent="0">
              <a:lnSpc>
                <a:spcPct val="107000"/>
              </a:lnSpc>
              <a:spcAft>
                <a:spcPts val="800"/>
              </a:spcAft>
              <a:buNone/>
            </a:pPr>
            <a:r>
              <a:rPr lang="da-DK" sz="2400" b="1" dirty="0">
                <a:solidFill>
                  <a:srgbClr val="297A77"/>
                </a:solidFill>
                <a:ea typeface="+mj-ea"/>
                <a:cs typeface="+mj-cs"/>
              </a:rPr>
              <a:t>4 værktøjer til brug i klinikken</a:t>
            </a:r>
          </a:p>
          <a:p>
            <a:pPr marL="457200" indent="-457200">
              <a:lnSpc>
                <a:spcPct val="107000"/>
              </a:lnSpc>
              <a:spcAft>
                <a:spcPts val="800"/>
              </a:spcAft>
              <a:buFont typeface="+mj-lt"/>
              <a:buAutoNum type="arabicPeriod"/>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Et fælles ledelsesgrundlag – hjælper jer til at få en tydelig ledelse</a:t>
            </a:r>
          </a:p>
          <a:p>
            <a:pPr marL="457200" indent="-457200">
              <a:lnSpc>
                <a:spcPct val="107000"/>
              </a:lnSpc>
              <a:spcAft>
                <a:spcPts val="800"/>
              </a:spcAft>
              <a:buFont typeface="+mj-lt"/>
              <a:buAutoNum type="arabicPeriod"/>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Trivsel i ledergruppen – hjælper jer med at </a:t>
            </a:r>
            <a:r>
              <a:rPr lang="da-DK" sz="2400" b="1" kern="100" dirty="0">
                <a:latin typeface="Calibri" panose="020F0502020204030204" pitchFamily="34" charset="0"/>
                <a:ea typeface="Calibri" panose="020F0502020204030204" pitchFamily="34" charset="0"/>
                <a:cs typeface="Times New Roman" panose="02020603050405020304" pitchFamily="18" charset="0"/>
              </a:rPr>
              <a:t>s</a:t>
            </a: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tyrke jeres relationer</a:t>
            </a:r>
          </a:p>
          <a:p>
            <a:pPr marL="457200" indent="-457200">
              <a:lnSpc>
                <a:spcPct val="107000"/>
              </a:lnSpc>
              <a:spcAft>
                <a:spcPts val="800"/>
              </a:spcAft>
              <a:buFont typeface="+mj-lt"/>
              <a:buAutoNum type="arabicPeriod"/>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Implementering – hjælper jer med at lykkes med forandringer</a:t>
            </a:r>
          </a:p>
          <a:p>
            <a:pPr marL="457200" indent="-457200">
              <a:lnSpc>
                <a:spcPct val="107000"/>
              </a:lnSpc>
              <a:spcAft>
                <a:spcPts val="800"/>
              </a:spcAft>
              <a:buFont typeface="+mj-lt"/>
              <a:buAutoNum type="arabicPeriod"/>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Fællesskab og samarbejde – hjælper jer med at spille hinanden gode i klinikken</a:t>
            </a:r>
          </a:p>
          <a:p>
            <a:pPr marL="0" indent="0">
              <a:lnSpc>
                <a:spcPct val="107000"/>
              </a:lnSpc>
              <a:spcAft>
                <a:spcPts val="800"/>
              </a:spcAft>
              <a:buNone/>
            </a:pPr>
            <a:endParaRPr lang="da-DK" sz="2400" b="1" kern="100" dirty="0">
              <a:solidFill>
                <a:srgbClr val="297A77"/>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32</a:t>
            </a:fld>
            <a:endParaRPr lang="da-DK" altLang="en-US">
              <a:solidFill>
                <a:schemeClr val="bg1"/>
              </a:solidFill>
            </a:endParaRPr>
          </a:p>
        </p:txBody>
      </p:sp>
    </p:spTree>
    <p:extLst>
      <p:ext uri="{BB962C8B-B14F-4D97-AF65-F5344CB8AC3E}">
        <p14:creationId xmlns:p14="http://schemas.microsoft.com/office/powerpoint/2010/main" val="37719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b="1" dirty="0">
                <a:solidFill>
                  <a:srgbClr val="297A77"/>
                </a:solidFill>
                <a:latin typeface="+mn-lt"/>
              </a:rPr>
              <a:t>Tilbud fra PLO-E, hvor I selv faciliterer</a:t>
            </a:r>
            <a:br>
              <a:rPr lang="da-DK"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38199" y="1622323"/>
            <a:ext cx="8714765" cy="5060488"/>
          </a:xfrm>
        </p:spPr>
        <p:txBody>
          <a:bodyPr>
            <a:normAutofit/>
          </a:bodyPr>
          <a:lstStyle/>
          <a:p>
            <a:pPr>
              <a:lnSpc>
                <a:spcPct val="107000"/>
              </a:lnSpc>
              <a:spcAft>
                <a:spcPts val="800"/>
              </a:spcAft>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KGE-modulet</a:t>
            </a: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 henvender sig til hele klinikken med et budskab om, at alle har både interesse i og ansvar for et godt og nærende arbejdsmiljø. </a:t>
            </a:r>
          </a:p>
          <a:p>
            <a:pPr>
              <a:lnSpc>
                <a:spcPct val="107000"/>
              </a:lnSpc>
              <a:spcAft>
                <a:spcPts val="800"/>
              </a:spcAft>
            </a:pPr>
            <a:r>
              <a:rPr lang="da-DK" sz="2400" b="1" kern="100" dirty="0">
                <a:latin typeface="Calibri" panose="020F0502020204030204" pitchFamily="34" charset="0"/>
                <a:ea typeface="Calibri" panose="020F0502020204030204" pitchFamily="34" charset="0"/>
                <a:cs typeface="Times New Roman" panose="02020603050405020304" pitchFamily="18" charset="0"/>
              </a:rPr>
              <a:t>DGE-modulet</a:t>
            </a:r>
            <a:r>
              <a:rPr lang="da-DK" sz="2400" kern="100" dirty="0">
                <a:latin typeface="Calibri" panose="020F0502020204030204" pitchFamily="34" charset="0"/>
                <a:ea typeface="Calibri" panose="020F0502020204030204" pitchFamily="34" charset="0"/>
                <a:cs typeface="Times New Roman" panose="02020603050405020304" pitchFamily="18" charset="0"/>
              </a:rPr>
              <a:t> henvender sig til lægegruppen. Det handler om samarbejdet internt i personalegruppen, mellem personale og ledelse samt i ledelsen. </a:t>
            </a:r>
          </a:p>
          <a:p>
            <a:pPr>
              <a:lnSpc>
                <a:spcPct val="107000"/>
              </a:lnSpc>
              <a:spcAft>
                <a:spcPts val="800"/>
              </a:spcAft>
            </a:pPr>
            <a:r>
              <a:rPr lang="da-DK" sz="2400" b="1" kern="100" dirty="0">
                <a:latin typeface="Calibri" panose="020F0502020204030204" pitchFamily="34" charset="0"/>
                <a:ea typeface="Calibri" panose="020F0502020204030204" pitchFamily="34" charset="0"/>
                <a:cs typeface="Times New Roman" panose="02020603050405020304" pitchFamily="18" charset="0"/>
              </a:rPr>
              <a:t>S</a:t>
            </a: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GE-modulet </a:t>
            </a:r>
            <a:r>
              <a:rPr lang="da-DK" sz="2400" kern="100" dirty="0">
                <a:latin typeface="Calibri" panose="020F0502020204030204" pitchFamily="34" charset="0"/>
                <a:ea typeface="Calibri" panose="020F0502020204030204" pitchFamily="34" charset="0"/>
                <a:cs typeface="Times New Roman" panose="02020603050405020304" pitchFamily="18" charset="0"/>
              </a:rPr>
              <a:t>henvender sig til lægegruppen. Det handler om god ledelse i almen praksis, og hvordan du kan uddelegere bl.a. dele af behandlingen af patienter og stadig have høj faglig kvalitet.</a:t>
            </a:r>
          </a:p>
          <a:p>
            <a:pPr marL="0" indent="0">
              <a:lnSpc>
                <a:spcPct val="107000"/>
              </a:lnSpc>
              <a:spcAft>
                <a:spcPts val="800"/>
              </a:spcAft>
              <a:buNone/>
            </a:pPr>
            <a:r>
              <a:rPr lang="da-DK" sz="2400" b="1" dirty="0">
                <a:solidFill>
                  <a:srgbClr val="297A77"/>
                </a:solidFill>
                <a:ea typeface="+mj-ea"/>
                <a:cs typeface="+mj-cs"/>
              </a:rPr>
              <a:t>Se uddelingskopier for yderligere info og link til kursus</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33</a:t>
            </a:fld>
            <a:endParaRPr lang="da-DK" altLang="en-US">
              <a:solidFill>
                <a:schemeClr val="bg1"/>
              </a:solidFill>
            </a:endParaRPr>
          </a:p>
        </p:txBody>
      </p:sp>
    </p:spTree>
    <p:extLst>
      <p:ext uri="{BB962C8B-B14F-4D97-AF65-F5344CB8AC3E}">
        <p14:creationId xmlns:p14="http://schemas.microsoft.com/office/powerpoint/2010/main" val="3583780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8929" y="365125"/>
            <a:ext cx="9674392" cy="1325563"/>
          </a:xfrm>
        </p:spPr>
        <p:txBody>
          <a:bodyPr>
            <a:normAutofit fontScale="90000"/>
          </a:bodyPr>
          <a:lstStyle/>
          <a:p>
            <a:r>
              <a:rPr lang="da-DK" sz="4000" b="1" dirty="0">
                <a:solidFill>
                  <a:srgbClr val="297A77"/>
                </a:solidFill>
                <a:latin typeface="Calibri" panose="020F0502020204030204" pitchFamily="34" charset="0"/>
              </a:rPr>
              <a:t>Tilbud fra KAP-X, hvor I får hjælp til processerne</a:t>
            </a:r>
            <a:br>
              <a:rPr lang="da-DK" b="1" dirty="0">
                <a:solidFill>
                  <a:srgbClr val="297A77"/>
                </a:solidFill>
                <a:latin typeface="Calibri" panose="020F0502020204030204" pitchFamily="34" charset="0"/>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8929" y="1150374"/>
            <a:ext cx="9446291" cy="5026589"/>
          </a:xfrm>
        </p:spPr>
        <p:txBody>
          <a:bodyPr>
            <a:normAutofit/>
          </a:bodyPr>
          <a:lstStyle/>
          <a:p>
            <a:pPr marL="0" indent="0">
              <a:buNone/>
            </a:pPr>
            <a:endParaRPr lang="da-DK" b="1" dirty="0">
              <a:solidFill>
                <a:srgbClr val="297A77"/>
              </a:solidFill>
              <a:ea typeface="+mj-ea"/>
              <a:cs typeface="+mj-cs"/>
            </a:endParaRPr>
          </a:p>
          <a:p>
            <a:pPr marL="0" indent="0">
              <a:buNone/>
            </a:pPr>
            <a:r>
              <a:rPr lang="da-DK" sz="3200" b="1" dirty="0">
                <a:latin typeface="Calibri" panose="020F0502020204030204" pitchFamily="34" charset="0"/>
              </a:rPr>
              <a:t>Regionsspecifik visning</a:t>
            </a:r>
          </a:p>
          <a:p>
            <a:pPr marL="0" indent="0">
              <a:buNone/>
            </a:pPr>
            <a:endParaRPr lang="da-DK" sz="1800" dirty="0">
              <a:highlight>
                <a:srgbClr val="FFFF00"/>
              </a:highlight>
            </a:endParaRPr>
          </a:p>
          <a:p>
            <a:pPr>
              <a:buFontTx/>
              <a:buChar char="-"/>
            </a:pPr>
            <a:endParaRPr lang="da-DK" sz="1800" b="1" dirty="0">
              <a:solidFill>
                <a:srgbClr val="297A77"/>
              </a:solidFill>
              <a:highlight>
                <a:srgbClr val="FFFF00"/>
              </a:highlight>
              <a:ea typeface="+mj-ea"/>
              <a:cs typeface="+mj-cs"/>
            </a:endParaRPr>
          </a:p>
          <a:p>
            <a:pPr marL="0" indent="0">
              <a:buNone/>
            </a:pPr>
            <a:endParaRPr lang="da-DK" sz="1800" b="1" dirty="0">
              <a:solidFill>
                <a:srgbClr val="297A77"/>
              </a:solidFill>
              <a:highlight>
                <a:srgbClr val="FFFF00"/>
              </a:highlight>
              <a:ea typeface="+mj-ea"/>
              <a:cs typeface="+mj-cs"/>
            </a:endParaRPr>
          </a:p>
          <a:p>
            <a:pPr marL="0" indent="0">
              <a:buNone/>
            </a:pPr>
            <a:endParaRPr lang="da-DK" sz="1800" b="1" dirty="0">
              <a:solidFill>
                <a:srgbClr val="297A77"/>
              </a:solidFill>
              <a:highlight>
                <a:srgbClr val="FFFF00"/>
              </a:highlight>
              <a:ea typeface="+mj-ea"/>
              <a:cs typeface="+mj-cs"/>
            </a:endParaRPr>
          </a:p>
          <a:p>
            <a:pPr marL="0" indent="0">
              <a:buNone/>
            </a:pPr>
            <a:endParaRPr lang="da-DK" sz="1800" b="1" dirty="0">
              <a:solidFill>
                <a:srgbClr val="297A77"/>
              </a:solidFill>
              <a:highlight>
                <a:srgbClr val="FFFF00"/>
              </a:highlight>
              <a:ea typeface="+mj-ea"/>
              <a:cs typeface="+mj-cs"/>
            </a:endParaRPr>
          </a:p>
          <a:p>
            <a:pPr marL="0" indent="0">
              <a:buNone/>
            </a:pPr>
            <a:endParaRPr lang="da-DK" sz="2200" b="1" dirty="0">
              <a:solidFill>
                <a:srgbClr val="297A77"/>
              </a:solidFill>
              <a:ea typeface="+mj-ea"/>
              <a:cs typeface="+mj-cs"/>
            </a:endParaRPr>
          </a:p>
          <a:p>
            <a:pPr marL="0" indent="0">
              <a:buNone/>
            </a:pPr>
            <a:r>
              <a:rPr lang="da-DK" sz="2200" b="1" dirty="0">
                <a:solidFill>
                  <a:srgbClr val="297A77"/>
                </a:solidFill>
                <a:ea typeface="+mj-ea"/>
                <a:cs typeface="+mj-cs"/>
              </a:rPr>
              <a:t>Se uddelingskopier for yderligere info og link til tilbud fra jeres KAP-enhed </a:t>
            </a: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34</a:t>
            </a:fld>
            <a:endParaRPr lang="da-DK" altLang="en-US">
              <a:solidFill>
                <a:schemeClr val="bg1"/>
              </a:solidFill>
            </a:endParaRPr>
          </a:p>
        </p:txBody>
      </p:sp>
    </p:spTree>
    <p:extLst>
      <p:ext uri="{BB962C8B-B14F-4D97-AF65-F5344CB8AC3E}">
        <p14:creationId xmlns:p14="http://schemas.microsoft.com/office/powerpoint/2010/main" val="2920908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73435" y="270536"/>
            <a:ext cx="10092268" cy="1325563"/>
          </a:xfrm>
        </p:spPr>
        <p:txBody>
          <a:bodyPr>
            <a:normAutofit/>
          </a:bodyPr>
          <a:lstStyle/>
          <a:p>
            <a:r>
              <a:rPr lang="da-DK" sz="4300" b="1" dirty="0">
                <a:solidFill>
                  <a:srgbClr val="297A77"/>
                </a:solidFill>
                <a:latin typeface="+mn-lt"/>
              </a:rPr>
              <a:t>Udfyld implementeringsplanen (10 min.)</a:t>
            </a:r>
            <a:br>
              <a:rPr lang="da-DK" sz="4300" b="1" dirty="0">
                <a:solidFill>
                  <a:srgbClr val="297A77"/>
                </a:solidFill>
                <a:latin typeface="+mn-lt"/>
              </a:rPr>
            </a:br>
            <a:r>
              <a:rPr kumimoji="0" lang="da-DK" sz="2000" b="1" i="0" u="none" strike="noStrike" kern="1200" cap="none" spc="0" normalizeH="0" baseline="0" noProof="0" dirty="0">
                <a:ln>
                  <a:noFill/>
                </a:ln>
                <a:solidFill>
                  <a:srgbClr val="297A77"/>
                </a:solidFill>
                <a:effectLst/>
                <a:uLnTx/>
                <a:uFillTx/>
                <a:latin typeface="Calibri" panose="020F0502020204030204"/>
                <a:ea typeface="+mj-ea"/>
                <a:cs typeface="+mj-cs"/>
              </a:rPr>
              <a:t>Er der potentiale for forandringer?</a:t>
            </a:r>
            <a:endParaRPr lang="da-DK" sz="43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3435" y="1535324"/>
            <a:ext cx="9864948" cy="5052140"/>
          </a:xfrm>
        </p:spPr>
        <p:txBody>
          <a:bodyPr>
            <a:normAutofit fontScale="70000" lnSpcReduction="20000"/>
          </a:bodyPr>
          <a:lstStyle/>
          <a:p>
            <a:pPr marL="0" indent="0">
              <a:lnSpc>
                <a:spcPct val="100000"/>
              </a:lnSpc>
              <a:buNone/>
            </a:pPr>
            <a:endParaRPr lang="da-DK" b="1" dirty="0">
              <a:solidFill>
                <a:srgbClr val="297A77"/>
              </a:solidFill>
              <a:ea typeface="+mj-ea"/>
              <a:cs typeface="+mj-cs"/>
            </a:endParaRPr>
          </a:p>
          <a:p>
            <a:pPr marL="0" indent="0">
              <a:lnSpc>
                <a:spcPct val="100000"/>
              </a:lnSpc>
              <a:buNone/>
            </a:pPr>
            <a:endParaRPr lang="da-DK" b="1" dirty="0">
              <a:solidFill>
                <a:srgbClr val="297A77"/>
              </a:solidFill>
              <a:ea typeface="+mj-ea"/>
              <a:cs typeface="+mj-cs"/>
            </a:endParaRPr>
          </a:p>
          <a:p>
            <a:pPr marL="0" indent="0">
              <a:lnSpc>
                <a:spcPct val="100000"/>
              </a:lnSpc>
              <a:buNone/>
            </a:pPr>
            <a:endParaRPr lang="da-DK" sz="1800" b="1" dirty="0">
              <a:ea typeface="+mj-ea"/>
              <a:cs typeface="+mj-cs"/>
            </a:endParaRPr>
          </a:p>
          <a:p>
            <a:pPr marL="0" indent="0">
              <a:lnSpc>
                <a:spcPct val="100000"/>
              </a:lnSpc>
              <a:buNone/>
            </a:pPr>
            <a:endParaRPr lang="da-DK" sz="1800" b="1" dirty="0">
              <a:ea typeface="+mj-ea"/>
              <a:cs typeface="+mj-cs"/>
            </a:endParaRPr>
          </a:p>
          <a:p>
            <a:pPr marL="0" indent="0">
              <a:lnSpc>
                <a:spcPct val="100000"/>
              </a:lnSpc>
              <a:buNone/>
            </a:pPr>
            <a:endParaRPr lang="da-DK" sz="1800" b="1" dirty="0">
              <a:ea typeface="+mj-ea"/>
              <a:cs typeface="+mj-cs"/>
            </a:endParaRPr>
          </a:p>
          <a:p>
            <a:pPr marL="0" indent="0">
              <a:lnSpc>
                <a:spcPct val="100000"/>
              </a:lnSpc>
              <a:buNone/>
            </a:pPr>
            <a:endParaRPr lang="da-DK" sz="1800" b="1" dirty="0">
              <a:ea typeface="+mj-ea"/>
              <a:cs typeface="+mj-cs"/>
            </a:endParaRPr>
          </a:p>
          <a:p>
            <a:pPr marL="0" indent="0">
              <a:lnSpc>
                <a:spcPct val="100000"/>
              </a:lnSpc>
              <a:buNone/>
            </a:pPr>
            <a:endParaRPr lang="da-DK" sz="1800" b="1" dirty="0">
              <a:ea typeface="+mj-ea"/>
              <a:cs typeface="+mj-cs"/>
            </a:endParaRPr>
          </a:p>
          <a:p>
            <a:pPr marL="0" indent="0">
              <a:lnSpc>
                <a:spcPct val="100000"/>
              </a:lnSpc>
              <a:buNone/>
            </a:pPr>
            <a:endParaRPr lang="da-DK" sz="1800" b="1" dirty="0">
              <a:solidFill>
                <a:srgbClr val="297A77"/>
              </a:solidFill>
              <a:ea typeface="+mj-ea"/>
              <a:cs typeface="+mj-cs"/>
            </a:endParaRPr>
          </a:p>
          <a:p>
            <a:pPr marL="0" indent="0">
              <a:lnSpc>
                <a:spcPct val="100000"/>
              </a:lnSpc>
              <a:buNone/>
            </a:pPr>
            <a:endParaRPr lang="da-DK" b="1" dirty="0">
              <a:solidFill>
                <a:srgbClr val="297A77"/>
              </a:solidFill>
              <a:ea typeface="+mj-ea"/>
              <a:cs typeface="+mj-cs"/>
            </a:endParaRPr>
          </a:p>
          <a:p>
            <a:pPr marL="0" indent="0">
              <a:lnSpc>
                <a:spcPct val="100000"/>
              </a:lnSpc>
              <a:buNone/>
            </a:pPr>
            <a:endParaRPr lang="da-DK" b="1" dirty="0">
              <a:solidFill>
                <a:srgbClr val="297A77"/>
              </a:solidFill>
              <a:ea typeface="+mj-ea"/>
              <a:cs typeface="+mj-cs"/>
            </a:endParaRPr>
          </a:p>
          <a:p>
            <a:pPr>
              <a:buClr>
                <a:srgbClr val="297A77"/>
              </a:buClr>
              <a:buSzPct val="105000"/>
            </a:pPr>
            <a:r>
              <a:rPr lang="da-DK" sz="3600" dirty="0"/>
              <a:t>Er der noget I vil ændre?</a:t>
            </a:r>
          </a:p>
          <a:p>
            <a:pPr marL="228600" lvl="1">
              <a:spcBef>
                <a:spcPts val="1000"/>
              </a:spcBef>
              <a:buClr>
                <a:srgbClr val="297A77"/>
              </a:buClr>
              <a:buSzPct val="105000"/>
            </a:pPr>
            <a:r>
              <a:rPr lang="da-DK" sz="3600" dirty="0"/>
              <a:t>Beskriv hvordan, hvem og hvornår ændringerne skal ske. </a:t>
            </a:r>
          </a:p>
          <a:p>
            <a:pPr marL="228600" lvl="1">
              <a:spcBef>
                <a:spcPts val="1000"/>
              </a:spcBef>
              <a:buClr>
                <a:srgbClr val="297A77"/>
              </a:buClr>
              <a:buSzPct val="105000"/>
            </a:pPr>
            <a:r>
              <a:rPr lang="da-DK" sz="3600" dirty="0"/>
              <a:t>Er der nogle af tilbuddene I vil gøre brug af? </a:t>
            </a:r>
          </a:p>
          <a:p>
            <a:pPr marL="0" indent="0">
              <a:lnSpc>
                <a:spcPct val="100000"/>
              </a:lnSpc>
              <a:buNone/>
            </a:pPr>
            <a:r>
              <a:rPr lang="da-DK" sz="1800" b="1" dirty="0">
                <a:ea typeface="+mj-ea"/>
                <a:cs typeface="+mj-cs"/>
              </a:rPr>
              <a:t>           </a:t>
            </a:r>
          </a:p>
          <a:p>
            <a:pPr marL="0" indent="0">
              <a:lnSpc>
                <a:spcPct val="100000"/>
              </a:lnSpc>
              <a:buNone/>
            </a:pPr>
            <a:r>
              <a:rPr lang="da-DK" sz="1800" b="1" dirty="0">
                <a:ea typeface="+mj-ea"/>
                <a:cs typeface="+mj-cs"/>
              </a:rPr>
              <a:t>	</a:t>
            </a:r>
            <a:endParaRPr lang="da-DK" sz="18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35</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pic>
        <p:nvPicPr>
          <p:cNvPr id="12" name="Billede 11">
            <a:extLst>
              <a:ext uri="{FF2B5EF4-FFF2-40B4-BE49-F238E27FC236}">
                <a16:creationId xmlns:a16="http://schemas.microsoft.com/office/drawing/2014/main" id="{D639159D-3142-452C-B1BE-1AEFC6FD7356}"/>
              </a:ext>
            </a:extLst>
          </p:cNvPr>
          <p:cNvPicPr>
            <a:picLocks noChangeAspect="1"/>
          </p:cNvPicPr>
          <p:nvPr/>
        </p:nvPicPr>
        <p:blipFill>
          <a:blip r:embed="rId5"/>
          <a:stretch>
            <a:fillRect/>
          </a:stretch>
        </p:blipFill>
        <p:spPr>
          <a:xfrm>
            <a:off x="1304585" y="1465251"/>
            <a:ext cx="7665630" cy="2987834"/>
          </a:xfrm>
          <a:prstGeom prst="rect">
            <a:avLst/>
          </a:prstGeom>
        </p:spPr>
      </p:pic>
    </p:spTree>
    <p:extLst>
      <p:ext uri="{BB962C8B-B14F-4D97-AF65-F5344CB8AC3E}">
        <p14:creationId xmlns:p14="http://schemas.microsoft.com/office/powerpoint/2010/main" val="4176392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54908" y="365125"/>
            <a:ext cx="10698892" cy="1325563"/>
          </a:xfrm>
        </p:spPr>
        <p:txBody>
          <a:bodyPr>
            <a:normAutofit/>
          </a:bodyPr>
          <a:lstStyle/>
          <a:p>
            <a:r>
              <a:rPr lang="da-DK" b="1" dirty="0">
                <a:solidFill>
                  <a:srgbClr val="297A77"/>
                </a:solidFill>
                <a:latin typeface="+mn-lt"/>
              </a:rPr>
              <a:t>Opsamling i plenum (5 min)</a:t>
            </a:r>
            <a:br>
              <a:rPr lang="da-DK" b="1" dirty="0">
                <a:solidFill>
                  <a:srgbClr val="297A77"/>
                </a:solidFill>
                <a:latin typeface="+mn-lt"/>
              </a:rPr>
            </a:br>
            <a:endParaRPr lang="da-DK" sz="2000" b="1" dirty="0">
              <a:solidFill>
                <a:srgbClr val="297A77"/>
              </a:solidFill>
              <a:latin typeface="Calibri"/>
              <a:cs typeface="Calibri"/>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7" y="1791730"/>
            <a:ext cx="8916157" cy="4315680"/>
          </a:xfrm>
        </p:spPr>
        <p:txBody>
          <a:bodyPr vert="horz" lIns="91440" tIns="45720" rIns="91440" bIns="45720" rtlCol="0" anchor="t">
            <a:normAutofit/>
          </a:bodyPr>
          <a:lstStyle/>
          <a:p>
            <a:pPr marL="0" indent="0">
              <a:buClr>
                <a:srgbClr val="297A77"/>
              </a:buClr>
              <a:buSzPct val="105000"/>
              <a:buNone/>
            </a:pPr>
            <a:r>
              <a:rPr lang="da-DK" sz="3000" b="1" dirty="0">
                <a:solidFill>
                  <a:srgbClr val="297A77"/>
                </a:solidFill>
                <a:ea typeface="+mj-ea"/>
                <a:cs typeface="+mj-cs"/>
              </a:rPr>
              <a:t>Hvad har I skrevet i jeres implementeringsplan?</a:t>
            </a:r>
          </a:p>
          <a:p>
            <a:pPr>
              <a:buClr>
                <a:srgbClr val="297A77"/>
              </a:buClr>
              <a:buSzPct val="105000"/>
            </a:pPr>
            <a:endParaRPr lang="da-DK" sz="3000" b="1" dirty="0">
              <a:solidFill>
                <a:srgbClr val="297A77"/>
              </a:solidFill>
              <a:ea typeface="+mj-ea"/>
              <a:cs typeface="+mj-cs"/>
            </a:endParaRPr>
          </a:p>
          <a:p>
            <a:pPr>
              <a:buClr>
                <a:srgbClr val="297A77"/>
              </a:buClr>
              <a:buSzPct val="105000"/>
            </a:pPr>
            <a:r>
              <a:rPr lang="da-DK" sz="3000" dirty="0">
                <a:ea typeface="+mj-ea"/>
                <a:cs typeface="+mj-cs"/>
              </a:rPr>
              <a:t>Hvad nåede I frem til at ville arbejde videre med derhjemme?</a:t>
            </a:r>
            <a:endParaRPr lang="da-DK" sz="3000" dirty="0">
              <a:ea typeface="+mj-ea"/>
              <a:cs typeface="Calibri"/>
            </a:endParaRPr>
          </a:p>
          <a:p>
            <a:endParaRPr lang="da-DK" sz="3000" dirty="0">
              <a:ea typeface="+mj-ea"/>
              <a:cs typeface="Calibri"/>
            </a:endParaRPr>
          </a:p>
          <a:p>
            <a:r>
              <a:rPr lang="da-DK" sz="3000" dirty="0">
                <a:ea typeface="+mj-ea"/>
                <a:cs typeface="Calibri"/>
              </a:rPr>
              <a:t>Hvordan vil i gribe det an?</a:t>
            </a:r>
          </a:p>
          <a:p>
            <a:pPr lvl="0"/>
            <a:endParaRPr lang="da-DK" sz="2400" dirty="0">
              <a:solidFill>
                <a:srgbClr val="000000"/>
              </a:solidFill>
              <a:ea typeface="+mj-ea"/>
              <a:cs typeface="Calibri"/>
            </a:endParaRPr>
          </a:p>
          <a:p>
            <a:pPr>
              <a:buClr>
                <a:srgbClr val="297A77"/>
              </a:buClr>
              <a:buSzPct val="105000"/>
            </a:pPr>
            <a:endParaRPr lang="da-DK" sz="2700" dirty="0"/>
          </a:p>
          <a:p>
            <a:pPr>
              <a:buClr>
                <a:srgbClr val="297A77"/>
              </a:buClr>
              <a:buSzPct val="105000"/>
            </a:pPr>
            <a:endParaRPr lang="da-DK" sz="2700" dirty="0"/>
          </a:p>
          <a:p>
            <a:pPr>
              <a:buClr>
                <a:srgbClr val="297A77"/>
              </a:buClr>
              <a:buSzPct val="105000"/>
            </a:pPr>
            <a:endParaRPr lang="da-DK" sz="2700" dirty="0"/>
          </a:p>
          <a:p>
            <a:pPr marL="0" indent="0">
              <a:buClr>
                <a:srgbClr val="297A77"/>
              </a:buClr>
              <a:buSzPct val="105000"/>
              <a:buNone/>
            </a:pPr>
            <a:endParaRPr lang="da-DK" dirty="0">
              <a:solidFill>
                <a:srgbClr val="FF0000"/>
              </a:solidFill>
            </a:endParaRPr>
          </a:p>
        </p:txBody>
      </p:sp>
      <p:sp>
        <p:nvSpPr>
          <p:cNvPr id="8" name="Rektangel 7">
            <a:extLst>
              <a:ext uri="{FF2B5EF4-FFF2-40B4-BE49-F238E27FC236}">
                <a16:creationId xmlns:a16="http://schemas.microsoft.com/office/drawing/2014/main" id="{6BEF58E8-93C5-4783-AF5D-C88028D24DC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3B2230A-7586-458D-98BE-A94EF1ED5F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BB674087-A8E4-4E79-86B4-783BB522479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36</a:t>
            </a:fld>
            <a:endParaRPr lang="da-DK" altLang="en-US">
              <a:solidFill>
                <a:schemeClr val="bg1"/>
              </a:solidFill>
            </a:endParaRPr>
          </a:p>
        </p:txBody>
      </p:sp>
      <p:pic>
        <p:nvPicPr>
          <p:cNvPr id="4" name="Billede 3">
            <a:extLst>
              <a:ext uri="{FF2B5EF4-FFF2-40B4-BE49-F238E27FC236}">
                <a16:creationId xmlns:a16="http://schemas.microsoft.com/office/drawing/2014/main" id="{A36C79DE-5654-8FF4-D91F-BA2585FC4075}"/>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4029958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I DAG</a:t>
            </a:r>
          </a:p>
        </p:txBody>
      </p:sp>
    </p:spTree>
    <p:extLst>
      <p:ext uri="{BB962C8B-B14F-4D97-AF65-F5344CB8AC3E}">
        <p14:creationId xmlns:p14="http://schemas.microsoft.com/office/powerpoint/2010/main" val="16185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07256" y="1245"/>
            <a:ext cx="10829917" cy="638501"/>
          </a:xfrm>
        </p:spPr>
        <p:txBody>
          <a:bodyPr>
            <a:normAutofit fontScale="90000"/>
          </a:bodyPr>
          <a:lstStyle/>
          <a:p>
            <a:r>
              <a:rPr lang="da-DK" sz="4400" b="1" dirty="0">
                <a:solidFill>
                  <a:srgbClr val="297A77"/>
                </a:solidFill>
                <a:latin typeface="+mn-lt"/>
              </a:rPr>
              <a:t>Program for dagens møde (2,5 timer)</a:t>
            </a: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48934" y="1342204"/>
            <a:ext cx="9396731" cy="4664075"/>
          </a:xfrm>
        </p:spPr>
        <p:txBody>
          <a:bodyPr vert="horz" lIns="91440" tIns="45720" rIns="91440" bIns="45720" rtlCol="0" anchor="t">
            <a:normAutofit/>
          </a:bodyPr>
          <a:lstStyle/>
          <a:p>
            <a:pPr marL="0" indent="0">
              <a:buNone/>
            </a:pPr>
            <a:endParaRPr lang="da-DK" sz="2400" b="1" dirty="0">
              <a:solidFill>
                <a:srgbClr val="297A77"/>
              </a:solidFill>
              <a:ea typeface="+mj-ea"/>
              <a:cs typeface="+mj-cs"/>
            </a:endParaRPr>
          </a:p>
          <a:p>
            <a:pPr marL="0" indent="0">
              <a:buNone/>
            </a:pPr>
            <a:endParaRPr lang="da-DK" sz="2400" b="1" dirty="0">
              <a:solidFill>
                <a:srgbClr val="297A77"/>
              </a:solidFill>
              <a:ea typeface="+mj-ea"/>
              <a:cs typeface="+mj-cs"/>
            </a:endParaRPr>
          </a:p>
          <a:p>
            <a:pPr marL="0" indent="0">
              <a:buNone/>
            </a:pPr>
            <a:endParaRPr lang="da-DK" sz="2800" i="1" u="sng" dirty="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a:t>
            </a:fld>
            <a:endParaRPr lang="da-DK" altLang="en-US">
              <a:solidFill>
                <a:schemeClr val="bg1"/>
              </a:solidFill>
            </a:endParaRPr>
          </a:p>
        </p:txBody>
      </p:sp>
      <p:graphicFrame>
        <p:nvGraphicFramePr>
          <p:cNvPr id="3" name="Tabel 3">
            <a:extLst>
              <a:ext uri="{FF2B5EF4-FFF2-40B4-BE49-F238E27FC236}">
                <a16:creationId xmlns:a16="http://schemas.microsoft.com/office/drawing/2014/main" id="{45ED1C2B-2DE8-0C02-8AC0-F2D6B7ACE495}"/>
              </a:ext>
            </a:extLst>
          </p:cNvPr>
          <p:cNvGraphicFramePr>
            <a:graphicFrameLocks noGrp="1"/>
          </p:cNvGraphicFramePr>
          <p:nvPr>
            <p:extLst>
              <p:ext uri="{D42A27DB-BD31-4B8C-83A1-F6EECF244321}">
                <p14:modId xmlns:p14="http://schemas.microsoft.com/office/powerpoint/2010/main" val="1654614083"/>
              </p:ext>
            </p:extLst>
          </p:nvPr>
        </p:nvGraphicFramePr>
        <p:xfrm>
          <a:off x="131736" y="692789"/>
          <a:ext cx="9726639" cy="5943113"/>
        </p:xfrm>
        <a:graphic>
          <a:graphicData uri="http://schemas.openxmlformats.org/drawingml/2006/table">
            <a:tbl>
              <a:tblPr firstRow="1" bandRow="1">
                <a:effectLst>
                  <a:outerShdw blurRad="50800" algn="ctr" rotWithShape="0">
                    <a:schemeClr val="bg1"/>
                  </a:outerShdw>
                </a:effectLst>
                <a:tableStyleId>{5C22544A-7EE6-4342-B048-85BDC9FD1C3A}</a:tableStyleId>
              </a:tblPr>
              <a:tblGrid>
                <a:gridCol w="918273">
                  <a:extLst>
                    <a:ext uri="{9D8B030D-6E8A-4147-A177-3AD203B41FA5}">
                      <a16:colId xmlns:a16="http://schemas.microsoft.com/office/drawing/2014/main" val="1005526932"/>
                    </a:ext>
                  </a:extLst>
                </a:gridCol>
                <a:gridCol w="8808366">
                  <a:extLst>
                    <a:ext uri="{9D8B030D-6E8A-4147-A177-3AD203B41FA5}">
                      <a16:colId xmlns:a16="http://schemas.microsoft.com/office/drawing/2014/main" val="136780589"/>
                    </a:ext>
                  </a:extLst>
                </a:gridCol>
              </a:tblGrid>
              <a:tr h="353184">
                <a:tc>
                  <a:txBody>
                    <a:bodyPr/>
                    <a:lstStyle/>
                    <a:p>
                      <a:endParaRPr lang="da-DK" sz="16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kern="1200">
                          <a:ln>
                            <a:noFill/>
                          </a:ln>
                          <a:solidFill>
                            <a:schemeClr val="bg1">
                              <a:lumMod val="65000"/>
                            </a:schemeClr>
                          </a:solidFill>
                          <a:effectLst/>
                          <a:latin typeface="+mn-lt"/>
                          <a:ea typeface="+mn-ea"/>
                          <a:cs typeface="+mn-cs"/>
                        </a:rPr>
                        <a:t>OPFØLGNING FRA SIDSTE MØDE</a:t>
                      </a:r>
                    </a:p>
                    <a:p>
                      <a:r>
                        <a:rPr lang="da-DK" sz="1200" b="0" kern="1200">
                          <a:solidFill>
                            <a:schemeClr val="bg1">
                              <a:lumMod val="65000"/>
                            </a:schemeClr>
                          </a:solidFill>
                          <a:effectLst/>
                          <a:latin typeface="+mn-lt"/>
                          <a:ea typeface="+mn-ea"/>
                          <a:cs typeface="+mn-cs"/>
                        </a:rPr>
                        <a:t>Er der sket forandringer i forhold til det, som klyngen har besluttet sig for at følge op på?</a:t>
                      </a:r>
                      <a:endParaRPr lang="da-DK" sz="1200" b="0">
                        <a:ln>
                          <a:noFill/>
                        </a:ln>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195466"/>
                  </a:ext>
                </a:extLst>
              </a:tr>
              <a:tr h="645897">
                <a:tc>
                  <a:txBody>
                    <a:bodyPr/>
                    <a:lstStyle/>
                    <a:p>
                      <a:pPr algn="ctr">
                        <a:lnSpc>
                          <a:spcPct val="200000"/>
                        </a:lnSpc>
                      </a:pPr>
                      <a:r>
                        <a:rPr lang="da-DK" sz="1400" b="1" dirty="0">
                          <a:ln>
                            <a:noFill/>
                          </a:ln>
                          <a:solidFill>
                            <a:srgbClr val="297A77"/>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800" b="1" kern="1200" dirty="0">
                          <a:solidFill>
                            <a:srgbClr val="297A77"/>
                          </a:solidFill>
                          <a:effectLst/>
                          <a:latin typeface="+mn-lt"/>
                          <a:ea typeface="+mn-ea"/>
                          <a:cs typeface="+mn-cs"/>
                        </a:rPr>
                        <a:t>INTRODUKTION</a:t>
                      </a:r>
                    </a:p>
                    <a:p>
                      <a:r>
                        <a:rPr lang="da-DK" sz="1600" kern="1200" dirty="0">
                          <a:solidFill>
                            <a:schemeClr val="dk1"/>
                          </a:solidFill>
                          <a:effectLst/>
                          <a:latin typeface="+mn-lt"/>
                          <a:ea typeface="+mn-ea"/>
                          <a:cs typeface="+mn-cs"/>
                        </a:rPr>
                        <a:t>Introduktion til mødets emne og brug af ark til mødenoter mv.</a:t>
                      </a:r>
                      <a:endParaRPr lang="da-DK" sz="1600"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012320"/>
                  </a:ext>
                </a:extLst>
              </a:tr>
              <a:tr h="1702820">
                <a:tc>
                  <a:txBody>
                    <a:bodyPr/>
                    <a:lstStyle/>
                    <a:p>
                      <a:pPr marL="0" marR="0" lvl="0" indent="0" algn="ctr" defTabSz="914400" rtl="0" eaLnBrk="1" fontAlgn="auto" latinLnBrk="0" hangingPunct="1">
                        <a:lnSpc>
                          <a:spcPct val="300000"/>
                        </a:lnSpc>
                        <a:spcBef>
                          <a:spcPts val="0"/>
                        </a:spcBef>
                        <a:spcAft>
                          <a:spcPts val="0"/>
                        </a:spcAft>
                        <a:buClrTx/>
                        <a:buSzTx/>
                        <a:buFontTx/>
                        <a:buNone/>
                        <a:tabLst/>
                        <a:defRPr/>
                      </a:pPr>
                      <a:r>
                        <a:rPr lang="da-DK" sz="1400" b="1" dirty="0">
                          <a:ln>
                            <a:noFill/>
                          </a:ln>
                          <a:solidFill>
                            <a:srgbClr val="297A77"/>
                          </a:solidFill>
                        </a:rPr>
                        <a:t>65 min.</a:t>
                      </a:r>
                    </a:p>
                    <a:p>
                      <a:endParaRPr lang="da-DK" sz="16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rgbClr val="297A77"/>
                          </a:solidFill>
                          <a:effectLst/>
                          <a:latin typeface="+mn-lt"/>
                          <a:ea typeface="+mn-ea"/>
                          <a:cs typeface="+mn-cs"/>
                        </a:rPr>
                        <a:t>BLOK 1: LEDELSE OG SAMARBEJDE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Gennemgang af besvarelser fra spørgeskemaet om følgende 3 emner: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1: Ledelse af samarbejdet i klinikken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2: Struktur for samarbejdet i klinikken og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3: Samarbejdskultur og fællesskab i klinikken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Drøftelser og opsamling i plenum.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943425"/>
                  </a:ext>
                </a:extLst>
              </a:tr>
              <a:tr h="725503">
                <a:tc>
                  <a:txBody>
                    <a:bodyPr/>
                    <a:lstStyle/>
                    <a:p>
                      <a:pPr algn="ctr">
                        <a:lnSpc>
                          <a:spcPct val="300000"/>
                        </a:lnSpc>
                      </a:pPr>
                      <a:r>
                        <a:rPr lang="da-DK" sz="1400" b="1" dirty="0">
                          <a:ln>
                            <a:noFill/>
                          </a:ln>
                          <a:solidFill>
                            <a:srgbClr val="297A77"/>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rgbClr val="297A77"/>
                          </a:solidFill>
                          <a:effectLst/>
                          <a:latin typeface="+mn-lt"/>
                          <a:ea typeface="+mn-ea"/>
                          <a:cs typeface="+mn-cs"/>
                        </a:rPr>
                        <a:t>PAUSE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Efter pausen skal I sidde sammen i kompagniskabet/sololæger sidder sammen.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194061"/>
                  </a:ext>
                </a:extLst>
              </a:tr>
              <a:tr h="1056923">
                <a:tc>
                  <a:txBody>
                    <a:bodyPr/>
                    <a:lstStyle/>
                    <a:p>
                      <a:pPr algn="ctr">
                        <a:lnSpc>
                          <a:spcPct val="150000"/>
                        </a:lnSpc>
                      </a:pPr>
                      <a:r>
                        <a:rPr lang="da-DK" sz="1400" b="1" dirty="0">
                          <a:ln>
                            <a:noFill/>
                          </a:ln>
                          <a:solidFill>
                            <a:srgbClr val="297A77"/>
                          </a:solidFill>
                        </a:rPr>
                        <a:t>25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rgbClr val="297A77"/>
                          </a:solidFill>
                          <a:effectLst/>
                          <a:latin typeface="+mn-lt"/>
                          <a:ea typeface="+mn-ea"/>
                          <a:cs typeface="+mn-cs"/>
                        </a:rPr>
                        <a:t>BLOK 2: KOLLEGIAL STØTTE OG FÆLLESSKAB BLANDT LÆGER I OG UDENFOR KLINIKKEN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Gennemgang af besvarelser fra spørgeskemaet om kollegial støtte og opsamling i plenum.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7079883"/>
                  </a:ext>
                </a:extLst>
              </a:tr>
              <a:tr h="1324290">
                <a:tc>
                  <a:txBody>
                    <a:bodyPr/>
                    <a:lstStyle/>
                    <a:p>
                      <a:pPr algn="ctr">
                        <a:lnSpc>
                          <a:spcPct val="200000"/>
                        </a:lnSpc>
                      </a:pPr>
                      <a:r>
                        <a:rPr lang="da-DK" sz="1400" b="1" kern="1200" dirty="0">
                          <a:solidFill>
                            <a:srgbClr val="297A77"/>
                          </a:solidFill>
                          <a:effectLst/>
                          <a:latin typeface="+mn-lt"/>
                          <a:ea typeface="+mn-ea"/>
                          <a:cs typeface="+mn-cs"/>
                        </a:rPr>
                        <a:t>35 min. </a:t>
                      </a:r>
                      <a:endParaRPr lang="da-DK" sz="1400" b="1"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rgbClr val="297A77"/>
                          </a:solidFill>
                          <a:effectLst/>
                          <a:latin typeface="+mn-lt"/>
                          <a:ea typeface="+mn-ea"/>
                          <a:cs typeface="+mn-cs"/>
                        </a:rPr>
                        <a:t>BLOK 3: IMPLEMENTERING OG OPFØLGNING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Afslutningsvis drøftes hvilke forandringer, der vil være vigtigst og lettest at gennemføre, og klyngen beslutter, hvordan der skal følges op på dagens møde.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868165"/>
                  </a:ext>
                </a:extLst>
              </a:tr>
            </a:tbl>
          </a:graphicData>
        </a:graphic>
      </p:graphicFrame>
      <p:pic>
        <p:nvPicPr>
          <p:cNvPr id="4" name="Billede 3">
            <a:extLst>
              <a:ext uri="{FF2B5EF4-FFF2-40B4-BE49-F238E27FC236}">
                <a16:creationId xmlns:a16="http://schemas.microsoft.com/office/drawing/2014/main" id="{13CDCD8A-CC35-D0BA-DF0B-593531D2149B}"/>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210899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dirty="0">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29520" y="1271761"/>
            <a:ext cx="9195262" cy="5023998"/>
          </a:xfrm>
        </p:spPr>
        <p:txBody>
          <a:bodyPr vert="horz" lIns="91440" tIns="45720" rIns="91440" bIns="45720" rtlCol="0" anchor="t">
            <a:normAutofit/>
          </a:bodyPr>
          <a:lstStyle/>
          <a:p>
            <a:pPr marL="0" indent="0">
              <a:buNone/>
            </a:pPr>
            <a:endParaRPr lang="da-DK" sz="2800" u="sng" dirty="0">
              <a:cs typeface="Calibri"/>
            </a:endParaRPr>
          </a:p>
          <a:p>
            <a:pPr marL="0" indent="0">
              <a:buNone/>
            </a:pPr>
            <a:r>
              <a:rPr lang="da-DK" sz="2800" u="sng" dirty="0">
                <a:cs typeface="Calibri"/>
              </a:rPr>
              <a:t>På bordene ligger følgende materiale:</a:t>
            </a:r>
          </a:p>
          <a:p>
            <a:pPr>
              <a:lnSpc>
                <a:spcPct val="100000"/>
              </a:lnSpc>
              <a:buClr>
                <a:srgbClr val="297A77"/>
              </a:buClr>
            </a:pPr>
            <a:r>
              <a:rPr lang="da-DK" dirty="0">
                <a:cs typeface="Calibri"/>
              </a:rPr>
              <a:t>Ark til mødenoter: Skriv dine overvejelser og gode ideer ned undervejs og saml op med dine kolleger til sidst på mødet. </a:t>
            </a:r>
          </a:p>
          <a:p>
            <a:pPr>
              <a:buClr>
                <a:srgbClr val="297A77"/>
              </a:buClr>
            </a:pPr>
            <a:r>
              <a:rPr lang="da-DK" dirty="0">
                <a:cs typeface="Calibri"/>
              </a:rPr>
              <a:t>Uddelingskopier: Resultater fra spørgeskemaundersøgelsen, spørgsmål til gruppearbejde og informationer om, hvordan I kan arbejde videre med emnet efter mødet. </a:t>
            </a:r>
          </a:p>
          <a:p>
            <a:pPr marL="0" indent="0">
              <a:buClr>
                <a:srgbClr val="297A77"/>
              </a:buClr>
              <a:buNone/>
            </a:pPr>
            <a:endParaRPr lang="da-DK" u="sng" dirty="0">
              <a:cs typeface="Calibri"/>
            </a:endParaRPr>
          </a:p>
          <a:p>
            <a:pPr marL="0" indent="0">
              <a:buClr>
                <a:srgbClr val="297A77"/>
              </a:buClr>
              <a:buNone/>
            </a:pPr>
            <a:r>
              <a:rPr lang="da-DK" u="sng" dirty="0">
                <a:cs typeface="Calibri"/>
              </a:rPr>
              <a:t>Efter pausen: </a:t>
            </a:r>
          </a:p>
          <a:p>
            <a:pPr>
              <a:buClr>
                <a:srgbClr val="297A77"/>
              </a:buClr>
            </a:pPr>
            <a:r>
              <a:rPr lang="da-DK" dirty="0">
                <a:cs typeface="Calibri"/>
              </a:rPr>
              <a:t>Plan for implementering i praksis: Tag dine ideer med hjem.</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spTree>
    <p:extLst>
      <p:ext uri="{BB962C8B-B14F-4D97-AF65-F5344CB8AC3E}">
        <p14:creationId xmlns:p14="http://schemas.microsoft.com/office/powerpoint/2010/main" val="228826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6</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buNone/>
            </a:pPr>
            <a:r>
              <a:rPr lang="da-DK" sz="4400" b="1" dirty="0">
                <a:cs typeface="Calibri"/>
              </a:rPr>
              <a:t>Blok 1: Ledelse og samarbejde</a:t>
            </a:r>
          </a:p>
          <a:p>
            <a:pPr marL="0" indent="0">
              <a:buNone/>
            </a:pPr>
            <a:endParaRPr lang="da-DK" sz="3600" b="1" dirty="0">
              <a:cs typeface="Calibri"/>
            </a:endParaRPr>
          </a:p>
          <a:p>
            <a:pPr marL="0" indent="0">
              <a:buNone/>
            </a:pPr>
            <a:r>
              <a:rPr lang="da-DK" sz="3600" b="1" u="sng" dirty="0">
                <a:cs typeface="Calibri"/>
              </a:rPr>
              <a:t>Tre emner i blok 1 er opdelt i to dele</a:t>
            </a:r>
            <a:r>
              <a:rPr lang="da-DK" sz="3600" b="1" dirty="0">
                <a:cs typeface="Calibri"/>
              </a:rPr>
              <a:t>: </a:t>
            </a:r>
          </a:p>
          <a:p>
            <a:pPr marL="0" indent="0">
              <a:buNone/>
            </a:pPr>
            <a:r>
              <a:rPr lang="da-DK" b="1" dirty="0">
                <a:cs typeface="Calibri"/>
              </a:rPr>
              <a:t>Del 1: </a:t>
            </a:r>
          </a:p>
          <a:p>
            <a:r>
              <a:rPr lang="da-DK" b="1" dirty="0">
                <a:cs typeface="Calibri"/>
              </a:rPr>
              <a:t>Ledelse af klinikken</a:t>
            </a:r>
          </a:p>
          <a:p>
            <a:pPr marL="0" indent="0">
              <a:buNone/>
            </a:pPr>
            <a:endParaRPr lang="da-DK" b="1" dirty="0">
              <a:cs typeface="Calibri"/>
            </a:endParaRPr>
          </a:p>
          <a:p>
            <a:pPr marL="0" indent="0">
              <a:buNone/>
            </a:pPr>
            <a:r>
              <a:rPr lang="da-DK" b="1" dirty="0">
                <a:cs typeface="Calibri"/>
              </a:rPr>
              <a:t>Del 2: </a:t>
            </a:r>
          </a:p>
          <a:p>
            <a:r>
              <a:rPr lang="da-DK" b="1" dirty="0">
                <a:cs typeface="Calibri"/>
              </a:rPr>
              <a:t>Struktur for samarbejdet i klinikken </a:t>
            </a:r>
          </a:p>
          <a:p>
            <a:r>
              <a:rPr lang="da-DK" b="1" dirty="0">
                <a:cs typeface="Calibri"/>
              </a:rPr>
              <a:t>Samarbejdskultur og fællesskab i klinikken</a:t>
            </a:r>
          </a:p>
          <a:p>
            <a:pPr marL="0" indent="0">
              <a:buNone/>
            </a:pPr>
            <a:endParaRPr lang="da-DK" sz="2400" b="1" dirty="0">
              <a:cs typeface="Calibri"/>
            </a:endParaRPr>
          </a:p>
          <a:p>
            <a:pPr marL="0" indent="0">
              <a:buNone/>
            </a:pPr>
            <a:endParaRPr lang="da-DK" sz="2400" b="1" dirty="0">
              <a:cs typeface="Calibri"/>
            </a:endParaRPr>
          </a:p>
          <a:p>
            <a:pPr marL="0" indent="0">
              <a:buNone/>
            </a:pPr>
            <a:r>
              <a:rPr lang="da-DK" sz="2400" b="1" dirty="0">
                <a:cs typeface="Calibri"/>
              </a:rPr>
              <a:t>Samlet tid: 65 min. Herunder gruppearbejde i  10 + 20 min.</a:t>
            </a:r>
          </a:p>
          <a:p>
            <a:pPr marL="0" indent="0">
              <a:buNone/>
            </a:pPr>
            <a:endParaRPr lang="da-DK" sz="2400" b="1" dirty="0">
              <a:cs typeface="Calibri"/>
            </a:endParaRPr>
          </a:p>
          <a:p>
            <a:pPr marL="0" indent="0">
              <a:buNone/>
            </a:pPr>
            <a:r>
              <a:rPr lang="da-DK" sz="2000" b="1" dirty="0">
                <a:cs typeface="Calibri"/>
              </a:rPr>
              <a:t>Her skal I </a:t>
            </a:r>
            <a:r>
              <a:rPr lang="da-DK" sz="2000" b="1" u="sng" dirty="0">
                <a:cs typeface="Calibri"/>
              </a:rPr>
              <a:t>ikke</a:t>
            </a:r>
            <a:r>
              <a:rPr lang="da-DK" sz="2000" b="1" dirty="0">
                <a:cs typeface="Calibri"/>
              </a:rPr>
              <a:t> sidde sammen med kolleger fra egen praksis</a:t>
            </a:r>
          </a:p>
        </p:txBody>
      </p:sp>
    </p:spTree>
    <p:extLst>
      <p:ext uri="{BB962C8B-B14F-4D97-AF65-F5344CB8AC3E}">
        <p14:creationId xmlns:p14="http://schemas.microsoft.com/office/powerpoint/2010/main" val="54434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7</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da-DK" sz="4400" b="1" dirty="0">
                <a:cs typeface="Calibri"/>
              </a:rPr>
              <a:t>Del 1: Ledelse af klinikken</a:t>
            </a:r>
          </a:p>
          <a:p>
            <a:pPr marL="0" indent="0">
              <a:buNone/>
            </a:pPr>
            <a:endParaRPr lang="da-DK" sz="2400" b="1" dirty="0">
              <a:cs typeface="Calibri"/>
            </a:endParaRPr>
          </a:p>
        </p:txBody>
      </p:sp>
    </p:spTree>
    <p:extLst>
      <p:ext uri="{BB962C8B-B14F-4D97-AF65-F5344CB8AC3E}">
        <p14:creationId xmlns:p14="http://schemas.microsoft.com/office/powerpoint/2010/main" val="117016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53640" y="73786"/>
            <a:ext cx="9100159" cy="1716338"/>
          </a:xfrm>
        </p:spPr>
        <p:txBody>
          <a:bodyPr>
            <a:normAutofit/>
          </a:bodyPr>
          <a:lstStyle/>
          <a:p>
            <a:r>
              <a:rPr lang="da-DK" b="1" dirty="0">
                <a:solidFill>
                  <a:srgbClr val="297A77"/>
                </a:solidFill>
                <a:latin typeface="+mn-lt"/>
              </a:rPr>
              <a:t>Kort video om ledelse </a:t>
            </a:r>
            <a:br>
              <a:rPr lang="da-DK" b="1" dirty="0">
                <a:solidFill>
                  <a:srgbClr val="297A77"/>
                </a:solidFill>
                <a:latin typeface="+mn-lt"/>
              </a:rPr>
            </a:br>
            <a:r>
              <a:rPr lang="da-DK" sz="2400" b="1" dirty="0">
                <a:solidFill>
                  <a:srgbClr val="297A77"/>
                </a:solidFill>
                <a:latin typeface="+mn-lt"/>
              </a:rPr>
              <a:t>v. Ulrik Lange </a:t>
            </a:r>
            <a:br>
              <a:rPr lang="da-DK" b="1" dirty="0">
                <a:solidFill>
                  <a:srgbClr val="3C8CFA"/>
                </a:solidFill>
                <a:latin typeface="+mn-lt"/>
              </a:rPr>
            </a:b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8</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sp>
        <p:nvSpPr>
          <p:cNvPr id="4" name="Pladsholder til indhold 3">
            <a:extLst>
              <a:ext uri="{FF2B5EF4-FFF2-40B4-BE49-F238E27FC236}">
                <a16:creationId xmlns:a16="http://schemas.microsoft.com/office/drawing/2014/main" id="{76C39B57-57BE-D4F7-11B4-7AE3FDB81DCD}"/>
              </a:ext>
            </a:extLst>
          </p:cNvPr>
          <p:cNvSpPr>
            <a:spLocks noGrp="1"/>
          </p:cNvSpPr>
          <p:nvPr>
            <p:ph idx="1"/>
          </p:nvPr>
        </p:nvSpPr>
        <p:spPr>
          <a:xfrm>
            <a:off x="2382439" y="1480842"/>
            <a:ext cx="9100159" cy="4696121"/>
          </a:xfrm>
        </p:spPr>
        <p:txBody>
          <a:bodyPr>
            <a:normAutofit/>
          </a:bodyPr>
          <a:lstStyle/>
          <a:p>
            <a:pPr marL="0" indent="0">
              <a:buNone/>
            </a:pPr>
            <a:endParaRPr lang="da-DK" dirty="0"/>
          </a:p>
          <a:p>
            <a:pPr marL="0" indent="0">
              <a:buNone/>
            </a:pPr>
            <a:endParaRPr lang="da-DK" dirty="0"/>
          </a:p>
          <a:p>
            <a:endParaRPr lang="da-DK" dirty="0"/>
          </a:p>
        </p:txBody>
      </p:sp>
      <p:pic>
        <p:nvPicPr>
          <p:cNvPr id="5" name="Online Media 4" title="samarbejde - 01 ledelsens betydning">
            <a:hlinkClick r:id="" action="ppaction://media"/>
            <a:extLst>
              <a:ext uri="{FF2B5EF4-FFF2-40B4-BE49-F238E27FC236}">
                <a16:creationId xmlns:a16="http://schemas.microsoft.com/office/drawing/2014/main" id="{9E24F073-82AB-D0D7-2717-AEE922E69DE5}"/>
              </a:ext>
            </a:extLst>
          </p:cNvPr>
          <p:cNvPicPr>
            <a:picLocks noRot="1" noChangeAspect="1"/>
          </p:cNvPicPr>
          <p:nvPr>
            <a:videoFile r:link="rId1"/>
          </p:nvPr>
        </p:nvPicPr>
        <p:blipFill>
          <a:blip r:embed="rId5"/>
          <a:stretch>
            <a:fillRect/>
          </a:stretch>
        </p:blipFill>
        <p:spPr>
          <a:xfrm>
            <a:off x="2803219" y="1480842"/>
            <a:ext cx="8001000" cy="4520565"/>
          </a:xfrm>
          <a:prstGeom prst="rect">
            <a:avLst/>
          </a:prstGeom>
        </p:spPr>
      </p:pic>
    </p:spTree>
    <p:extLst>
      <p:ext uri="{BB962C8B-B14F-4D97-AF65-F5344CB8AC3E}">
        <p14:creationId xmlns:p14="http://schemas.microsoft.com/office/powerpoint/2010/main" val="138759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26701" y="509398"/>
            <a:ext cx="10439002" cy="887978"/>
          </a:xfrm>
        </p:spPr>
        <p:txBody>
          <a:bodyPr>
            <a:normAutofit fontScale="90000"/>
          </a:bodyPr>
          <a:lstStyle/>
          <a:p>
            <a:r>
              <a:rPr lang="da-DK" sz="2700" b="1" dirty="0">
                <a:solidFill>
                  <a:srgbClr val="297A77"/>
                </a:solidFill>
                <a:latin typeface="+mn-lt"/>
              </a:rPr>
              <a:t>Spørgsmål 1: Som klinikkens leder(e) gør jeg/vi en indsats løbende for at få alle medarbejdere til at arbejde sammen om de indsatsområder, vi har besluttet og om de resultater, vi som klinik ønsker at opnå?</a:t>
            </a:r>
            <a:br>
              <a:rPr lang="da-DK" sz="1800" kern="100" dirty="0">
                <a:effectLst/>
                <a:latin typeface="Calibri" panose="020F0502020204030204" pitchFamily="34" charset="0"/>
                <a:ea typeface="Calibri" panose="020F0502020204030204" pitchFamily="34" charset="0"/>
                <a:cs typeface="Times New Roman" panose="02020603050405020304" pitchFamily="18" charset="0"/>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9</a:t>
            </a:fld>
            <a:endParaRPr lang="da-DK" altLang="en-US">
              <a:solidFill>
                <a:schemeClr val="bg1"/>
              </a:solidFill>
            </a:endParaRPr>
          </a:p>
        </p:txBody>
      </p:sp>
      <p:graphicFrame>
        <p:nvGraphicFramePr>
          <p:cNvPr id="3" name="Diagram 2">
            <a:extLst>
              <a:ext uri="{FF2B5EF4-FFF2-40B4-BE49-F238E27FC236}">
                <a16:creationId xmlns:a16="http://schemas.microsoft.com/office/drawing/2014/main" id="{B99AA2CB-D95B-7BFC-1B7B-42705F94806C}"/>
              </a:ext>
            </a:extLst>
          </p:cNvPr>
          <p:cNvGraphicFramePr>
            <a:graphicFrameLocks/>
          </p:cNvGraphicFramePr>
          <p:nvPr>
            <p:extLst>
              <p:ext uri="{D42A27DB-BD31-4B8C-83A1-F6EECF244321}">
                <p14:modId xmlns:p14="http://schemas.microsoft.com/office/powerpoint/2010/main" val="4104535530"/>
              </p:ext>
            </p:extLst>
          </p:nvPr>
        </p:nvGraphicFramePr>
        <p:xfrm>
          <a:off x="532737" y="1256306"/>
          <a:ext cx="9279173" cy="4969883"/>
        </p:xfrm>
        <a:graphic>
          <a:graphicData uri="http://schemas.openxmlformats.org/drawingml/2006/chart">
            <c:chart xmlns:c="http://schemas.openxmlformats.org/drawingml/2006/chart" xmlns:r="http://schemas.openxmlformats.org/officeDocument/2006/relationships" r:id="rId3"/>
          </a:graphicData>
        </a:graphic>
      </p:graphicFrame>
      <p:pic>
        <p:nvPicPr>
          <p:cNvPr id="4" name="Billede 3">
            <a:extLst>
              <a:ext uri="{FF2B5EF4-FFF2-40B4-BE49-F238E27FC236}">
                <a16:creationId xmlns:a16="http://schemas.microsoft.com/office/drawing/2014/main" id="{BBB558F8-A9A1-6697-6681-297B3BB9F84D}"/>
              </a:ext>
            </a:extLst>
          </p:cNvPr>
          <p:cNvPicPr>
            <a:picLocks noChangeAspect="1"/>
          </p:cNvPicPr>
          <p:nvPr/>
        </p:nvPicPr>
        <p:blipFill>
          <a:blip r:embed="rId4"/>
          <a:stretch>
            <a:fillRect/>
          </a:stretch>
        </p:blipFill>
        <p:spPr>
          <a:xfrm>
            <a:off x="9936791" y="2800088"/>
            <a:ext cx="1257823" cy="1257823"/>
          </a:xfrm>
          <a:prstGeom prst="rect">
            <a:avLst/>
          </a:prstGeom>
        </p:spPr>
      </p:pic>
    </p:spTree>
    <p:extLst>
      <p:ext uri="{BB962C8B-B14F-4D97-AF65-F5344CB8AC3E}">
        <p14:creationId xmlns:p14="http://schemas.microsoft.com/office/powerpoint/2010/main" val="289397937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7" ma:contentTypeDescription="Create a new document." ma:contentTypeScope="" ma:versionID="9d5a61c1f9937f981c9aa46247ff1545">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fdc889534b477f50f788bee73a67efc1"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65AAC6-4E10-47FB-AA53-B75F7FC51D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54408E-4159-419E-849A-95119577DD0A}">
  <ds:schemaRefs>
    <ds:schemaRef ds:uri="http://schemas.microsoft.com/office/2006/metadata/properties"/>
    <ds:schemaRef ds:uri="658e924a-6452-4f30-ad3a-cb624d28adc8"/>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dc93761f-51ef-4530-9f5e-6cc801282091"/>
    <ds:schemaRef ds:uri="http://www.w3.org/XML/1998/namespace"/>
    <ds:schemaRef ds:uri="http://purl.org/dc/elements/1.1/"/>
  </ds:schemaRefs>
</ds:datastoreItem>
</file>

<file path=customXml/itemProps3.xml><?xml version="1.0" encoding="utf-8"?>
<ds:datastoreItem xmlns:ds="http://schemas.openxmlformats.org/officeDocument/2006/customXml" ds:itemID="{38DCA5E5-A7B1-480E-9218-6E1B70C7DD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10700</TotalTime>
  <Words>6152</Words>
  <Application>Microsoft Office PowerPoint</Application>
  <PresentationFormat>Widescreen</PresentationFormat>
  <Paragraphs>600</Paragraphs>
  <Slides>37</Slides>
  <Notes>37</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Symbol</vt:lpstr>
      <vt:lpstr>Times New Roman</vt:lpstr>
      <vt:lpstr>Office-tema</vt:lpstr>
      <vt:lpstr>Samarbejde og fællesskab - opfølgeren til klyngepakken Trivsel og arbejdsglæde    Dato for klyngemødet  Klyngenavn      </vt:lpstr>
      <vt:lpstr>Introduktion til mødet v. Gunver Lillevang, praktiserende læge og medforfatter til pakken </vt:lpstr>
      <vt:lpstr>Formål med dagens møde</vt:lpstr>
      <vt:lpstr>Program for dagens møde (2,5 timer)</vt:lpstr>
      <vt:lpstr>Materialer</vt:lpstr>
      <vt:lpstr>BLOK 1: BE</vt:lpstr>
      <vt:lpstr>BLOK 1: BE</vt:lpstr>
      <vt:lpstr>Kort video om ledelse  v. Ulrik Lange  </vt:lpstr>
      <vt:lpstr>Spørgsmål 1: Som klinikkens leder(e) gør jeg/vi en indsats løbende for at få alle medarbejdere til at arbejde sammen om de indsatsområder, vi har besluttet og om de resultater, vi som klinik ønsker at opnå?  </vt:lpstr>
      <vt:lpstr>2: I hvilken grad arbejder vi med følgende opgaver i klinikledelsen?  </vt:lpstr>
      <vt:lpstr>Spørgsmål 3: I hvilken grad forholder I jer til personlige forhold og trivsel i lederteamet?   </vt:lpstr>
      <vt:lpstr>Spørgsmål 4: Hvor ofte afholder I følgende lægemøder?  </vt:lpstr>
      <vt:lpstr>Gruppearbejde om ledelse (10 min.) </vt:lpstr>
      <vt:lpstr>BLOK 1: BE</vt:lpstr>
      <vt:lpstr>Struktur og kultur v. Ulrik Lange  </vt:lpstr>
      <vt:lpstr>Spørgsmål 5: Hvor ofte afholder I følgende møder og sociale arrangementer for alle i klinikken?  </vt:lpstr>
      <vt:lpstr>Spørgsmål 6: I hvilket omfang har I planlagt fælles pauser?   </vt:lpstr>
      <vt:lpstr>Spørgsmål 7: Når du tænker på det daglige samarbejde med dine lægekolleger og med praksispersonalet, hvor enig er du så i følgende i de følgende udsagn:  I vores praksis….?   </vt:lpstr>
      <vt:lpstr>Gruppearbejde (20 min.) </vt:lpstr>
      <vt:lpstr>Opsamling i plenum: Hvad har i talt om? (10 min.) </vt:lpstr>
      <vt:lpstr>PowerPoint Presentation</vt:lpstr>
      <vt:lpstr>BLOK 1: BE</vt:lpstr>
      <vt:lpstr>Det lægelige fællesskab og kollegial v. Heidi Bøgelund Frederiksen, medforfatter til klyngepakken </vt:lpstr>
      <vt:lpstr>Spørgsmål 8: I hvor høj grad oplever du at få den støtte, du kunne ønske dig fra dine lægekolleger i og/eller udenfor klinikken?  </vt:lpstr>
      <vt:lpstr>Spørgsmål 9: I hvor høj grad er du opmærksom på at støtte dine lægekolleger i og/eller udenfor klinikken?  </vt:lpstr>
      <vt:lpstr>Spørgsmål 10: I hvor høj grad oplever du betydningsfuld kollegial støtte ved følgende aktiviteter?   </vt:lpstr>
      <vt:lpstr>Gruppearbejde om kollegial støtte (10 min.)</vt:lpstr>
      <vt:lpstr>Plenum om kollegial støtte i klyngen (5 min.)</vt:lpstr>
      <vt:lpstr>BLOK 1: BE</vt:lpstr>
      <vt:lpstr>Hvordan vil I arbejde videre? (10 min.)</vt:lpstr>
      <vt:lpstr>Præsentation af tilbud til jer </vt:lpstr>
      <vt:lpstr>Tilbud fra KiAP og PLO-E Tilbud som I selv faciliterer</vt:lpstr>
      <vt:lpstr>Tilbud fra PLO-E, hvor I selv faciliterer </vt:lpstr>
      <vt:lpstr>Tilbud fra KAP-X, hvor I får hjælp til processerne </vt:lpstr>
      <vt:lpstr>Udfyld implementeringsplanen (10 min.) Er der potentiale for forandringer?</vt:lpstr>
      <vt:lpstr>Opsamling i plenum (5 min)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Trivsel, samarbejde og fællesskab   Udkast til powerpoint 20.09.2023</dc:title>
  <dc:creator>Christian Hollemann Pedersen</dc:creator>
  <cp:lastModifiedBy>Thomas Høg Sørensen</cp:lastModifiedBy>
  <cp:revision>97</cp:revision>
  <cp:lastPrinted>2023-12-21T14:13:54Z</cp:lastPrinted>
  <dcterms:created xsi:type="dcterms:W3CDTF">2023-09-20T08:10:57Z</dcterms:created>
  <dcterms:modified xsi:type="dcterms:W3CDTF">2024-03-05T15:03:01Z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