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740" r:id="rId5"/>
    <p:sldId id="796" r:id="rId6"/>
    <p:sldId id="732" r:id="rId7"/>
    <p:sldId id="778" r:id="rId8"/>
    <p:sldId id="779" r:id="rId9"/>
    <p:sldId id="745" r:id="rId10"/>
    <p:sldId id="645" r:id="rId11"/>
    <p:sldId id="765" r:id="rId12"/>
    <p:sldId id="734" r:id="rId13"/>
    <p:sldId id="791" r:id="rId14"/>
    <p:sldId id="774" r:id="rId15"/>
    <p:sldId id="792" r:id="rId16"/>
    <p:sldId id="793" r:id="rId17"/>
    <p:sldId id="780" r:id="rId18"/>
    <p:sldId id="746" r:id="rId19"/>
    <p:sldId id="747" r:id="rId20"/>
    <p:sldId id="776" r:id="rId21"/>
    <p:sldId id="781" r:id="rId22"/>
    <p:sldId id="644" r:id="rId23"/>
    <p:sldId id="773" r:id="rId24"/>
    <p:sldId id="794" r:id="rId25"/>
    <p:sldId id="795" r:id="rId26"/>
    <p:sldId id="770" r:id="rId27"/>
    <p:sldId id="782" r:id="rId28"/>
    <p:sldId id="783" r:id="rId29"/>
    <p:sldId id="729" r:id="rId30"/>
    <p:sldId id="785" r:id="rId31"/>
    <p:sldId id="786" r:id="rId32"/>
    <p:sldId id="816" r:id="rId33"/>
    <p:sldId id="817" r:id="rId34"/>
    <p:sldId id="787" r:id="rId35"/>
    <p:sldId id="788" r:id="rId36"/>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14" autoAdjust="0"/>
  </p:normalViewPr>
  <p:slideViewPr>
    <p:cSldViewPr snapToGrid="0">
      <p:cViewPr varScale="1">
        <p:scale>
          <a:sx n="79" d="100"/>
          <a:sy n="79" d="100"/>
        </p:scale>
        <p:origin x="17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'MP1'!$I$24</c:f>
              <c:strCache>
                <c:ptCount val="1"/>
                <c:pt idx="0">
                  <c:v> Antal recepter pr. 1.000 sikrede</c:v>
                </c:pt>
              </c:strCache>
            </c:strRef>
          </c:tx>
          <c:spPr>
            <a:solidFill>
              <a:schemeClr val="accent1"/>
            </a:solidFill>
            <a:ln>
              <a:noFill/>
            </a:ln>
            <a:effectLst/>
          </c:spPr>
          <c:invertIfNegative val="0"/>
          <c:dPt>
            <c:idx val="8"/>
            <c:invertIfNegative val="0"/>
            <c:bubble3D val="0"/>
            <c:spPr>
              <a:solidFill>
                <a:srgbClr val="92D050"/>
              </a:solidFill>
              <a:ln>
                <a:noFill/>
              </a:ln>
              <a:effectLst/>
            </c:spPr>
            <c:extLst>
              <c:ext xmlns:c16="http://schemas.microsoft.com/office/drawing/2014/chart" uri="{C3380CC4-5D6E-409C-BE32-E72D297353CC}">
                <c16:uniqueId val="{00000001-9870-4633-B85E-1CD725E3FE05}"/>
              </c:ext>
            </c:extLst>
          </c:dPt>
          <c:dPt>
            <c:idx val="9"/>
            <c:invertIfNegative val="0"/>
            <c:bubble3D val="0"/>
            <c:spPr>
              <a:solidFill>
                <a:schemeClr val="tx1"/>
              </a:solidFill>
              <a:ln>
                <a:noFill/>
              </a:ln>
              <a:effectLst/>
            </c:spPr>
            <c:extLst>
              <c:ext xmlns:c16="http://schemas.microsoft.com/office/drawing/2014/chart" uri="{C3380CC4-5D6E-409C-BE32-E72D297353CC}">
                <c16:uniqueId val="{00000003-9870-4633-B85E-1CD725E3FE05}"/>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'MP1'!$H$25:$H$34</c:f>
              <c:strCache>
                <c:ptCount val="10"/>
                <c:pt idx="0">
                  <c:v>a</c:v>
                </c:pt>
                <c:pt idx="1">
                  <c:v>b</c:v>
                </c:pt>
                <c:pt idx="2">
                  <c:v>c</c:v>
                </c:pt>
                <c:pt idx="3">
                  <c:v>d</c:v>
                </c:pt>
                <c:pt idx="4">
                  <c:v>e</c:v>
                </c:pt>
                <c:pt idx="5">
                  <c:v>f</c:v>
                </c:pt>
                <c:pt idx="6">
                  <c:v>g</c:v>
                </c:pt>
                <c:pt idx="8">
                  <c:v>Klynge gns</c:v>
                </c:pt>
                <c:pt idx="9">
                  <c:v>Nationalt gns</c:v>
                </c:pt>
              </c:strCache>
            </c:strRef>
          </c:cat>
          <c:val>
            <c:numRef>
              <c:f>'MP1'!$I$25:$I$34</c:f>
              <c:numCache>
                <c:formatCode>General</c:formatCode>
                <c:ptCount val="10"/>
                <c:pt idx="0">
                  <c:v>27</c:v>
                </c:pt>
                <c:pt idx="1">
                  <c:v>26</c:v>
                </c:pt>
                <c:pt idx="2">
                  <c:v>24</c:v>
                </c:pt>
                <c:pt idx="3">
                  <c:v>18</c:v>
                </c:pt>
                <c:pt idx="4">
                  <c:v>15</c:v>
                </c:pt>
                <c:pt idx="5">
                  <c:v>9</c:v>
                </c:pt>
                <c:pt idx="6">
                  <c:v>5</c:v>
                </c:pt>
                <c:pt idx="8">
                  <c:v>20</c:v>
                </c:pt>
                <c:pt idx="9">
                  <c:v>15</c:v>
                </c:pt>
              </c:numCache>
            </c:numRef>
          </c:val>
          <c:extLst>
            <c:ext xmlns:c16="http://schemas.microsoft.com/office/drawing/2014/chart" uri="{C3380CC4-5D6E-409C-BE32-E72D297353CC}">
              <c16:uniqueId val="{00000004-9870-4633-B85E-1CD725E3FE05}"/>
            </c:ext>
          </c:extLst>
        </c:ser>
        <c:dLbls>
          <c:showLegendKey val="0"/>
          <c:showVal val="0"/>
          <c:showCatName val="0"/>
          <c:showSerName val="0"/>
          <c:showPercent val="0"/>
          <c:showBubbleSize val="0"/>
        </c:dLbls>
        <c:gapWidth val="219"/>
        <c:overlap val="-27"/>
        <c:axId val="194835392"/>
        <c:axId val="194837056"/>
      </c:barChart>
      <c:catAx>
        <c:axId val="19483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194837056"/>
        <c:crosses val="autoZero"/>
        <c:auto val="1"/>
        <c:lblAlgn val="ctr"/>
        <c:lblOffset val="100"/>
        <c:noMultiLvlLbl val="0"/>
      </c:catAx>
      <c:valAx>
        <c:axId val="19483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19483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'MP3'!$O$1</c:f>
              <c:strCache>
                <c:ptCount val="1"/>
                <c:pt idx="0">
                  <c:v> Antal recepter pr. 1.000 sikrede</c:v>
                </c:pt>
              </c:strCache>
            </c:strRef>
          </c:tx>
          <c:spPr>
            <a:solidFill>
              <a:schemeClr val="accent1"/>
            </a:solidFill>
            <a:ln>
              <a:noFill/>
            </a:ln>
            <a:effectLst/>
          </c:spPr>
          <c:invertIfNegative val="0"/>
          <c:dPt>
            <c:idx val="9"/>
            <c:invertIfNegative val="0"/>
            <c:bubble3D val="0"/>
            <c:spPr>
              <a:solidFill>
                <a:srgbClr val="92D050"/>
              </a:solidFill>
              <a:ln>
                <a:noFill/>
              </a:ln>
              <a:effectLst/>
            </c:spPr>
            <c:extLst>
              <c:ext xmlns:c16="http://schemas.microsoft.com/office/drawing/2014/chart" uri="{C3380CC4-5D6E-409C-BE32-E72D297353CC}">
                <c16:uniqueId val="{00000001-7DA8-4520-A60F-4372450CA8B5}"/>
              </c:ext>
            </c:extLst>
          </c:dPt>
          <c:dPt>
            <c:idx val="10"/>
            <c:invertIfNegative val="0"/>
            <c:bubble3D val="0"/>
            <c:spPr>
              <a:solidFill>
                <a:schemeClr val="tx1"/>
              </a:solidFill>
              <a:ln>
                <a:noFill/>
              </a:ln>
              <a:effectLst/>
            </c:spPr>
            <c:extLst>
              <c:ext xmlns:c16="http://schemas.microsoft.com/office/drawing/2014/chart" uri="{C3380CC4-5D6E-409C-BE32-E72D297353CC}">
                <c16:uniqueId val="{00000003-7DA8-4520-A60F-4372450CA8B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'MP3'!$N$2:$N$12</c:f>
              <c:strCache>
                <c:ptCount val="11"/>
                <c:pt idx="0">
                  <c:v>a</c:v>
                </c:pt>
                <c:pt idx="1">
                  <c:v>b</c:v>
                </c:pt>
                <c:pt idx="2">
                  <c:v>c</c:v>
                </c:pt>
                <c:pt idx="3">
                  <c:v>d</c:v>
                </c:pt>
                <c:pt idx="4">
                  <c:v>e</c:v>
                </c:pt>
                <c:pt idx="5">
                  <c:v>f</c:v>
                </c:pt>
                <c:pt idx="6">
                  <c:v>g</c:v>
                </c:pt>
                <c:pt idx="9">
                  <c:v>Klynge gennemsnit</c:v>
                </c:pt>
                <c:pt idx="10">
                  <c:v>Nationalt gennemsnit</c:v>
                </c:pt>
              </c:strCache>
            </c:strRef>
          </c:cat>
          <c:val>
            <c:numRef>
              <c:f>'MP3'!$O$2:$O$12</c:f>
              <c:numCache>
                <c:formatCode>General</c:formatCode>
                <c:ptCount val="11"/>
                <c:pt idx="0">
                  <c:v>64</c:v>
                </c:pt>
                <c:pt idx="1">
                  <c:v>64</c:v>
                </c:pt>
                <c:pt idx="2">
                  <c:v>52</c:v>
                </c:pt>
                <c:pt idx="3">
                  <c:v>50</c:v>
                </c:pt>
                <c:pt idx="4">
                  <c:v>46</c:v>
                </c:pt>
                <c:pt idx="5">
                  <c:v>44</c:v>
                </c:pt>
                <c:pt idx="6">
                  <c:v>40</c:v>
                </c:pt>
                <c:pt idx="9">
                  <c:v>51</c:v>
                </c:pt>
                <c:pt idx="10">
                  <c:v>44</c:v>
                </c:pt>
              </c:numCache>
            </c:numRef>
          </c:val>
          <c:extLst>
            <c:ext xmlns:c16="http://schemas.microsoft.com/office/drawing/2014/chart" uri="{C3380CC4-5D6E-409C-BE32-E72D297353CC}">
              <c16:uniqueId val="{00000004-7DA8-4520-A60F-4372450CA8B5}"/>
            </c:ext>
          </c:extLst>
        </c:ser>
        <c:dLbls>
          <c:showLegendKey val="0"/>
          <c:showVal val="0"/>
          <c:showCatName val="0"/>
          <c:showSerName val="0"/>
          <c:showPercent val="0"/>
          <c:showBubbleSize val="0"/>
        </c:dLbls>
        <c:gapWidth val="219"/>
        <c:overlap val="-27"/>
        <c:axId val="1802356800"/>
        <c:axId val="1888832224"/>
      </c:barChart>
      <c:catAx>
        <c:axId val="180235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88832224"/>
        <c:crosses val="autoZero"/>
        <c:auto val="1"/>
        <c:lblAlgn val="ctr"/>
        <c:lblOffset val="100"/>
        <c:noMultiLvlLbl val="0"/>
      </c:catAx>
      <c:valAx>
        <c:axId val="188883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0235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4"/>
            <c:invertIfNegative val="0"/>
            <c:bubble3D val="0"/>
            <c:spPr>
              <a:solidFill>
                <a:srgbClr val="92D050"/>
              </a:solidFill>
              <a:ln>
                <a:noFill/>
              </a:ln>
              <a:effectLst/>
            </c:spPr>
            <c:extLst>
              <c:ext xmlns:c16="http://schemas.microsoft.com/office/drawing/2014/chart" uri="{C3380CC4-5D6E-409C-BE32-E72D297353CC}">
                <c16:uniqueId val="{00000001-C114-4103-B32D-FE6CA9BB0E23}"/>
              </c:ext>
            </c:extLst>
          </c:dPt>
          <c:dPt>
            <c:idx val="16"/>
            <c:invertIfNegative val="0"/>
            <c:bubble3D val="0"/>
            <c:spPr>
              <a:solidFill>
                <a:srgbClr val="92D050"/>
              </a:solidFill>
              <a:ln>
                <a:solidFill>
                  <a:srgbClr val="92D050"/>
                </a:solidFill>
              </a:ln>
              <a:effectLst/>
            </c:spPr>
            <c:extLst>
              <c:ext xmlns:c16="http://schemas.microsoft.com/office/drawing/2014/chart" uri="{C3380CC4-5D6E-409C-BE32-E72D297353CC}">
                <c16:uniqueId val="{00000003-C114-4103-B32D-FE6CA9BB0E23}"/>
              </c:ext>
            </c:extLst>
          </c:dPt>
          <c:dPt>
            <c:idx val="23"/>
            <c:invertIfNegative val="0"/>
            <c:bubble3D val="0"/>
            <c:spPr>
              <a:solidFill>
                <a:srgbClr val="92D050"/>
              </a:solidFill>
              <a:ln>
                <a:noFill/>
              </a:ln>
              <a:effectLst/>
            </c:spPr>
            <c:extLst>
              <c:ext xmlns:c16="http://schemas.microsoft.com/office/drawing/2014/chart" uri="{C3380CC4-5D6E-409C-BE32-E72D297353CC}">
                <c16:uniqueId val="{00000005-C114-4103-B32D-FE6CA9BB0E2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Carbapenemer (J01DH)</c:v>
                </c:pt>
                <c:pt idx="1">
                  <c:v>Glycopeptid antibacterica (J01XA)</c:v>
                </c:pt>
                <c:pt idx="2">
                  <c:v>Imidazol-derivater (J01XD)</c:v>
                </c:pt>
                <c:pt idx="3">
                  <c:v>Monobactamer (J01DF)</c:v>
                </c:pt>
                <c:pt idx="4">
                  <c:v>Andre aminoglycosider (J01GB)</c:v>
                </c:pt>
                <c:pt idx="5">
                  <c:v>Cephalosporiner, 3. generation (J01DD)</c:v>
                </c:pt>
                <c:pt idx="6">
                  <c:v>Sulfonamid og trimethoprim incl. derivater i komb. (J01EE)</c:v>
                </c:pt>
                <c:pt idx="7">
                  <c:v>Polymyxiner (J01XB)</c:v>
                </c:pt>
                <c:pt idx="8">
                  <c:v>Steroid antibacterica (J01XC)</c:v>
                </c:pt>
                <c:pt idx="9">
                  <c:v>Cephalosporiner, 1. generation (J01DB)</c:v>
                </c:pt>
                <c:pt idx="10">
                  <c:v>Cephalosporiner, 2. generation (J01DC)</c:v>
                </c:pt>
                <c:pt idx="11">
                  <c:v>Lincosamider (J01FF)</c:v>
                </c:pt>
                <c:pt idx="12">
                  <c:v>Andre antibacterica (J01XX)</c:v>
                </c:pt>
                <c:pt idx="13">
                  <c:v>Nitroimidazol-derivater (P01AB)</c:v>
                </c:pt>
                <c:pt idx="14">
                  <c:v>Fluorochinoloner (J01MA)</c:v>
                </c:pt>
                <c:pt idx="15">
                  <c:v>Nitrofuran-derivater (J01XE)</c:v>
                </c:pt>
                <c:pt idx="16">
                  <c:v>Komb. af penicilliner, incl. beta-lactamase inhib. (J01CR)</c:v>
                </c:pt>
                <c:pt idx="17">
                  <c:v>Sulfonamider med kort virkningstid (J01EB)</c:v>
                </c:pt>
                <c:pt idx="18">
                  <c:v>Trimethoprim og derivater (J01EA)</c:v>
                </c:pt>
                <c:pt idx="19">
                  <c:v>Tetracycliner (J01AA)</c:v>
                </c:pt>
                <c:pt idx="20">
                  <c:v>Macrolider (J01FA)</c:v>
                </c:pt>
                <c:pt idx="21">
                  <c:v>Beta-lactamase resistente penicilliner (J01CF)</c:v>
                </c:pt>
                <c:pt idx="22">
                  <c:v>Beta-lactamase sensitive penicilliner (J01CE)</c:v>
                </c:pt>
                <c:pt idx="23">
                  <c:v>Penicilliner med udvidet spektrum (J01CA)</c:v>
                </c:pt>
              </c:strCache>
            </c:strRef>
          </c:cat>
          <c:val>
            <c:numRef>
              <c:f>Sheet1!$B$2:$B$25</c:f>
              <c:numCache>
                <c:formatCode>#,##0</c:formatCode>
                <c:ptCount val="24"/>
                <c:pt idx="0">
                  <c:v>1.7099395365379879E-4</c:v>
                </c:pt>
                <c:pt idx="1">
                  <c:v>3.4198790730759757E-4</c:v>
                </c:pt>
                <c:pt idx="2">
                  <c:v>5.1298186096139639E-4</c:v>
                </c:pt>
                <c:pt idx="3">
                  <c:v>1.1969576755765921E-3</c:v>
                </c:pt>
                <c:pt idx="4">
                  <c:v>4.2748488413449698E-3</c:v>
                </c:pt>
                <c:pt idx="5">
                  <c:v>8.0367158217285444E-3</c:v>
                </c:pt>
                <c:pt idx="6">
                  <c:v>1.008864326557413E-2</c:v>
                </c:pt>
                <c:pt idx="7">
                  <c:v>2.3939153511531829E-2</c:v>
                </c:pt>
                <c:pt idx="8">
                  <c:v>2.4110147465185632E-2</c:v>
                </c:pt>
                <c:pt idx="9">
                  <c:v>3.2317857240567967E-2</c:v>
                </c:pt>
                <c:pt idx="10">
                  <c:v>0.1022543842849717</c:v>
                </c:pt>
                <c:pt idx="11">
                  <c:v>0.65405187272578047</c:v>
                </c:pt>
                <c:pt idx="12">
                  <c:v>1.994473475417909</c:v>
                </c:pt>
                <c:pt idx="13">
                  <c:v>4.8158737107055893</c:v>
                </c:pt>
                <c:pt idx="14">
                  <c:v>6.0311277393231384</c:v>
                </c:pt>
                <c:pt idx="15">
                  <c:v>6.6728680473858448</c:v>
                </c:pt>
                <c:pt idx="16">
                  <c:v>7.3022967907854781</c:v>
                </c:pt>
                <c:pt idx="17">
                  <c:v>9.0428442450274957</c:v>
                </c:pt>
                <c:pt idx="18">
                  <c:v>9.3915009165275922</c:v>
                </c:pt>
                <c:pt idx="19">
                  <c:v>11.28201006812399</c:v>
                </c:pt>
                <c:pt idx="20">
                  <c:v>20.00629257749446</c:v>
                </c:pt>
                <c:pt idx="21">
                  <c:v>26.36042789526962</c:v>
                </c:pt>
                <c:pt idx="22">
                  <c:v>55.564143251894613</c:v>
                </c:pt>
                <c:pt idx="23">
                  <c:v>70.173182676260566</c:v>
                </c:pt>
              </c:numCache>
            </c:numRef>
          </c:val>
          <c:extLst>
            <c:ext xmlns:c16="http://schemas.microsoft.com/office/drawing/2014/chart" uri="{C3380CC4-5D6E-409C-BE32-E72D297353CC}">
              <c16:uniqueId val="{00000006-C114-4103-B32D-FE6CA9BB0E23}"/>
            </c:ext>
          </c:extLst>
        </c:ser>
        <c:dLbls>
          <c:showLegendKey val="0"/>
          <c:showVal val="0"/>
          <c:showCatName val="0"/>
          <c:showSerName val="0"/>
          <c:showPercent val="0"/>
          <c:showBubbleSize val="0"/>
        </c:dLbls>
        <c:gapWidth val="182"/>
        <c:axId val="61983567"/>
        <c:axId val="61972335"/>
      </c:barChart>
      <c:catAx>
        <c:axId val="61983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1972335"/>
        <c:crosses val="autoZero"/>
        <c:auto val="1"/>
        <c:lblAlgn val="ctr"/>
        <c:lblOffset val="100"/>
        <c:noMultiLvlLbl val="0"/>
      </c:catAx>
      <c:valAx>
        <c:axId val="619723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1983567"/>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'MP3'!$C$19</c:f>
              <c:strCache>
                <c:ptCount val="1"/>
                <c:pt idx="0">
                  <c:v> Antal recepter pr. 1.000 sikrede</c:v>
                </c:pt>
              </c:strCache>
            </c:strRef>
          </c:tx>
          <c:spPr>
            <a:solidFill>
              <a:schemeClr val="accent1"/>
            </a:solidFill>
            <a:ln>
              <a:noFill/>
            </a:ln>
            <a:effectLst/>
          </c:spPr>
          <c:invertIfNegative val="0"/>
          <c:dPt>
            <c:idx val="9"/>
            <c:invertIfNegative val="0"/>
            <c:bubble3D val="0"/>
            <c:spPr>
              <a:solidFill>
                <a:srgbClr val="92D050"/>
              </a:solidFill>
              <a:ln>
                <a:noFill/>
              </a:ln>
              <a:effectLst/>
            </c:spPr>
            <c:extLst>
              <c:ext xmlns:c16="http://schemas.microsoft.com/office/drawing/2014/chart" uri="{C3380CC4-5D6E-409C-BE32-E72D297353CC}">
                <c16:uniqueId val="{00000001-340F-435E-80AD-1CA1B50B1A31}"/>
              </c:ext>
            </c:extLst>
          </c:dPt>
          <c:dPt>
            <c:idx val="10"/>
            <c:invertIfNegative val="0"/>
            <c:bubble3D val="0"/>
            <c:spPr>
              <a:solidFill>
                <a:schemeClr val="tx1"/>
              </a:solidFill>
              <a:ln>
                <a:noFill/>
              </a:ln>
              <a:effectLst/>
            </c:spPr>
            <c:extLst>
              <c:ext xmlns:c16="http://schemas.microsoft.com/office/drawing/2014/chart" uri="{C3380CC4-5D6E-409C-BE32-E72D297353CC}">
                <c16:uniqueId val="{00000003-340F-435E-80AD-1CA1B50B1A31}"/>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'MP3'!$B$20:$B$30</c:f>
              <c:strCache>
                <c:ptCount val="11"/>
                <c:pt idx="0">
                  <c:v>a</c:v>
                </c:pt>
                <c:pt idx="1">
                  <c:v>b</c:v>
                </c:pt>
                <c:pt idx="2">
                  <c:v>c</c:v>
                </c:pt>
                <c:pt idx="3">
                  <c:v>d</c:v>
                </c:pt>
                <c:pt idx="4">
                  <c:v>e</c:v>
                </c:pt>
                <c:pt idx="5">
                  <c:v>f</c:v>
                </c:pt>
                <c:pt idx="6">
                  <c:v>g</c:v>
                </c:pt>
                <c:pt idx="9">
                  <c:v>Klynge gns</c:v>
                </c:pt>
                <c:pt idx="10">
                  <c:v>Nationalt gns</c:v>
                </c:pt>
              </c:strCache>
            </c:strRef>
          </c:cat>
          <c:val>
            <c:numRef>
              <c:f>'MP3'!$C$20:$C$30</c:f>
              <c:numCache>
                <c:formatCode>General</c:formatCode>
                <c:ptCount val="11"/>
                <c:pt idx="0">
                  <c:v>15</c:v>
                </c:pt>
                <c:pt idx="1">
                  <c:v>10</c:v>
                </c:pt>
                <c:pt idx="2">
                  <c:v>9</c:v>
                </c:pt>
                <c:pt idx="3">
                  <c:v>6</c:v>
                </c:pt>
                <c:pt idx="4">
                  <c:v>6</c:v>
                </c:pt>
                <c:pt idx="5">
                  <c:v>6</c:v>
                </c:pt>
                <c:pt idx="6">
                  <c:v>1</c:v>
                </c:pt>
                <c:pt idx="9">
                  <c:v>10</c:v>
                </c:pt>
                <c:pt idx="10">
                  <c:v>6</c:v>
                </c:pt>
              </c:numCache>
            </c:numRef>
          </c:val>
          <c:extLst>
            <c:ext xmlns:c16="http://schemas.microsoft.com/office/drawing/2014/chart" uri="{C3380CC4-5D6E-409C-BE32-E72D297353CC}">
              <c16:uniqueId val="{00000004-340F-435E-80AD-1CA1B50B1A31}"/>
            </c:ext>
          </c:extLst>
        </c:ser>
        <c:dLbls>
          <c:showLegendKey val="0"/>
          <c:showVal val="0"/>
          <c:showCatName val="0"/>
          <c:showSerName val="0"/>
          <c:showPercent val="0"/>
          <c:showBubbleSize val="0"/>
        </c:dLbls>
        <c:gapWidth val="219"/>
        <c:overlap val="-27"/>
        <c:axId val="2107113200"/>
        <c:axId val="2107115280"/>
      </c:barChart>
      <c:catAx>
        <c:axId val="210711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2107115280"/>
        <c:crosses val="autoZero"/>
        <c:auto val="1"/>
        <c:lblAlgn val="ctr"/>
        <c:lblOffset val="100"/>
        <c:noMultiLvlLbl val="0"/>
      </c:catAx>
      <c:valAx>
        <c:axId val="210711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210711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14B9-45ED-8ECB-726CAE9F6EEC}"/>
              </c:ext>
            </c:extLst>
          </c:dPt>
          <c:dPt>
            <c:idx val="3"/>
            <c:invertIfNegative val="0"/>
            <c:bubble3D val="0"/>
            <c:spPr>
              <a:solidFill>
                <a:srgbClr val="92D050"/>
              </a:solidFill>
              <a:ln>
                <a:noFill/>
              </a:ln>
              <a:effectLst/>
            </c:spPr>
            <c:extLst>
              <c:ext xmlns:c16="http://schemas.microsoft.com/office/drawing/2014/chart" uri="{C3380CC4-5D6E-409C-BE32-E72D297353CC}">
                <c16:uniqueId val="{00000003-14B9-45ED-8ECB-726CAE9F6EEC}"/>
              </c:ext>
            </c:extLst>
          </c:dPt>
          <c:dPt>
            <c:idx val="4"/>
            <c:invertIfNegative val="0"/>
            <c:bubble3D val="0"/>
            <c:spPr>
              <a:solidFill>
                <a:srgbClr val="92D050"/>
              </a:solidFill>
              <a:ln>
                <a:noFill/>
              </a:ln>
              <a:effectLst/>
            </c:spPr>
            <c:extLst>
              <c:ext xmlns:c16="http://schemas.microsoft.com/office/drawing/2014/chart" uri="{C3380CC4-5D6E-409C-BE32-E72D297353CC}">
                <c16:uniqueId val="{00000005-14B9-45ED-8ECB-726CAE9F6EE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Beta-lactamase sensitive penicilliner (J01CE)</c:v>
                </c:pt>
                <c:pt idx="1">
                  <c:v>Fluorochinoloner (J01MA)</c:v>
                </c:pt>
                <c:pt idx="2">
                  <c:v>Macrolider (J01FA)</c:v>
                </c:pt>
                <c:pt idx="3">
                  <c:v>Komb. af penicilliner, incl. beta-lactamase inhib. (J01CR)</c:v>
                </c:pt>
                <c:pt idx="4">
                  <c:v>Penicilliner med udvidet spektrum (J01CA)</c:v>
                </c:pt>
              </c:strCache>
            </c:strRef>
          </c:cat>
          <c:val>
            <c:numRef>
              <c:f>Sheet1!$B$2:$B$6</c:f>
              <c:numCache>
                <c:formatCode>#,##0</c:formatCode>
                <c:ptCount val="5"/>
                <c:pt idx="0">
                  <c:v>2.156380730581792E-2</c:v>
                </c:pt>
                <c:pt idx="1">
                  <c:v>6.4691421917453737E-2</c:v>
                </c:pt>
                <c:pt idx="2">
                  <c:v>0.36658472419890448</c:v>
                </c:pt>
                <c:pt idx="3">
                  <c:v>0.94880752145598823</c:v>
                </c:pt>
                <c:pt idx="4">
                  <c:v>2.3720188036399712</c:v>
                </c:pt>
              </c:numCache>
            </c:numRef>
          </c:val>
          <c:extLst>
            <c:ext xmlns:c16="http://schemas.microsoft.com/office/drawing/2014/chart" uri="{C3380CC4-5D6E-409C-BE32-E72D297353CC}">
              <c16:uniqueId val="{00000006-14B9-45ED-8ECB-726CAE9F6EEC}"/>
            </c:ext>
          </c:extLst>
        </c:ser>
        <c:dLbls>
          <c:showLegendKey val="0"/>
          <c:showVal val="0"/>
          <c:showCatName val="0"/>
          <c:showSerName val="0"/>
          <c:showPercent val="0"/>
          <c:showBubbleSize val="0"/>
        </c:dLbls>
        <c:gapWidth val="182"/>
        <c:axId val="23867615"/>
        <c:axId val="23868031"/>
      </c:barChart>
      <c:catAx>
        <c:axId val="23867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3868031"/>
        <c:crosses val="autoZero"/>
        <c:auto val="1"/>
        <c:lblAlgn val="ctr"/>
        <c:lblOffset val="100"/>
        <c:noMultiLvlLbl val="0"/>
      </c:catAx>
      <c:valAx>
        <c:axId val="238680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386761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1A977FB-8F92-476A-8439-3FFE612C83C7}" type="datetimeFigureOut">
              <a:rPr lang="da-DK" smtClean="0"/>
              <a:t>09-05-2022</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31339"/>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31339"/>
            <a:ext cx="2946400" cy="498475"/>
          </a:xfrm>
          <a:prstGeom prst="rect">
            <a:avLst/>
          </a:prstGeom>
        </p:spPr>
        <p:txBody>
          <a:bodyPr vert="horz" lIns="91440" tIns="45720" rIns="91440" bIns="45720" rtlCol="0" anchor="b"/>
          <a:lstStyle>
            <a:lvl1pPr algn="r">
              <a:defRPr sz="1200"/>
            </a:lvl1pPr>
          </a:lstStyle>
          <a:p>
            <a:fld id="{001C1ADA-5896-4B2D-A633-0AE83E459B91}" type="slidenum">
              <a:rPr lang="da-DK" smtClean="0"/>
              <a:t>‹#›</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821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5" y="1"/>
            <a:ext cx="2945659" cy="498215"/>
          </a:xfrm>
          <a:prstGeom prst="rect">
            <a:avLst/>
          </a:prstGeom>
        </p:spPr>
        <p:txBody>
          <a:bodyPr vert="horz" lIns="91440" tIns="45720" rIns="91440" bIns="45720" rtlCol="0"/>
          <a:lstStyle>
            <a:lvl1pPr algn="r">
              <a:defRPr sz="1200"/>
            </a:lvl1pPr>
          </a:lstStyle>
          <a:p>
            <a:fld id="{E8786FF4-F6A9-421A-ADA2-D93A91F28A89}" type="datetimeFigureOut">
              <a:rPr lang="da-DK" smtClean="0"/>
              <a:t>09-05-2022</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8723"/>
            <a:ext cx="5438140" cy="390986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431600"/>
            <a:ext cx="2945659" cy="49821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5" y="9431600"/>
            <a:ext cx="2945659" cy="498214"/>
          </a:xfrm>
          <a:prstGeom prst="rect">
            <a:avLst/>
          </a:prstGeom>
        </p:spPr>
        <p:txBody>
          <a:bodyPr vert="horz" lIns="91440" tIns="45720" rIns="91440" bIns="45720" rtlCol="0" anchor="b"/>
          <a:lstStyle>
            <a:lvl1pPr algn="r">
              <a:defRPr sz="1200"/>
            </a:lvl1pPr>
          </a:lstStyle>
          <a:p>
            <a:fld id="{4D72394A-C10D-42AB-8CF1-29B05F6C07CD}" type="slidenum">
              <a:rPr lang="da-DK" smtClean="0"/>
              <a:t>‹#›</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b="1" i="0" dirty="0">
                <a:cs typeface="Calibri"/>
              </a:rPr>
              <a:t>HUSK:</a:t>
            </a:r>
          </a:p>
          <a:p>
            <a:pPr>
              <a:defRPr/>
            </a:pPr>
            <a:endParaRPr lang="da-DK" b="0" i="0" dirty="0">
              <a:cs typeface="Calibri"/>
            </a:endParaRPr>
          </a:p>
          <a:p>
            <a:pPr>
              <a:defRPr/>
            </a:pPr>
            <a:r>
              <a:rPr lang="da-DK" b="0" i="0" dirty="0">
                <a:cs typeface="Calibri"/>
              </a:rPr>
              <a:t>Sørg for at mødet foregår i et rum, der er egnet til gruppearbejde. Husk </a:t>
            </a:r>
            <a:r>
              <a:rPr lang="da-DK" b="0" i="0" dirty="0" err="1">
                <a:cs typeface="Calibri"/>
              </a:rPr>
              <a:t>powerpoint</a:t>
            </a:r>
            <a:r>
              <a:rPr lang="da-DK" b="0" i="0" dirty="0">
                <a:cs typeface="Calibri"/>
              </a:rPr>
              <a:t>-projektor og skriveredskaber. </a:t>
            </a:r>
          </a:p>
          <a:p>
            <a:pPr>
              <a:defRPr/>
            </a:pPr>
            <a:endParaRPr lang="da-DK" b="0" i="0" dirty="0">
              <a:cs typeface="Calibri"/>
            </a:endParaRPr>
          </a:p>
          <a:p>
            <a:pPr>
              <a:defRPr/>
            </a:pPr>
            <a:r>
              <a:rPr lang="da-DK" b="0" i="0" dirty="0">
                <a:cs typeface="Calibri"/>
              </a:rPr>
              <a:t>Medbring mødenoter og implementeringsplan og uddelingskopier med praksisdata (vigtigt at sidstnævnte først uddeles efter pausen). </a:t>
            </a:r>
          </a:p>
          <a:p>
            <a:pPr>
              <a:defRPr/>
            </a:pPr>
            <a:endParaRPr lang="da-DK" b="0" i="0" dirty="0">
              <a:cs typeface="Calibri"/>
            </a:endParaRPr>
          </a:p>
          <a:p>
            <a:pPr>
              <a:defRPr/>
            </a:pPr>
            <a:r>
              <a:rPr lang="da-DK" b="0" i="0" dirty="0">
                <a:cs typeface="Calibri"/>
              </a:rPr>
              <a:t>Til mødelederen print evt. en version af </a:t>
            </a:r>
            <a:r>
              <a:rPr lang="da-DK" b="0" i="0" dirty="0" err="1">
                <a:cs typeface="Calibri"/>
              </a:rPr>
              <a:t>powerpointen</a:t>
            </a:r>
            <a:r>
              <a:rPr lang="da-DK" b="0" i="0" dirty="0">
                <a:cs typeface="Calibri"/>
              </a:rPr>
              <a:t> inkl. noter og medbring ”Detaljeret program til mødelederen”. </a:t>
            </a:r>
          </a:p>
          <a:p>
            <a:pPr>
              <a:defRPr/>
            </a:pPr>
            <a:endParaRPr lang="da-DK" b="0" i="0" dirty="0">
              <a:cs typeface="Calibri"/>
            </a:endParaRPr>
          </a:p>
          <a:p>
            <a:pPr>
              <a:defRPr/>
            </a:pPr>
            <a:r>
              <a:rPr lang="da-DK" b="0" i="0" dirty="0">
                <a:cs typeface="Calibri"/>
              </a:rPr>
              <a:t>Deltagerne skal til en start </a:t>
            </a:r>
            <a:r>
              <a:rPr lang="da-DK" b="0" i="0" u="sng" dirty="0">
                <a:cs typeface="Calibri"/>
              </a:rPr>
              <a:t>IKKE</a:t>
            </a:r>
            <a:r>
              <a:rPr lang="da-DK" b="0" i="0" dirty="0">
                <a:cs typeface="Calibri"/>
              </a:rPr>
              <a:t> sidde sammen med kolleger fra egen praksis. </a:t>
            </a:r>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Calibri" panose="020F0502020204030204" pitchFamily="34" charset="0"/>
                <a:ea typeface="Calibri" panose="020F0502020204030204" pitchFamily="34" charset="0"/>
                <a:cs typeface="Calibri" panose="020F0502020204030204" pitchFamily="34" charset="0"/>
              </a:rPr>
              <a:t>Forklaring til slide: </a:t>
            </a:r>
          </a:p>
          <a:p>
            <a:pPr>
              <a:lnSpc>
                <a:spcPct val="107000"/>
              </a:lnSpc>
              <a:spcAft>
                <a:spcPts val="800"/>
              </a:spcAft>
            </a:pPr>
            <a:endParaRPr lang="da-DK" sz="1200" baseline="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a-DK" sz="1200" baseline="0" dirty="0">
                <a:effectLst/>
                <a:latin typeface="Calibri" panose="020F0502020204030204" pitchFamily="34" charset="0"/>
                <a:ea typeface="Calibri" panose="020F0502020204030204" pitchFamily="34" charset="0"/>
                <a:cs typeface="Calibri" panose="020F0502020204030204" pitchFamily="34" charset="0"/>
              </a:rPr>
              <a:t>Målepunkt 1 viser klyngens brug af antibiotika opgjort i antal recepter pr. 1.000 sikrede. </a:t>
            </a:r>
            <a:r>
              <a:rPr lang="da-DK" sz="1200" i="0" baseline="0" dirty="0">
                <a:effectLst/>
                <a:latin typeface="Calibri" panose="020F0502020204030204" pitchFamily="34" charset="0"/>
                <a:ea typeface="Calibri" panose="020F0502020204030204" pitchFamily="34" charset="0"/>
                <a:cs typeface="Calibri" panose="020F0502020204030204" pitchFamily="34" charset="0"/>
              </a:rPr>
              <a:t>Den grønne søjle viser klyngens gennemsnit. Den sorte søjle viser det nationale gennemsnit. </a:t>
            </a:r>
          </a:p>
          <a:p>
            <a:pPr>
              <a:lnSpc>
                <a:spcPct val="107000"/>
              </a:lnSpc>
              <a:spcAft>
                <a:spcPts val="800"/>
              </a:spcAft>
            </a:pPr>
            <a:endParaRPr lang="da-DK" sz="1200" baseline="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a-DK" sz="1200" baseline="0" dirty="0">
                <a:effectLst/>
                <a:latin typeface="Calibri" panose="020F0502020204030204" pitchFamily="34" charset="0"/>
                <a:ea typeface="Calibri" panose="020F0502020204030204" pitchFamily="34" charset="0"/>
                <a:cs typeface="Calibri" panose="020F0502020204030204" pitchFamily="34" charset="0"/>
              </a:rPr>
              <a:t>Du skal være opmærksom i forhold til tolkningen af variation mellem praksis. Ved et mindre antal recepter vil der være stor usikkerhed. Ligesom en praksispopulation med mange ældre patienter vil give et større antal mange recepter med antibiotika. Man skal derfor ikke tolke for meget omkring forskellene mellem praksis, da et lille antal recepter eller et anderledes patientgrundlag kan have stor betydning for den variation, der ses. </a:t>
            </a: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10</a:t>
            </a:fld>
            <a:endParaRPr lang="da-DK"/>
          </a:p>
        </p:txBody>
      </p:sp>
    </p:spTree>
    <p:extLst>
      <p:ext uri="{BB962C8B-B14F-4D97-AF65-F5344CB8AC3E}">
        <p14:creationId xmlns:p14="http://schemas.microsoft.com/office/powerpoint/2010/main" val="13531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a:lnSpc>
                <a:spcPct val="105000"/>
              </a:lnSpc>
              <a:spcBef>
                <a:spcPts val="80"/>
              </a:spcBef>
              <a:spcAft>
                <a:spcPts val="0"/>
              </a:spcAft>
            </a:pPr>
            <a:endParaRPr lang="da-DK" sz="1200" i="0" u="none"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301140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endParaRPr lang="da-DK" i="0" dirty="0"/>
          </a:p>
          <a:p>
            <a:r>
              <a:rPr lang="da-DK" i="0" dirty="0"/>
              <a:t>Her ses hvor stor en andel (procent) penicillin V, som klyngen udskriver mod pneumoni ud af den samlede mænge penicillin mod pneumoni.</a:t>
            </a:r>
          </a:p>
          <a:p>
            <a:endParaRPr lang="da-DK" i="0" dirty="0"/>
          </a:p>
          <a:p>
            <a:endParaRPr lang="da-DK" i="0" dirty="0"/>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12</a:t>
            </a:fld>
            <a:endParaRPr lang="da-DK"/>
          </a:p>
        </p:txBody>
      </p:sp>
    </p:spTree>
    <p:extLst>
      <p:ext uri="{BB962C8B-B14F-4D97-AF65-F5344CB8AC3E}">
        <p14:creationId xmlns:p14="http://schemas.microsoft.com/office/powerpoint/2010/main" val="88501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a:t>Forklaring til slide:</a:t>
            </a:r>
          </a:p>
          <a:p>
            <a:endParaRPr lang="da-DK" sz="1400" i="0"/>
          </a:p>
          <a:p>
            <a:r>
              <a:rPr lang="da-DK" sz="1400" i="0"/>
              <a:t>Her ses hvilke typer af lægemidler, der er mest benyttet i klyngen.  </a:t>
            </a:r>
          </a:p>
          <a:p>
            <a:endParaRPr lang="da-DK" sz="1400" i="0"/>
          </a:p>
          <a:p>
            <a:r>
              <a:rPr lang="da-DK" sz="14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i="0">
              <a:solidFill>
                <a:srgbClr val="231F20"/>
              </a:solidFill>
              <a:effectLst/>
              <a:latin typeface="Calibri" panose="020F050202020403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13</a:t>
            </a:fld>
            <a:endParaRPr lang="da-DK"/>
          </a:p>
        </p:txBody>
      </p:sp>
    </p:spTree>
    <p:extLst>
      <p:ext uri="{BB962C8B-B14F-4D97-AF65-F5344CB8AC3E}">
        <p14:creationId xmlns:p14="http://schemas.microsoft.com/office/powerpoint/2010/main" val="202426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baseline="0" dirty="0"/>
              <a:t>Forslag til hvad du kan sige:</a:t>
            </a:r>
          </a:p>
          <a:p>
            <a:endParaRPr lang="da-DK" sz="1200" b="1" baseline="0" dirty="0"/>
          </a:p>
          <a:p>
            <a:r>
              <a:rPr lang="da-DK" sz="1200" i="0" dirty="0"/>
              <a:t>I grupperne skal I </a:t>
            </a:r>
            <a:r>
              <a:rPr lang="da-DK" sz="1200" i="0" baseline="0" dirty="0"/>
              <a:t>nu tale om i hvilke situationer, de vælger at udskrive andet end penicillin V. </a:t>
            </a:r>
          </a:p>
          <a:p>
            <a:endParaRPr lang="da-DK" sz="1200" i="0" baseline="0" dirty="0"/>
          </a:p>
          <a:p>
            <a:r>
              <a:rPr lang="da-DK" sz="1200" i="0" baseline="0" dirty="0"/>
              <a:t>D</a:t>
            </a:r>
            <a:r>
              <a:rPr lang="da-DK" sz="1200" i="0" dirty="0"/>
              <a:t>er er 10 min. til sidemandssamtalen.</a:t>
            </a:r>
            <a:endParaRPr lang="da-DK" sz="1200" i="0" baseline="0" dirty="0"/>
          </a:p>
          <a:p>
            <a:endParaRPr lang="da-DK" sz="1200" i="0" baseline="0" dirty="0"/>
          </a:p>
          <a:p>
            <a:pPr marL="137795" marR="925830">
              <a:lnSpc>
                <a:spcPct val="105000"/>
              </a:lnSpc>
              <a:spcBef>
                <a:spcPts val="80"/>
              </a:spcBef>
              <a:spcAft>
                <a:spcPts val="0"/>
              </a:spcAft>
            </a:pPr>
            <a:endParaRPr lang="da-DK" sz="1200" i="0" u="none"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56934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dirty="0">
                <a:solidFill>
                  <a:srgbClr val="231F20"/>
                </a:solidFill>
                <a:effectLst/>
                <a:latin typeface="Calibri" panose="020F0502020204030204" pitchFamily="34" charset="0"/>
                <a:ea typeface="Calibri" panose="020F0502020204030204" pitchFamily="34" charset="0"/>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Mødelederen introducer til blok 2 og til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1. Introduktionsvideo om diagnostik og behandling af KOL-eksacerbation (4 min.)</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2. Gennemgang af klyngens data for brug af antibiotika mod KOL-eksacerbation og klyngens brug af penicillin med udvidet spektrum mod KOL-eksacerbation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3. Derefter er der sidemandsmandssamtale (10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4. Opsamling i plenum (5 min.)</a:t>
            </a:r>
            <a:endParaRPr lang="da-DK" sz="1200" u="none" dirty="0">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5. Til sidst er der afsat tid til refleksion og til at notere i mødenoter (5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I alt er der afsat 30 min. til blok 2. </a:t>
            </a:r>
            <a:endParaRPr lang="da-DK" sz="1200" i="0" u="none" dirty="0">
              <a:effectLst/>
              <a:latin typeface="Calibri" panose="020F0502020204030204" pitchFamily="34" charset="0"/>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3286993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1" i="0" u="none" spc="-15">
                <a:solidFill>
                  <a:srgbClr val="231F20"/>
                </a:solidFill>
                <a:effectLst/>
                <a:latin typeface="Calibri" panose="020F0502020204030204" pitchFamily="34" charset="0"/>
                <a:ea typeface="Calibri" panose="020F0502020204030204" pitchFamily="34" charset="0"/>
              </a:rPr>
              <a:t>Forklaring til slide: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a:solidFill>
                <a:srgbClr val="231F2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t>Her begynder blok 2 om KOL-eksacerbation. Begynd denne blok ved at vise videoen, hvor Rune introducerer til diagnostik og behandling af KOL-eksacerbation.</a:t>
            </a:r>
          </a:p>
          <a:p>
            <a:pPr>
              <a:defRPr/>
            </a:pPr>
            <a:endParaRPr lang="da-DK" i="1">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184211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endParaRPr lang="da-DK" dirty="0"/>
          </a:p>
          <a:p>
            <a:r>
              <a:rPr lang="da-DK" dirty="0"/>
              <a:t>På denne og den næste slide opsummeres hovedpointerne fra videoen – som du kan vælge at gennemgå igen, inden I ser data for klyngens brug af antibiotika mod KOL-eksacerbation. Ellers springer du dem bare over. </a:t>
            </a:r>
          </a:p>
          <a:p>
            <a:endParaRPr lang="da-DK"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325023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dag skal beskæftige vi os med diagnostik og behandling af pneumoni og KOL-eksacerbation.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da-DK" sz="1200" i="0" kern="1200" dirty="0">
                <a:solidFill>
                  <a:schemeClr val="tx1"/>
                </a:solidFill>
                <a:effectLst/>
                <a:latin typeface="Calibri" panose="020F0502020204030204" pitchFamily="34" charset="0"/>
                <a:cs typeface="Times New Roman" panose="02020603050405020304" pitchFamily="18" charset="0"/>
              </a:rPr>
              <a:t>Vi skal sammen, på baggrund af vores egne data, drøfte vores rutiner og arbejdsgange, dele vores erfaringer og udveksle gode ideer. Det er ikke undervisning i nedre luftvejsinfektioner – men kvalitetsudvikling.</a:t>
            </a:r>
          </a:p>
          <a:p>
            <a:pPr>
              <a:defRPr/>
            </a:pPr>
            <a:endParaRPr lang="da-DK" sz="1200" i="0" kern="1200" dirty="0">
              <a:solidFill>
                <a:schemeClr val="tx1"/>
              </a:solidFill>
              <a:effectLst/>
              <a:latin typeface="Calibri" panose="020F0502020204030204" pitchFamily="34" charset="0"/>
              <a:cs typeface="Times New Roman" panose="02020603050405020304" pitchFamily="18" charset="0"/>
            </a:endParaRPr>
          </a:p>
          <a:p>
            <a:pPr>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Formålet med mødet er, med udgangspunkt i data for fire målepunkter, at give os mulighed for at reflektere over klinisk praksis og sammen med gode kolleger overveje, om der er behov for forandringer, og hvordan de i givet fald kan indføres. </a:t>
            </a:r>
          </a:p>
          <a:p>
            <a:pPr>
              <a:defRPr/>
            </a:pPr>
            <a:r>
              <a:rPr lang="da-DK" sz="1800" b="0" i="0" dirty="0">
                <a:solidFill>
                  <a:srgbClr val="231F20"/>
                </a:solidFill>
                <a:effectLst/>
                <a:latin typeface="Calibri" panose="020F0502020204030204" pitchFamily="34" charset="0"/>
              </a:rPr>
              <a:t>  </a:t>
            </a:r>
            <a:endParaRPr lang="da-DK" sz="1200" i="0" kern="1200" dirty="0">
              <a:solidFill>
                <a:schemeClr val="tx1"/>
              </a:solidFill>
              <a:effectLst/>
              <a:latin typeface="Calibri" panose="020F0502020204030204" pitchFamily="34" charset="0"/>
              <a:cs typeface="Times New Roman" panose="02020603050405020304" pitchFamily="18" charset="0"/>
            </a:endParaRPr>
          </a:p>
          <a:p>
            <a:r>
              <a:rPr lang="da-DK" sz="1200" i="0" kern="1200" dirty="0">
                <a:solidFill>
                  <a:schemeClr val="tx1"/>
                </a:solidFill>
                <a:effectLst/>
                <a:latin typeface="Calibri" panose="020F0502020204030204" pitchFamily="34" charset="0"/>
                <a:cs typeface="Times New Roman" panose="02020603050405020304" pitchFamily="18" charset="0"/>
              </a:rPr>
              <a:t>På mødet i dag kommer vi konkret ind på: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a-DK" sz="1200" i="0" kern="1200" dirty="0">
                <a:solidFill>
                  <a:schemeClr val="tx1"/>
                </a:solidFill>
                <a:effectLst/>
                <a:latin typeface="Calibri" panose="020F0502020204030204" pitchFamily="34" charset="0"/>
                <a:cs typeface="Times New Roman" panose="02020603050405020304" pitchFamily="18" charset="0"/>
              </a:rPr>
              <a:t>Data</a:t>
            </a:r>
            <a:r>
              <a:rPr lang="da-DK" sz="1200" dirty="0"/>
              <a:t> for antibiotikaforbruget i klyngen og i egen praksis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a-DK" sz="1200" i="0" kern="1200" dirty="0">
                <a:solidFill>
                  <a:schemeClr val="tx1"/>
                </a:solidFill>
                <a:effectLst/>
                <a:latin typeface="Calibri" panose="020F0502020204030204" pitchFamily="34" charset="0"/>
                <a:cs typeface="Times New Roman" panose="02020603050405020304" pitchFamily="18" charset="0"/>
              </a:rPr>
              <a:t>Hvor gode er vi til at følge rekommandationerne omkring præparatvalg?</a:t>
            </a:r>
          </a:p>
          <a:p>
            <a:pPr marL="628650" lvl="1" indent="-171450">
              <a:buFontTx/>
              <a:buChar char="-"/>
            </a:pPr>
            <a:r>
              <a:rPr lang="da-DK" sz="1200" i="0" kern="1200" dirty="0">
                <a:solidFill>
                  <a:schemeClr val="tx1"/>
                </a:solidFill>
                <a:effectLst/>
                <a:latin typeface="Calibri" panose="020F0502020204030204" pitchFamily="34" charset="0"/>
                <a:cs typeface="Times New Roman" panose="02020603050405020304" pitchFamily="18" charset="0"/>
              </a:rPr>
              <a:t>Er der forskelle i måden, vi diagnosticerer og behandler på og i så fald hvorfor?</a:t>
            </a:r>
          </a:p>
          <a:p>
            <a:pPr marL="628650" lvl="1" indent="-171450">
              <a:buFontTx/>
              <a:buChar char="-"/>
            </a:pPr>
            <a:r>
              <a:rPr lang="da-DK" sz="1200" dirty="0"/>
              <a:t>Overveje om vi vil lave om på noget – og hvordan det evt. kan ske?</a:t>
            </a: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011315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85112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Forklaring til slide: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Her ses målepunkt 3 – klyngens brug af antibiotika mod KOL-eksacerbation opgjort i antal recepter pr. 1.000 sikrede.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Gennemgå figuren. </a:t>
            </a: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21</a:t>
            </a:fld>
            <a:endParaRPr lang="da-DK"/>
          </a:p>
        </p:txBody>
      </p:sp>
    </p:spTree>
    <p:extLst>
      <p:ext uri="{BB962C8B-B14F-4D97-AF65-F5344CB8AC3E}">
        <p14:creationId xmlns:p14="http://schemas.microsoft.com/office/powerpoint/2010/main" val="3833512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Forklaring til slide: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målepunkt 4 ses klyngens brug af penicillin med udvidet spektrum mod KOL-eksacerbation – opgjort i antal recepter pr. 1.000 sikrede fordelt </a:t>
            </a:r>
            <a:r>
              <a:rPr kumimoji="0" lang="da-DK"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på lægemidler. </a:t>
            </a:r>
            <a:endParaRPr kumimoji="0" lang="da-DK"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Gennemgå kort figuren. </a:t>
            </a:r>
            <a:endParaRPr lang="da-DK" sz="160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i="0" dirty="0">
              <a:solidFill>
                <a:srgbClr val="231F20"/>
              </a:solidFill>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4D72394A-C10D-42AB-8CF1-29B05F6C07CD}" type="slidenum">
              <a:rPr lang="da-DK" smtClean="0"/>
              <a:t>22</a:t>
            </a:fld>
            <a:endParaRPr lang="da-DK"/>
          </a:p>
        </p:txBody>
      </p:sp>
    </p:spTree>
    <p:extLst>
      <p:ext uri="{BB962C8B-B14F-4D97-AF65-F5344CB8AC3E}">
        <p14:creationId xmlns:p14="http://schemas.microsoft.com/office/powerpoint/2010/main" val="1500487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b="1" baseline="0" dirty="0"/>
          </a:p>
          <a:p>
            <a:endParaRPr lang="da-DK" sz="1200" b="1" baseline="0" dirty="0"/>
          </a:p>
          <a:p>
            <a:endParaRPr lang="da-DK" b="1" dirty="0">
              <a:highlight>
                <a:srgbClr val="FFFF00"/>
              </a:highligh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1540601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2107509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068472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62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u="none" dirty="0">
                <a:solidFill>
                  <a:srgbClr val="231F20"/>
                </a:solidFill>
                <a:effectLst/>
                <a:latin typeface="Calibri" panose="020F0502020204030204" pitchFamily="34" charset="0"/>
                <a:ea typeface="Calibri" panose="020F0502020204030204" pitchFamily="34" charset="0"/>
              </a:rPr>
              <a:t>Forklaring til slide:</a:t>
            </a:r>
          </a:p>
          <a:p>
            <a:endParaRPr lang="da-DK" sz="1200" i="0" u="none"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Mødelederen introducer formålet med blok 3: </a:t>
            </a:r>
            <a:r>
              <a:rPr lang="da-DK"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Deltagerne skal nu, med udgangspunkt i blok 1 og 2 samt data opgjort for egen praksis, drøfte, om der er behov for ændringer i egen praksis.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Kolleger fra samme praksis sidder sammen, og sololæger sidder sammen.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u="sng"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Uddelingskopier med data på praksisniveau udleveres sammen med implementeringsplanen. </a:t>
            </a:r>
            <a:endParaRPr lang="da-DK" sz="1200" i="0" u="sng" dirty="0">
              <a:solidFill>
                <a:srgbClr val="231F20"/>
              </a:solidFill>
              <a:effectLst/>
              <a:latin typeface="Calibri" panose="020F0502020204030204" pitchFamily="34" charset="0"/>
              <a:ea typeface="Calibri" panose="020F0502020204030204" pitchFamily="34" charset="0"/>
            </a:endParaRPr>
          </a:p>
          <a:p>
            <a:pPr marL="0" indent="0">
              <a:buNone/>
            </a:pPr>
            <a:endParaRPr lang="da-DK" sz="1200" i="0" u="none" dirty="0">
              <a:solidFill>
                <a:srgbClr val="231F20"/>
              </a:solidFill>
              <a:effectLst/>
              <a:latin typeface="Calibri" panose="020F0502020204030204" pitchFamily="34" charset="0"/>
              <a:ea typeface="Calibri" panose="020F0502020204030204" pitchFamily="34" charset="0"/>
            </a:endParaRPr>
          </a:p>
          <a:p>
            <a:pPr marL="0" indent="0">
              <a:buNone/>
            </a:pPr>
            <a:r>
              <a:rPr lang="da-DK" sz="1200" i="0" u="none" dirty="0">
                <a:solidFill>
                  <a:srgbClr val="231F20"/>
                </a:solidFill>
                <a:effectLst/>
                <a:latin typeface="Calibri" panose="020F0502020204030204" pitchFamily="34" charset="0"/>
                <a:ea typeface="Calibri" panose="020F0502020204030204" pitchFamily="34" charset="0"/>
              </a:rPr>
              <a:t>1. Deltagerne sætter sig sammen med kolleger fra egen praksis/sololæger sidder sammen (5 min.)</a:t>
            </a:r>
          </a:p>
          <a:p>
            <a:pPr marL="0" indent="0">
              <a:buNone/>
            </a:pPr>
            <a:r>
              <a:rPr lang="da-DK" sz="1200" i="0" u="none" dirty="0">
                <a:solidFill>
                  <a:srgbClr val="231F20"/>
                </a:solidFill>
                <a:effectLst/>
                <a:latin typeface="Calibri" panose="020F0502020204030204" pitchFamily="34" charset="0"/>
                <a:ea typeface="Calibri" panose="020F0502020204030204" pitchFamily="34" charset="0"/>
              </a:rPr>
              <a:t>2. Gruppearbejde, hvor deltagerne drøfter data på praksisniveau (10 min.)</a:t>
            </a:r>
          </a:p>
          <a:p>
            <a:pPr marL="0" indent="0">
              <a:buNone/>
            </a:pPr>
            <a:r>
              <a:rPr lang="da-DK" sz="1200" i="0" u="none" dirty="0">
                <a:solidFill>
                  <a:srgbClr val="231F20"/>
                </a:solidFill>
                <a:effectLst/>
                <a:latin typeface="Calibri" panose="020F0502020204030204" pitchFamily="34" charset="0"/>
                <a:ea typeface="Calibri" panose="020F0502020204030204" pitchFamily="34" charset="0"/>
              </a:rPr>
              <a:t>3. </a:t>
            </a:r>
            <a:r>
              <a:rPr lang="da-DK" sz="1800" dirty="0">
                <a:solidFill>
                  <a:srgbClr val="231F20"/>
                </a:solidFill>
                <a:effectLst/>
                <a:latin typeface="Calibri" panose="020F0502020204030204" pitchFamily="34" charset="0"/>
                <a:ea typeface="Times New Roman" panose="02020603050405020304" pitchFamily="18" charset="0"/>
              </a:rPr>
              <a:t>Deltagerne introduceres for implementeringsplanen og bliver bedt om at udfylde den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i="0" u="none" dirty="0">
                <a:solidFill>
                  <a:srgbClr val="231F20"/>
                </a:solidFill>
                <a:effectLst/>
                <a:latin typeface="Calibri" panose="020F0502020204030204" pitchFamily="34" charset="0"/>
                <a:ea typeface="Calibri" panose="020F0502020204030204" pitchFamily="34" charset="0"/>
              </a:rPr>
              <a:t>4. </a:t>
            </a:r>
            <a:r>
              <a:rPr lang="da-DK" sz="1200" i="0" u="none" dirty="0">
                <a:solidFill>
                  <a:srgbClr val="231F20"/>
                </a:solidFill>
                <a:effectLst/>
                <a:latin typeface="Calibri" panose="020F0502020204030204" pitchFamily="34" charset="0"/>
                <a:ea typeface="Calibri" panose="020F0502020204030204" pitchFamily="34" charset="0"/>
              </a:rPr>
              <a:t>Opsamling i plenum (15 min.)</a:t>
            </a:r>
            <a:endParaRPr lang="da-DK" sz="1200" u="none" dirty="0">
              <a:effectLst/>
              <a:latin typeface="Calibri" panose="020F0502020204030204" pitchFamily="34" charset="0"/>
              <a:ea typeface="Calibri" panose="020F0502020204030204" pitchFamily="34" charset="0"/>
            </a:endParaRPr>
          </a:p>
          <a:p>
            <a:pPr marL="0" indent="0">
              <a:buNone/>
            </a:pPr>
            <a:r>
              <a:rPr lang="da-DK" sz="1200" i="0" u="none" dirty="0">
                <a:solidFill>
                  <a:srgbClr val="231F20"/>
                </a:solidFill>
                <a:effectLst/>
                <a:latin typeface="Calibri" panose="020F0502020204030204" pitchFamily="34" charset="0"/>
                <a:ea typeface="Calibri" panose="020F0502020204030204" pitchFamily="34" charset="0"/>
              </a:rPr>
              <a:t>5. Afslutningsvist </a:t>
            </a:r>
            <a:r>
              <a:rPr lang="da-DK" sz="1800" dirty="0">
                <a:solidFill>
                  <a:srgbClr val="231F20"/>
                </a:solidFill>
                <a:effectLst/>
                <a:latin typeface="Calibri" panose="020F0502020204030204" pitchFamily="34" charset="0"/>
                <a:ea typeface="Times New Roman" panose="02020603050405020304" pitchFamily="18" charset="0"/>
              </a:rPr>
              <a:t>træffes beslutning om, hvordan der skal følges op på emnet </a:t>
            </a:r>
            <a:r>
              <a:rPr lang="da-DK" sz="1200" i="0" u="none" dirty="0">
                <a:solidFill>
                  <a:srgbClr val="231F20"/>
                </a:solidFill>
                <a:effectLst/>
                <a:latin typeface="Calibri" panose="020F0502020204030204" pitchFamily="34" charset="0"/>
                <a:ea typeface="Calibri" panose="020F0502020204030204" pitchFamily="34" charset="0"/>
              </a:rPr>
              <a:t>(5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b="0" i="0" u="none" kern="1200" dirty="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Arial" panose="020B0604020202020204" pitchFamily="34" charset="0"/>
                <a:ea typeface="+mn-ea"/>
                <a:cs typeface="+mn-cs"/>
              </a:rPr>
              <a:t>I alt er der afsat 55 min. til blok 3. </a:t>
            </a:r>
            <a:endParaRPr lang="da-DK" sz="1200" b="0" i="1" dirty="0">
              <a:effectLst/>
              <a:latin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3682243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baseline="0"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Først skal I få lov til at se data opgjort for egen praksis. Data med ordinationsmønster </a:t>
            </a:r>
            <a:r>
              <a:rPr lang="da-DK" sz="1200" kern="1200" dirty="0">
                <a:solidFill>
                  <a:schemeClr val="tx1"/>
                </a:solidFill>
                <a:effectLst/>
                <a:latin typeface="+mn-lt"/>
                <a:ea typeface="+mn-ea"/>
                <a:cs typeface="+mn-cs"/>
              </a:rPr>
              <a:t>for eget ydernummer findes i uddelingskopierne.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har 10 min. til gruppearbejdet, der foregår med kolleger i egen klinik/sololæger sidder sammen. </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baseline="0" dirty="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2082693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Forslag til, hvad du kan sige: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De næste 20 min. skal I udfylde implementeringsplanen på baggrund af det, I har hørt og drøftet i blok 1, 2 og i senest, da I så jeres egne praksisdata.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Beskriv hvordan, hvem og hvornår forandringerne skal ske. </a:t>
            </a: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357504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 </a:t>
            </a:r>
          </a:p>
          <a:p>
            <a:endParaRPr lang="da-DK" sz="1200" i="0" kern="1200" dirty="0">
              <a:solidFill>
                <a:schemeClr val="tx1"/>
              </a:solidFill>
              <a:effectLst/>
              <a:latin typeface="+mn-lt"/>
              <a:ea typeface="+mn-ea"/>
              <a:cs typeface="+mn-cs"/>
            </a:endParaRPr>
          </a:p>
          <a:p>
            <a:pPr marL="0" algn="l" defTabSz="914400" rtl="0" eaLnBrk="1" latinLnBrk="0" hangingPunct="1">
              <a:defRPr/>
            </a:pPr>
            <a:r>
              <a:rPr lang="da-DK" sz="1200" i="0" kern="1200" dirty="0">
                <a:solidFill>
                  <a:schemeClr val="tx1"/>
                </a:solidFill>
                <a:effectLst/>
                <a:latin typeface="Calibri" panose="020F0502020204030204" pitchFamily="34" charset="0"/>
                <a:ea typeface="+mn-ea"/>
                <a:cs typeface="Times New Roman" panose="02020603050405020304" pitchFamily="18" charset="0"/>
              </a:rPr>
              <a:t>Hele mødet varer 2,5 time. </a:t>
            </a:r>
          </a:p>
          <a:p>
            <a:pPr marL="0" algn="l" defTabSz="914400" rtl="0" eaLnBrk="1" latinLnBrk="0" hangingPunct="1">
              <a:defRPr/>
            </a:pPr>
            <a:endParaRPr lang="da-DK" sz="1200" i="0" kern="1200" dirty="0">
              <a:solidFill>
                <a:schemeClr val="tx1"/>
              </a:solidFill>
              <a:effectLst/>
              <a:latin typeface="Calibri" panose="020F0502020204030204" pitchFamily="34" charset="0"/>
              <a:ea typeface="+mn-ea"/>
              <a:cs typeface="Times New Roman" panose="02020603050405020304" pitchFamily="18" charset="0"/>
            </a:endParaRPr>
          </a:p>
          <a:p>
            <a:pPr marL="0" algn="l" defTabSz="914400" rtl="0" eaLnBrk="1" latinLnBrk="0" hangingPunct="1">
              <a:defRPr/>
            </a:pPr>
            <a:r>
              <a:rPr lang="da-DK" sz="1200" i="0" kern="1200" dirty="0">
                <a:solidFill>
                  <a:schemeClr val="tx1"/>
                </a:solidFill>
                <a:effectLst/>
                <a:latin typeface="Calibri" panose="020F0502020204030204" pitchFamily="34" charset="0"/>
                <a:ea typeface="+mn-ea"/>
                <a:cs typeface="Times New Roman" panose="02020603050405020304" pitchFamily="18" charset="0"/>
              </a:rPr>
              <a:t>Mødet er inddelt i 3 hovedblokke med en pause efter blok 2.</a:t>
            </a:r>
          </a:p>
          <a:p>
            <a:pPr marL="0" algn="l" defTabSz="914400" rtl="0" eaLnBrk="1" latinLnBrk="0" hangingPunct="1">
              <a:defRPr/>
            </a:pPr>
            <a:endParaRPr lang="da-DK" sz="1200" i="0" kern="1200" dirty="0">
              <a:solidFill>
                <a:schemeClr val="tx1"/>
              </a:solidFill>
              <a:effectLst/>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de første 2 blokke gennemgås data på klyngeniveau.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Efter pausen sidder klyngens medlemmer sammen med kolleger fra egen praksis og ser på data på ydernummerniveau. Her skal deltagerne, med udgangspunkt i blok 1 og 2 samt data på ydernummerniveau, drøfte, om der er behov for ændringer i egen praksis. </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solidFill>
                  <a:srgbClr val="231F20"/>
                </a:solidFill>
                <a:effectLst/>
                <a:latin typeface="Calibri" panose="020F0502020204030204" pitchFamily="34" charset="0"/>
                <a:ea typeface="Calibri" panose="020F0502020204030204" pitchFamily="34" charset="0"/>
              </a:rPr>
              <a:t>De næste 15 min. af mødet bruges i plenum på at høre, hvad grupperne har talt om. </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Bed et par af grupperne/praksis fortælle, hvad de har svaret til de 3 spørgsmål: Hvad har de talt om, og hvordan de vil tage dagens pointer med hjem, og hvad der kan ændres i deres praksis?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u="none" kern="1200" dirty="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Den udfyldte plan tages med hjem i praksis, kan hænges op og introduceres til personalet fx på et personalemøde. </a:t>
            </a:r>
            <a:endParaRPr lang="da-DK" sz="1200" i="0" dirty="0">
              <a:solidFill>
                <a:srgbClr val="231F20"/>
              </a:solidFill>
              <a:effectLst/>
              <a:latin typeface="Calibri" panose="020F0502020204030204" pitchFamily="34" charset="0"/>
              <a:ea typeface="Calibri" panose="020F0502020204030204" pitchFamily="34" charset="0"/>
            </a:endParaRP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598335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endParaRPr lang="da-DK" sz="1200" b="1" dirty="0"/>
          </a:p>
          <a:p>
            <a:r>
              <a:rPr lang="da-DK" sz="1200" dirty="0"/>
              <a:t>En vigtigt del af klyngearbejdet er, at der følges op på de emner, I har gennemgået i klyngen. Derfor er det oplagt, at der er et fast punkt på mødet, hvor der følges op på om der er sket en ændring siden, I sidst havde emnet på dagsordenen. </a:t>
            </a:r>
          </a:p>
          <a:p>
            <a:endParaRPr lang="da-DK" sz="1200" dirty="0"/>
          </a:p>
          <a:p>
            <a:r>
              <a:rPr lang="da-DK" sz="1200" dirty="0"/>
              <a:t>At skabe forandringer vil tage tid – og det varierer fra emne til emne, hvornår opfølgningen er relevant. </a:t>
            </a:r>
            <a:r>
              <a:rPr lang="da-DK" sz="1200" dirty="0" err="1"/>
              <a:t>KiAP</a:t>
            </a:r>
            <a:r>
              <a:rPr lang="da-DK" sz="1200" dirty="0"/>
              <a:t> anbefaler for denne pakke, at der følges op efter 6 til 12 måneder. </a:t>
            </a:r>
          </a:p>
          <a:p>
            <a:endParaRPr lang="da-DK" sz="1200" dirty="0"/>
          </a:p>
          <a:p>
            <a:r>
              <a:rPr lang="da-DK" sz="1200" dirty="0"/>
              <a:t>Afslutningsvist på mødet kan I </a:t>
            </a:r>
            <a:r>
              <a:rPr lang="da-DK" sz="1200" dirty="0" err="1"/>
              <a:t>i</a:t>
            </a:r>
            <a:r>
              <a:rPr lang="da-DK" sz="1200" dirty="0"/>
              <a:t> fællesskab beslutte, hvordan I vil følge op på emnet – fx ved at få foretaget et nyt datatræk, der sammenlignes med det fra mødet i dag. Måske er der </a:t>
            </a:r>
            <a:r>
              <a:rPr lang="da-DK" sz="1200"/>
              <a:t>bestemte pointer fra </a:t>
            </a:r>
            <a:r>
              <a:rPr lang="da-DK" sz="1200" dirty="0"/>
              <a:t>dagens emne, som, klyngen vurderer, det er vigtigere at arbejde med end andre?</a:t>
            </a: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endParaRPr lang="da-DK" sz="1200" b="1" u="none" kern="1200" dirty="0">
              <a:solidFill>
                <a:schemeClr val="tx1"/>
              </a:solidFill>
              <a:effectLst/>
              <a:latin typeface="+mn-lt"/>
              <a:ea typeface="+mn-ea"/>
              <a:cs typeface="+mn-cs"/>
            </a:endParaRPr>
          </a:p>
          <a:p>
            <a:pPr marL="0" algn="l" defTabSz="914400" rtl="0" eaLnBrk="1" latinLnBrk="0" hangingPunct="1"/>
            <a:r>
              <a:rPr lang="da-DK" sz="1200" u="none" kern="1200" dirty="0">
                <a:solidFill>
                  <a:schemeClr val="tx1"/>
                </a:solidFill>
                <a:effectLst/>
                <a:latin typeface="+mn-lt"/>
                <a:ea typeface="+mn-ea"/>
                <a:cs typeface="+mn-cs"/>
              </a:rPr>
              <a:t>I har alle modtaget klyngepakken inden mødet – eller måske I har læst den på KiAP’s hjemmeside. I klyngepakken kan i bl.a. se de fire målepunkter, som vi skal beskæftige os med i dag. </a:t>
            </a:r>
          </a:p>
          <a:p>
            <a:pPr marL="0" indent="0" algn="l" defTabSz="914400" rtl="0" eaLnBrk="1" latinLnBrk="0" hangingPunct="1">
              <a:buNone/>
            </a:pPr>
            <a:endParaRPr lang="da-DK" sz="1200" u="none" kern="1200" dirty="0">
              <a:solidFill>
                <a:schemeClr val="tx1"/>
              </a:solidFill>
              <a:effectLst/>
              <a:latin typeface="+mn-lt"/>
              <a:ea typeface="+mn-ea"/>
              <a:cs typeface="+mn-cs"/>
            </a:endParaRPr>
          </a:p>
          <a:p>
            <a:pPr marL="0" indent="0" algn="l" defTabSz="914400" rtl="0" eaLnBrk="1" latinLnBrk="0" hangingPunct="1">
              <a:buNone/>
            </a:pPr>
            <a:r>
              <a:rPr lang="da-DK" sz="1200" u="none" kern="1200" dirty="0">
                <a:solidFill>
                  <a:schemeClr val="tx1"/>
                </a:solidFill>
                <a:effectLst/>
                <a:latin typeface="+mn-lt"/>
                <a:ea typeface="+mn-ea"/>
                <a:cs typeface="+mn-cs"/>
              </a:rPr>
              <a:t>I får nu udleveret et ark til mødenoter, hvor I kan notere hovedpointer fra mødet. Da vi skal gennemgå forskellige datatræk og spørgsmål, er det vigtigt at få noteret hovedpointer løbende. </a:t>
            </a:r>
          </a:p>
          <a:p>
            <a:pPr marL="0" indent="0" algn="l" defTabSz="914400" rtl="0" eaLnBrk="1" latinLnBrk="0" hangingPunct="1">
              <a:buNone/>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Mødenoterne skal I desuden bruge efter pausen, hvor I skal udfylde en implementeringsplan. Den udfyldte plan tages med hjem i praksis, kan hænges op og introduceres til personalet fx på et personalemøde.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Efter pausen får I også udleveret udtræk fra </a:t>
            </a:r>
            <a:r>
              <a:rPr lang="da-DK" sz="1200" u="none" kern="1200" dirty="0" err="1">
                <a:solidFill>
                  <a:schemeClr val="tx1"/>
                </a:solidFill>
                <a:effectLst/>
                <a:latin typeface="+mn-lt"/>
                <a:ea typeface="+mn-ea"/>
                <a:cs typeface="+mn-cs"/>
              </a:rPr>
              <a:t>ordiprax</a:t>
            </a:r>
            <a:r>
              <a:rPr lang="da-DK" sz="1200" u="none" kern="1200" dirty="0">
                <a:solidFill>
                  <a:schemeClr val="tx1"/>
                </a:solidFill>
                <a:effectLst/>
                <a:latin typeface="+mn-lt"/>
                <a:ea typeface="+mn-ea"/>
                <a:cs typeface="+mn-cs"/>
              </a:rPr>
              <a:t> med data fra jeres egen praksis omkring ordination af antibiotika (det er derfor, jeres ydernummer står for forsiden af materialet). </a:t>
            </a: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Forslag til, hvad du kan sige: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De data, vi beskæftiger os med i dag, kommer fra </a:t>
            </a:r>
            <a:r>
              <a:rPr lang="da-DK" sz="1200" u="none" kern="1200" dirty="0" err="1">
                <a:solidFill>
                  <a:schemeClr val="tx1"/>
                </a:solidFill>
                <a:effectLst/>
                <a:latin typeface="+mn-lt"/>
                <a:ea typeface="+mn-ea"/>
                <a:cs typeface="+mn-cs"/>
              </a:rPr>
              <a:t>ordiprax</a:t>
            </a:r>
            <a:r>
              <a:rPr lang="da-DK"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Måske har I også været inde på </a:t>
            </a:r>
            <a:r>
              <a:rPr lang="da-DK" sz="1200" u="none" kern="1200" dirty="0" err="1">
                <a:solidFill>
                  <a:schemeClr val="tx1"/>
                </a:solidFill>
                <a:effectLst/>
                <a:latin typeface="+mn-lt"/>
                <a:ea typeface="+mn-ea"/>
                <a:cs typeface="+mn-cs"/>
              </a:rPr>
              <a:t>ordiprax</a:t>
            </a:r>
            <a:r>
              <a:rPr lang="da-DK" sz="1200" u="none" kern="1200" dirty="0">
                <a:solidFill>
                  <a:schemeClr val="tx1"/>
                </a:solidFill>
                <a:effectLst/>
                <a:latin typeface="+mn-lt"/>
                <a:ea typeface="+mn-ea"/>
                <a:cs typeface="+mn-cs"/>
              </a:rPr>
              <a:t>+ og orientere jer her – ellers vil jeg anbefale, at I kigger ind her, da der er mange interessante oplysninger om jeres </a:t>
            </a:r>
            <a:r>
              <a:rPr lang="da-DK" b="0" i="0" dirty="0">
                <a:solidFill>
                  <a:srgbClr val="222222"/>
                </a:solidFill>
                <a:effectLst/>
                <a:latin typeface="TitilliumWeb-Regular"/>
              </a:rPr>
              <a:t>ordinationer inden for antibiotika, psykofarmaka og smertestillende lægemidler</a:t>
            </a:r>
            <a:r>
              <a:rPr lang="da-DK"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På kiap.dk kan du finde vejledninger til, hvordan du logger på og anvender </a:t>
            </a:r>
            <a:r>
              <a:rPr lang="da-DK" sz="1200" u="none" kern="1200" dirty="0" err="1">
                <a:solidFill>
                  <a:schemeClr val="tx1"/>
                </a:solidFill>
                <a:effectLst/>
                <a:latin typeface="+mn-lt"/>
                <a:ea typeface="+mn-ea"/>
                <a:cs typeface="+mn-cs"/>
              </a:rPr>
              <a:t>ordiprax</a:t>
            </a:r>
            <a:r>
              <a:rPr lang="da-DK"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a:lnSpc>
                <a:spcPct val="107000"/>
              </a:lnSpc>
              <a:spcAft>
                <a:spcPts val="8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Uddybende omkring valg af data i klyngepakken</a:t>
            </a:r>
          </a:p>
          <a:p>
            <a:pPr>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I denne klyngepakke er der udvalgt en række indikationer som specifikation for datatrækket, da antibiotika gives til en lang række af tilstande. Indikationerne er: </a:t>
            </a:r>
          </a:p>
          <a:p>
            <a:pPr>
              <a:lnSpc>
                <a:spcPct val="107000"/>
              </a:lnSpc>
              <a:spcAft>
                <a:spcPts val="800"/>
              </a:spcAft>
            </a:pPr>
            <a:endParaRPr lang="da-DK" sz="1200" u="sng"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u="sng"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Pneumoni</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Mod</a:t>
            </a:r>
            <a:r>
              <a:rPr lang="da-DK" sz="1200" spc="-4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lungebetændelse,</a:t>
            </a:r>
            <a:r>
              <a:rPr lang="da-DK" sz="1200" spc="-4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mod</a:t>
            </a:r>
            <a:r>
              <a:rPr lang="da-DK" sz="1200" spc="-4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lungeinfektion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200" u="sng"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u="sng"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KOL eksacerbationer</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Akut</a:t>
            </a:r>
            <a:r>
              <a:rPr lang="da-DK" sz="1200" spc="-4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forværring</a:t>
            </a:r>
            <a:r>
              <a:rPr lang="da-DK" sz="1200" spc="-5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af</a:t>
            </a:r>
            <a:r>
              <a:rPr lang="da-DK" sz="1200" spc="-4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kronisk</a:t>
            </a:r>
            <a:r>
              <a:rPr lang="da-DK" sz="1200" spc="-4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bronkitis,</a:t>
            </a:r>
            <a:r>
              <a:rPr lang="da-DK" sz="1200" spc="-3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mod</a:t>
            </a:r>
            <a:r>
              <a:rPr lang="da-DK" sz="1200" spc="-5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opblussen</a:t>
            </a:r>
            <a:r>
              <a:rPr lang="da-DK" sz="1200" spc="-5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i</a:t>
            </a:r>
            <a:r>
              <a:rPr lang="da-DK" sz="1200" spc="-4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kronisk</a:t>
            </a:r>
            <a:r>
              <a:rPr lang="da-DK" sz="1200" spc="-4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obstruktiv</a:t>
            </a:r>
            <a:r>
              <a:rPr lang="da-DK" sz="1200" spc="-4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lungesygdom,</a:t>
            </a:r>
            <a:r>
              <a:rPr lang="da-DK" sz="1200" spc="-3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ved</a:t>
            </a:r>
            <a:r>
              <a:rPr lang="da-DK" sz="1200" spc="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kronisk</a:t>
            </a:r>
            <a:r>
              <a:rPr lang="da-DK" sz="1200" spc="-5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obstruktiv</a:t>
            </a:r>
            <a:r>
              <a:rPr lang="da-DK" sz="1200" spc="-3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lungesygdom,</a:t>
            </a:r>
            <a:r>
              <a:rPr lang="da-DK" sz="1200" spc="-3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mod</a:t>
            </a:r>
            <a:r>
              <a:rPr lang="da-DK" sz="1200" spc="-3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akutte</a:t>
            </a:r>
            <a:r>
              <a:rPr lang="da-DK" sz="1200" spc="-3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exacerbationer</a:t>
            </a:r>
            <a:r>
              <a:rPr lang="da-DK" sz="1200" spc="-3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af</a:t>
            </a:r>
            <a:r>
              <a:rPr lang="da-DK" sz="1200" spc="-35"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kronisk</a:t>
            </a:r>
            <a:r>
              <a:rPr lang="da-DK" sz="1200" spc="-3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obstruktiv</a:t>
            </a:r>
            <a:r>
              <a:rPr lang="da-DK" sz="1200" spc="-3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 </a:t>
            </a:r>
            <a:r>
              <a:rPr lang="da-DK" sz="1200" dirty="0">
                <a:solidFill>
                  <a:srgbClr val="221F1F"/>
                </a:solidFill>
                <a:effectLst/>
                <a:latin typeface="Calibri" panose="020F0502020204030204" pitchFamily="34" charset="0"/>
                <a:ea typeface="Calibri" panose="020F0502020204030204" pitchFamily="34" charset="0"/>
                <a:cs typeface="Times New Roman" panose="02020603050405020304" pitchFamily="18" charset="0"/>
              </a:rPr>
              <a:t>lungesygdom.</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Formålet med brug af indikationer er at sikre patientsikkerheden. Data, der vises på klyngemødet, vil være påvirket af brugen af indikationer i klyngens klinikker. Hvis der fx er en udbredt brug af generelle indikationer fremfor mere retvisende, vil tallene derfor afspejle dette. Det er derfor oplagt også at tale om brugen af indikationer på klyngemødet. </a:t>
            </a:r>
          </a:p>
          <a:p>
            <a:endParaRPr lang="da-DK"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398418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1" i="0" u="none" spc="-15">
                <a:solidFill>
                  <a:srgbClr val="231F20"/>
                </a:solidFill>
                <a:effectLst/>
                <a:latin typeface="Calibri" panose="020F0502020204030204" pitchFamily="34" charset="0"/>
                <a:ea typeface="Calibri" panose="020F0502020204030204" pitchFamily="34" charset="0"/>
              </a:rPr>
              <a:t>Forslag til, hvad du kan sige: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a:solidFill>
                <a:srgbClr val="231F20"/>
              </a:solidFill>
              <a:effectLst/>
              <a:latin typeface="Calibri" panose="020F0502020204030204" pitchFamily="34" charset="0"/>
            </a:endParaRPr>
          </a:p>
          <a:p>
            <a:r>
              <a:rPr lang="da-DK" sz="1200" i="0" baseline="0"/>
              <a:t>Vi skal nu se en kort video (9 min.), hvor Rune Munck Aabenhus introducerer til det overordnede emne om antibiotikaforbrug samt anbefalingerne til diagnostik og behandling af pneumoni.</a:t>
            </a:r>
          </a:p>
          <a:p>
            <a:endParaRPr lang="da-DK" sz="1200" i="0" baseline="0"/>
          </a:p>
          <a:p>
            <a:r>
              <a:rPr lang="da-DK" sz="1200" i="0" baseline="0"/>
              <a:t>Rune er praktiserende læge på Vesterbro i København og lektor ved forskningsenheden for almen praksis ved Københavns Universitet, hvor han især beskæftiger sig med </a:t>
            </a:r>
            <a:r>
              <a:rPr lang="da-DK" sz="1200" b="0" i="0" kern="1200">
                <a:solidFill>
                  <a:schemeClr val="tx1"/>
                </a:solidFill>
                <a:effectLst/>
                <a:latin typeface="+mn-lt"/>
                <a:ea typeface="+mn-ea"/>
                <a:cs typeface="+mn-cs"/>
              </a:rPr>
              <a:t>antibiotikaforbrug i almen praksis og metoder til reduktion af antibiotikaoverforbrug, herunder biomarkører for infektion/inflammation. </a:t>
            </a:r>
            <a:endParaRPr lang="da-DK" sz="1200" i="0" baseline="0"/>
          </a:p>
          <a:p>
            <a:pPr>
              <a:defRPr/>
            </a:pPr>
            <a:endParaRPr lang="da-DK" i="1">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217288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p>
          <a:p>
            <a:endParaRPr lang="da-DK" dirty="0"/>
          </a:p>
          <a:p>
            <a:r>
              <a:rPr lang="da-DK" dirty="0"/>
              <a:t>På denne og næste slide opsummeres de pointer, som Rune fremlagde i videoen. Du kan evt. gennemgå dem igen, inden du viser de første datatræk for pneumoni. Ellers springer du dem bare over. </a:t>
            </a:r>
            <a:endParaRPr lang="da-DK" i="0" dirty="0"/>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356556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p>
          <a:p>
            <a:endParaRPr lang="da-DK" dirty="0"/>
          </a:p>
          <a:p>
            <a:r>
              <a:rPr lang="da-DK" dirty="0"/>
              <a:t>På denne og den foregående slide opsummeres de pointer, som Rune fremlagde i videoen. Du kan evt. gennemgå dem igen, inden du viser de første datatræk for pneumoni. Ellers springer du dem bare over. </a:t>
            </a:r>
            <a:endParaRPr lang="da-DK" i="0" dirty="0"/>
          </a:p>
          <a:p>
            <a:pPr marL="137795" marR="925830">
              <a:lnSpc>
                <a:spcPct val="105000"/>
              </a:lnSpc>
              <a:spcBef>
                <a:spcPts val="80"/>
              </a:spcBef>
              <a:spcAft>
                <a:spcPts val="0"/>
              </a:spcAft>
            </a:pPr>
            <a:endParaRPr lang="da-DK" sz="1200" i="0" u="none"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202947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dirty="0">
                <a:solidFill>
                  <a:srgbClr val="231F20"/>
                </a:solidFill>
                <a:effectLst/>
                <a:latin typeface="Calibri" panose="020F0502020204030204" pitchFamily="34" charset="0"/>
                <a:ea typeface="Calibri" panose="020F0502020204030204" pitchFamily="34" charset="0"/>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Mødelederen introducer til blok 1 og til det efterfølgende gruppearbejde, der foregår af to omgange: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1. Gennemgang af klyngens data for brug af antibiotika (2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2. Derefter er der sidemandsmandssamtale (10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3. Gennemgang af klyngens data for brug af penicillin V (2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4. Derefter er der sidemandsmandssamtale (10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5. Opsamling i plenum (10 min.)</a:t>
            </a:r>
            <a:endParaRPr lang="da-DK" sz="1200" u="none" dirty="0">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6. Til sidst er der afsat tid til refleksion og til at notere i mødenoter (5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I alt er der afsat 40 min. til blok 1. </a:t>
            </a:r>
            <a:endParaRPr lang="da-DK" sz="1200" i="0" u="none" dirty="0">
              <a:effectLst/>
              <a:latin typeface="Calibri" panose="020F0502020204030204" pitchFamily="34" charset="0"/>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187279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5/9/2022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yCwNUZsjMqk?feature=oembed"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dQgpuE9Bvl8?feature=oembed"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cstate="email">
            <a:alphaModFix amt="21000"/>
            <a:extLst>
              <a:ext uri="{28A0092B-C50C-407E-A947-70E740481C1C}">
                <a14:useLocalDpi xmlns:a14="http://schemas.microsoft.com/office/drawing/2010/main"/>
              </a:ext>
            </a:extLst>
          </a:blip>
          <a:srcRect t="-1"/>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lstStyle/>
          <a:p>
            <a:r>
              <a:rPr lang="da-DK" sz="3200" b="1" dirty="0">
                <a:solidFill>
                  <a:schemeClr val="bg1"/>
                </a:solidFill>
                <a:latin typeface="+mn-lt"/>
              </a:rPr>
              <a:t>KLYNGENAVN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Nedre luftvejsinfektioner</a:t>
            </a:r>
            <a:br>
              <a:rPr lang="da-DK" b="1" dirty="0">
                <a:solidFill>
                  <a:schemeClr val="bg1"/>
                </a:solidFill>
                <a:latin typeface="+mn-lt"/>
              </a:rPr>
            </a:br>
            <a:r>
              <a:rPr lang="da-DK" sz="2800" b="1" dirty="0">
                <a:solidFill>
                  <a:schemeClr val="bg1"/>
                </a:solidFill>
                <a:latin typeface="+mn-lt"/>
              </a:rPr>
              <a:t>Diagnostik og behandling af pneumoni og KOL-eksacerbation</a:t>
            </a:r>
            <a:br>
              <a:rPr lang="da-DK" b="1" dirty="0">
                <a:solidFill>
                  <a:srgbClr val="3C8CFA"/>
                </a:solidFill>
                <a:latin typeface="+mn-lt"/>
              </a:rPr>
            </a:br>
            <a:br>
              <a:rPr lang="da-DK" b="1" dirty="0">
                <a:solidFill>
                  <a:srgbClr val="3C8CFA"/>
                </a:solidFill>
                <a:latin typeface="+mn-lt"/>
              </a:rPr>
            </a:br>
            <a:r>
              <a:rPr lang="da-DK" sz="2000" dirty="0">
                <a:solidFill>
                  <a:schemeClr val="bg1"/>
                </a:solidFill>
                <a:latin typeface="+mn-lt"/>
              </a:rPr>
              <a:t>Dato for klyngemødet     </a:t>
            </a:r>
            <a:endParaRPr lang="da-DK" dirty="0">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560548" y="243922"/>
            <a:ext cx="11070903" cy="732155"/>
          </a:xfrm>
        </p:spPr>
        <p:txBody>
          <a:bodyPr>
            <a:noAutofit/>
          </a:bodyPr>
          <a:lstStyle/>
          <a:p>
            <a:r>
              <a:rPr lang="da-DK" sz="3200" b="1" dirty="0">
                <a:solidFill>
                  <a:srgbClr val="297A77"/>
                </a:solidFill>
                <a:latin typeface="+mn-lt"/>
              </a:rPr>
              <a:t>Målepunkt 1: Klyngens brug af antibiotika</a:t>
            </a:r>
            <a:br>
              <a:rPr lang="da-DK" sz="3200" b="1" dirty="0">
                <a:solidFill>
                  <a:srgbClr val="297A77"/>
                </a:solidFill>
                <a:latin typeface="+mn-lt"/>
              </a:rPr>
            </a:br>
            <a:r>
              <a:rPr lang="da-DK" sz="2400" b="1" dirty="0">
                <a:solidFill>
                  <a:srgbClr val="297A77"/>
                </a:solidFill>
                <a:latin typeface="+mn-lt"/>
              </a:rPr>
              <a:t>Antal recepter til voksne, 18+ år mod pneumoni pr. 1000 sikrede</a:t>
            </a:r>
            <a:endParaRPr lang="da-DK" sz="3200" b="1" dirty="0">
              <a:solidFill>
                <a:srgbClr val="297A77"/>
              </a:solidFill>
              <a:latin typeface="+mn-lt"/>
            </a:endParaRPr>
          </a:p>
        </p:txBody>
      </p:sp>
      <p:graphicFrame>
        <p:nvGraphicFramePr>
          <p:cNvPr id="4" name="Pladsholder til indhold 11">
            <a:extLst>
              <a:ext uri="{FF2B5EF4-FFF2-40B4-BE49-F238E27FC236}">
                <a16:creationId xmlns:a16="http://schemas.microsoft.com/office/drawing/2014/main" id="{033EB5E4-45E5-4D6F-9DC0-4F83DB5CAF96}"/>
              </a:ext>
            </a:extLst>
          </p:cNvPr>
          <p:cNvGraphicFramePr>
            <a:graphicFrameLocks noGrp="1"/>
          </p:cNvGraphicFramePr>
          <p:nvPr>
            <p:ph idx="1"/>
            <p:extLst>
              <p:ext uri="{D42A27DB-BD31-4B8C-83A1-F6EECF244321}">
                <p14:modId xmlns:p14="http://schemas.microsoft.com/office/powerpoint/2010/main" val="4104791323"/>
              </p:ext>
            </p:extLst>
          </p:nvPr>
        </p:nvGraphicFramePr>
        <p:xfrm>
          <a:off x="384560" y="1077916"/>
          <a:ext cx="11070903" cy="5099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13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48934" y="549364"/>
            <a:ext cx="10829917" cy="638501"/>
          </a:xfrm>
        </p:spPr>
        <p:txBody>
          <a:bodyPr>
            <a:normAutofit fontScale="90000"/>
          </a:bodyPr>
          <a:lstStyle/>
          <a:p>
            <a:r>
              <a:rPr lang="da-DK" sz="3600" b="1" dirty="0">
                <a:solidFill>
                  <a:srgbClr val="297A77"/>
                </a:solidFill>
                <a:latin typeface="+mn-lt"/>
              </a:rPr>
              <a:t>Spørgsmål til målepunkt 1: Klyngens brug af antibiotika</a:t>
            </a:r>
            <a:br>
              <a:rPr lang="da-DK" b="1" dirty="0">
                <a:solidFill>
                  <a:srgbClr val="297A77"/>
                </a:solidFill>
                <a:latin typeface="+mn-lt"/>
              </a:rPr>
            </a:b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3883" y="1828799"/>
            <a:ext cx="9396731" cy="4664075"/>
          </a:xfrm>
        </p:spPr>
        <p:txBody>
          <a:bodyPr vert="horz" lIns="91440" tIns="45720" rIns="91440" bIns="45720" rtlCol="0" anchor="t">
            <a:normAutofit/>
          </a:bodyPr>
          <a:lstStyle/>
          <a:p>
            <a:pPr marL="0" indent="0">
              <a:buNone/>
            </a:pPr>
            <a:r>
              <a:rPr lang="da-DK" sz="2400" b="1">
                <a:solidFill>
                  <a:srgbClr val="297A77"/>
                </a:solidFill>
                <a:ea typeface="+mj-ea"/>
                <a:cs typeface="+mj-cs"/>
              </a:rPr>
              <a:t>Tal sammen to og to (10 minutter)</a:t>
            </a:r>
          </a:p>
          <a:p>
            <a:pPr marL="514350" indent="-514350">
              <a:buFont typeface="+mj-lt"/>
              <a:buAutoNum type="arabicPeriod"/>
            </a:pPr>
            <a:r>
              <a:rPr lang="da-DK"/>
              <a:t>Hvordan undersøger du patienterne?</a:t>
            </a:r>
          </a:p>
          <a:p>
            <a:pPr marL="514350" indent="-514350">
              <a:buFont typeface="+mj-lt"/>
              <a:buAutoNum type="arabicPeriod"/>
            </a:pPr>
            <a:r>
              <a:rPr lang="da-DK"/>
              <a:t>Hvornår bruger du CRP?</a:t>
            </a:r>
            <a:r>
              <a:rPr lang="en-US"/>
              <a:t>​</a:t>
            </a:r>
            <a:endParaRPr lang="en-US">
              <a:cs typeface="Calibri"/>
            </a:endParaRPr>
          </a:p>
          <a:p>
            <a:pPr marL="514350" indent="-514350">
              <a:buFont typeface="+mj-lt"/>
              <a:buAutoNum type="arabicPeriod"/>
            </a:pPr>
            <a:r>
              <a:rPr lang="da-DK"/>
              <a:t>Hvornår vælger du at behandle/ikke at behandle nedre luftvejsinfektioner med antibiotika?</a:t>
            </a:r>
            <a:r>
              <a:rPr lang="en-US"/>
              <a:t>​</a:t>
            </a:r>
            <a:endParaRPr lang="da-DK"/>
          </a:p>
          <a:p>
            <a:pPr marL="514350" indent="-514350">
              <a:buFont typeface="+mj-lt"/>
              <a:buAutoNum type="arabicPeriod"/>
            </a:pPr>
            <a:r>
              <a:rPr lang="da-DK"/>
              <a:t>Hvilke diagnoser bruger du over for patienter med tegn på nedre luftvejsinfektion?</a:t>
            </a:r>
          </a:p>
          <a:p>
            <a:pPr marL="0" indent="0">
              <a:buNone/>
            </a:pPr>
            <a:endParaRPr lang="da-DK" sz="2800" i="1" u="sng"/>
          </a:p>
          <a:p>
            <a:pPr marL="0" indent="0">
              <a:buNone/>
            </a:pPr>
            <a:endParaRPr lang="da-DK" sz="2800" i="1" u="sng"/>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grpSp>
        <p:nvGrpSpPr>
          <p:cNvPr id="11" name="Gruppe 10">
            <a:extLst>
              <a:ext uri="{FF2B5EF4-FFF2-40B4-BE49-F238E27FC236}">
                <a16:creationId xmlns:a16="http://schemas.microsoft.com/office/drawing/2014/main" id="{A988633D-C53B-4638-99C0-05FB327FF106}"/>
              </a:ext>
            </a:extLst>
          </p:cNvPr>
          <p:cNvGrpSpPr/>
          <p:nvPr/>
        </p:nvGrpSpPr>
        <p:grpSpPr>
          <a:xfrm>
            <a:off x="519715" y="5571283"/>
            <a:ext cx="4561575" cy="1041248"/>
            <a:chOff x="740775" y="5184942"/>
            <a:chExt cx="4561575" cy="1041248"/>
          </a:xfrm>
        </p:grpSpPr>
        <p:sp>
          <p:nvSpPr>
            <p:cNvPr id="12" name="Tekstfelt 20">
              <a:extLst>
                <a:ext uri="{FF2B5EF4-FFF2-40B4-BE49-F238E27FC236}">
                  <a16:creationId xmlns:a16="http://schemas.microsoft.com/office/drawing/2014/main" id="{05D64ACB-A83C-49FF-A64C-48F2A074C03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3" name="Ellipse 12">
              <a:extLst>
                <a:ext uri="{FF2B5EF4-FFF2-40B4-BE49-F238E27FC236}">
                  <a16:creationId xmlns:a16="http://schemas.microsoft.com/office/drawing/2014/main" id="{D0FE7E04-2096-4DFB-8601-09C9F8B6B4F6}"/>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4" name="Billede 13" descr="Et billede, der indeholder papirclips&#10;&#10;Automatisk genereret beskrivelse">
              <a:extLst>
                <a:ext uri="{FF2B5EF4-FFF2-40B4-BE49-F238E27FC236}">
                  <a16:creationId xmlns:a16="http://schemas.microsoft.com/office/drawing/2014/main" id="{EE6E474B-7B2A-4117-8F77-9DB4F0CFB8D8}"/>
                </a:ext>
              </a:extLst>
            </p:cNvPr>
            <p:cNvPicPr>
              <a:picLocks noChangeAspect="1"/>
            </p:cNvPicPr>
            <p:nvPr/>
          </p:nvPicPr>
          <p:blipFill>
            <a:blip r:embed="rId3"/>
            <a:stretch>
              <a:fillRect/>
            </a:stretch>
          </p:blipFill>
          <p:spPr>
            <a:xfrm>
              <a:off x="960887" y="5405054"/>
              <a:ext cx="429769" cy="429769"/>
            </a:xfrm>
            <a:prstGeom prst="rect">
              <a:avLst/>
            </a:prstGeom>
          </p:spPr>
        </p:pic>
      </p:grpSp>
      <p:pic>
        <p:nvPicPr>
          <p:cNvPr id="17" name="Billede 16">
            <a:extLst>
              <a:ext uri="{FF2B5EF4-FFF2-40B4-BE49-F238E27FC236}">
                <a16:creationId xmlns:a16="http://schemas.microsoft.com/office/drawing/2014/main" id="{AD2A842F-B8C4-46D0-8F18-F89C94A6A1DA}"/>
              </a:ext>
            </a:extLst>
          </p:cNvPr>
          <p:cNvPicPr>
            <a:picLocks noChangeAspect="1"/>
          </p:cNvPicPr>
          <p:nvPr/>
        </p:nvPicPr>
        <p:blipFill>
          <a:blip r:embed="rId4"/>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94902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560548" y="243922"/>
            <a:ext cx="11070903" cy="732155"/>
          </a:xfrm>
        </p:spPr>
        <p:txBody>
          <a:bodyPr>
            <a:noAutofit/>
          </a:bodyPr>
          <a:lstStyle/>
          <a:p>
            <a:r>
              <a:rPr lang="da-DK" sz="3200" b="1" dirty="0">
                <a:solidFill>
                  <a:srgbClr val="297A77"/>
                </a:solidFill>
                <a:latin typeface="+mn-lt"/>
              </a:rPr>
              <a:t>Målepunkt 2: Klyngens brug af Penicillin V</a:t>
            </a:r>
            <a:br>
              <a:rPr lang="da-DK" sz="3200" b="1" dirty="0">
                <a:solidFill>
                  <a:srgbClr val="297A77"/>
                </a:solidFill>
                <a:latin typeface="+mn-lt"/>
              </a:rPr>
            </a:br>
            <a:r>
              <a:rPr lang="da-DK" sz="2400" b="1" dirty="0">
                <a:solidFill>
                  <a:srgbClr val="297A77"/>
                </a:solidFill>
                <a:latin typeface="+mn-lt"/>
              </a:rPr>
              <a:t>Andel af de antibiotikabehandlede med pneumoni, 18+ år, der fik Penicillin V, procent</a:t>
            </a:r>
            <a:br>
              <a:rPr lang="da-DK" sz="2400" b="1" dirty="0">
                <a:solidFill>
                  <a:srgbClr val="297A77"/>
                </a:solidFill>
                <a:latin typeface="+mn-lt"/>
              </a:rPr>
            </a:br>
            <a:endParaRPr lang="da-DK" sz="2400" b="1" dirty="0">
              <a:solidFill>
                <a:srgbClr val="297A77"/>
              </a:solidFill>
              <a:highlight>
                <a:srgbClr val="FFFF00"/>
              </a:highlight>
              <a:latin typeface="+mn-lt"/>
            </a:endParaRPr>
          </a:p>
        </p:txBody>
      </p:sp>
      <p:graphicFrame>
        <p:nvGraphicFramePr>
          <p:cNvPr id="3" name="Pladsholder til indhold 12">
            <a:extLst>
              <a:ext uri="{FF2B5EF4-FFF2-40B4-BE49-F238E27FC236}">
                <a16:creationId xmlns:a16="http://schemas.microsoft.com/office/drawing/2014/main" id="{5A3363C3-0068-4C9C-A130-EBCA9EEEAA74}"/>
              </a:ext>
            </a:extLst>
          </p:cNvPr>
          <p:cNvGraphicFramePr>
            <a:graphicFrameLocks noGrp="1"/>
          </p:cNvGraphicFramePr>
          <p:nvPr>
            <p:ph idx="1"/>
            <p:extLst>
              <p:ext uri="{D42A27DB-BD31-4B8C-83A1-F6EECF244321}">
                <p14:modId xmlns:p14="http://schemas.microsoft.com/office/powerpoint/2010/main" val="3097387275"/>
              </p:ext>
            </p:extLst>
          </p:nvPr>
        </p:nvGraphicFramePr>
        <p:xfrm>
          <a:off x="478971" y="1018903"/>
          <a:ext cx="10874829" cy="5158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407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600074" y="243922"/>
            <a:ext cx="11070903" cy="732155"/>
          </a:xfrm>
        </p:spPr>
        <p:txBody>
          <a:bodyPr>
            <a:noAutofit/>
          </a:bodyPr>
          <a:lstStyle/>
          <a:p>
            <a:r>
              <a:rPr lang="da-DK" sz="3200" b="1">
                <a:solidFill>
                  <a:srgbClr val="297A77"/>
                </a:solidFill>
                <a:latin typeface="+mn-lt"/>
              </a:rPr>
              <a:t>Søjlediagram: Klyngens valg af antibiotika ved pneumoni</a:t>
            </a:r>
            <a:br>
              <a:rPr lang="da-DK" sz="3200" b="1">
                <a:solidFill>
                  <a:srgbClr val="297A77"/>
                </a:solidFill>
                <a:latin typeface="+mn-lt"/>
              </a:rPr>
            </a:br>
            <a:r>
              <a:rPr lang="da-DK" sz="2400" b="1">
                <a:solidFill>
                  <a:srgbClr val="297A77"/>
                </a:solidFill>
                <a:latin typeface="+mn-lt"/>
              </a:rPr>
              <a:t>Antibiotika mod pneumoni fordelt på lægemidler</a:t>
            </a:r>
          </a:p>
        </p:txBody>
      </p:sp>
      <p:graphicFrame>
        <p:nvGraphicFramePr>
          <p:cNvPr id="4" name="Diagram 3">
            <a:extLst>
              <a:ext uri="{FF2B5EF4-FFF2-40B4-BE49-F238E27FC236}">
                <a16:creationId xmlns:a16="http://schemas.microsoft.com/office/drawing/2014/main" id="{EF42C737-ED3C-4EAF-A193-971DDA0E15C5}"/>
              </a:ext>
            </a:extLst>
          </p:cNvPr>
          <p:cNvGraphicFramePr>
            <a:graphicFrameLocks/>
          </p:cNvGraphicFramePr>
          <p:nvPr>
            <p:extLst>
              <p:ext uri="{D42A27DB-BD31-4B8C-83A1-F6EECF244321}">
                <p14:modId xmlns:p14="http://schemas.microsoft.com/office/powerpoint/2010/main" val="1374527532"/>
              </p:ext>
            </p:extLst>
          </p:nvPr>
        </p:nvGraphicFramePr>
        <p:xfrm>
          <a:off x="521023" y="976077"/>
          <a:ext cx="11325984" cy="5535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885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48934" y="549364"/>
            <a:ext cx="10829917" cy="638501"/>
          </a:xfrm>
        </p:spPr>
        <p:txBody>
          <a:bodyPr>
            <a:normAutofit fontScale="90000"/>
          </a:bodyPr>
          <a:lstStyle/>
          <a:p>
            <a:r>
              <a:rPr lang="da-DK" sz="3600" b="1" dirty="0">
                <a:solidFill>
                  <a:srgbClr val="297A77"/>
                </a:solidFill>
                <a:latin typeface="+mn-lt"/>
              </a:rPr>
              <a:t>Spørgsmål til målepunkt 2: Klyngens brug af Penicillin V </a:t>
            </a:r>
            <a:br>
              <a:rPr lang="da-DK" sz="3600" b="1" dirty="0">
                <a:solidFill>
                  <a:srgbClr val="297A77"/>
                </a:solidFill>
                <a:latin typeface="+mn-lt"/>
              </a:rPr>
            </a:br>
            <a:r>
              <a:rPr lang="da-DK" sz="3600" b="1" dirty="0">
                <a:solidFill>
                  <a:srgbClr val="297A77"/>
                </a:solidFill>
                <a:latin typeface="+mn-lt"/>
              </a:rPr>
              <a:t>og valg af lægemidler</a:t>
            </a:r>
            <a:br>
              <a:rPr lang="da-DK" b="1" dirty="0">
                <a:solidFill>
                  <a:srgbClr val="297A77"/>
                </a:solidFill>
                <a:latin typeface="+mn-lt"/>
              </a:rPr>
            </a:br>
            <a:endParaRPr lang="da-DK" sz="27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3883" y="1737227"/>
            <a:ext cx="9396731" cy="4755647"/>
          </a:xfrm>
        </p:spPr>
        <p:txBody>
          <a:bodyPr vert="horz" lIns="91440" tIns="45720" rIns="91440" bIns="45720" rtlCol="0" anchor="t">
            <a:normAutofit/>
          </a:bodyPr>
          <a:lstStyle/>
          <a:p>
            <a:pPr marL="0" indent="0">
              <a:buNone/>
            </a:pPr>
            <a:endParaRPr lang="da-DK" sz="2400" b="1">
              <a:solidFill>
                <a:srgbClr val="297A77"/>
              </a:solidFill>
              <a:ea typeface="+mj-ea"/>
              <a:cs typeface="+mj-cs"/>
            </a:endParaRPr>
          </a:p>
          <a:p>
            <a:pPr marL="0" indent="0">
              <a:buNone/>
            </a:pPr>
            <a:r>
              <a:rPr lang="da-DK" sz="2400" b="1">
                <a:solidFill>
                  <a:srgbClr val="297A77"/>
                </a:solidFill>
                <a:ea typeface="+mj-ea"/>
                <a:cs typeface="+mj-cs"/>
              </a:rPr>
              <a:t>Tal sammen to og to (10 minutter)</a:t>
            </a:r>
          </a:p>
          <a:p>
            <a:pPr marL="514350" indent="-514350">
              <a:buFont typeface="+mj-lt"/>
              <a:buAutoNum type="arabicPeriod"/>
            </a:pPr>
            <a:r>
              <a:rPr lang="da-DK"/>
              <a:t>I hvilke situationer, vælger du at udskrive andet end penicillin V?</a:t>
            </a:r>
          </a:p>
          <a:p>
            <a:pPr marL="514350" indent="-514350">
              <a:buFont typeface="+mj-lt"/>
              <a:buAutoNum type="arabicPeriod"/>
            </a:pPr>
            <a:r>
              <a:rPr lang="da-DK"/>
              <a:t>Hvornår bruger du de forskellige typer af antibiotika?</a:t>
            </a:r>
          </a:p>
          <a:p>
            <a:pPr marL="0" indent="0">
              <a:buNone/>
            </a:pPr>
            <a:endParaRPr lang="da-DK" sz="2000"/>
          </a:p>
          <a:p>
            <a:pPr marL="0" indent="0">
              <a:buNone/>
            </a:pPr>
            <a:endParaRPr lang="da-DK" sz="2000"/>
          </a:p>
          <a:p>
            <a:pPr marL="0" indent="0">
              <a:buNone/>
            </a:pPr>
            <a:endParaRPr lang="da-DK" sz="2000"/>
          </a:p>
          <a:p>
            <a:pPr marL="0" indent="0">
              <a:buNone/>
            </a:pPr>
            <a:endParaRPr lang="da-DK" sz="200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pic>
        <p:nvPicPr>
          <p:cNvPr id="11" name="Billede 10">
            <a:extLst>
              <a:ext uri="{FF2B5EF4-FFF2-40B4-BE49-F238E27FC236}">
                <a16:creationId xmlns:a16="http://schemas.microsoft.com/office/drawing/2014/main" id="{C789E2CC-A06F-4D4D-8DB3-00DA6BB09FF6}"/>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46F21621-0D40-4AAC-B243-AE606F7B57AC}"/>
              </a:ext>
            </a:extLst>
          </p:cNvPr>
          <p:cNvGrpSpPr/>
          <p:nvPr/>
        </p:nvGrpSpPr>
        <p:grpSpPr>
          <a:xfrm>
            <a:off x="519715" y="5571283"/>
            <a:ext cx="4561575" cy="1041248"/>
            <a:chOff x="740775" y="5184942"/>
            <a:chExt cx="4561575" cy="1041248"/>
          </a:xfrm>
        </p:grpSpPr>
        <p:sp>
          <p:nvSpPr>
            <p:cNvPr id="13" name="Tekstfelt 20">
              <a:extLst>
                <a:ext uri="{FF2B5EF4-FFF2-40B4-BE49-F238E27FC236}">
                  <a16:creationId xmlns:a16="http://schemas.microsoft.com/office/drawing/2014/main" id="{451CCDD7-6708-4885-B402-3972237BA62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DC64E52D-A83F-43C2-BCA0-FDF79108E9A1}"/>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4F242966-4A5E-4462-9F58-FC0E728D9E97}"/>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4862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92500" lnSpcReduction="20000"/>
          </a:bodyPr>
          <a:lstStyle/>
          <a:p>
            <a:pPr>
              <a:lnSpc>
                <a:spcPct val="100000"/>
              </a:lnSpc>
              <a:buClr>
                <a:srgbClr val="297A77"/>
              </a:buClr>
              <a:buSzPct val="105000"/>
            </a:pPr>
            <a:r>
              <a:rPr lang="da-DK" sz="3200"/>
              <a:t>Hvad har I talt om i grupperne? </a:t>
            </a:r>
          </a:p>
          <a:p>
            <a:pPr>
              <a:lnSpc>
                <a:spcPct val="100000"/>
              </a:lnSpc>
              <a:buClr>
                <a:srgbClr val="297A77"/>
              </a:buClr>
              <a:buSzPct val="105000"/>
            </a:pPr>
            <a:endParaRPr lang="da-DK" sz="3200"/>
          </a:p>
          <a:p>
            <a:pPr lvl="1">
              <a:lnSpc>
                <a:spcPct val="100000"/>
              </a:lnSpc>
              <a:buClr>
                <a:srgbClr val="297A77"/>
              </a:buClr>
              <a:buSzPct val="105000"/>
            </a:pPr>
            <a:r>
              <a:rPr lang="da-DK" sz="2800"/>
              <a:t>Diagnostik?</a:t>
            </a:r>
          </a:p>
          <a:p>
            <a:pPr lvl="1">
              <a:lnSpc>
                <a:spcPct val="100000"/>
              </a:lnSpc>
              <a:buClr>
                <a:srgbClr val="297A77"/>
              </a:buClr>
              <a:buSzPct val="105000"/>
            </a:pPr>
            <a:r>
              <a:rPr lang="da-DK" sz="2800"/>
              <a:t>Behandlingsvalg?</a:t>
            </a:r>
          </a:p>
          <a:p>
            <a:pPr>
              <a:lnSpc>
                <a:spcPct val="100000"/>
              </a:lnSpc>
              <a:buClr>
                <a:srgbClr val="297A77"/>
              </a:buClr>
              <a:buSzPct val="105000"/>
            </a:pPr>
            <a:endParaRPr lang="da-DK" sz="3200"/>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71817" y="626814"/>
            <a:ext cx="9482397"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sz="3200" b="1" dirty="0">
                <a:cs typeface="Calibri"/>
              </a:rPr>
              <a:t>Blok 2: Diagnostik og behandling af KOL-eksacerbation</a:t>
            </a:r>
          </a:p>
          <a:p>
            <a:pPr marL="0" indent="0">
              <a:buNone/>
            </a:pPr>
            <a:endParaRPr lang="da-DK" sz="2000" b="1" dirty="0">
              <a:cs typeface="Calibri"/>
            </a:endParaRPr>
          </a:p>
          <a:p>
            <a:pPr marL="457200" lvl="1" indent="0">
              <a:buNone/>
            </a:pPr>
            <a:r>
              <a:rPr lang="da-DK" sz="2000" b="1" dirty="0">
                <a:cs typeface="Calibri"/>
              </a:rPr>
              <a:t>Målepunkt 3: Klyngens brug af antibiotika mod KOL-eksacerbation</a:t>
            </a:r>
          </a:p>
          <a:p>
            <a:pPr marL="457200" lvl="1" indent="0">
              <a:buNone/>
            </a:pPr>
            <a:r>
              <a:rPr lang="da-DK" sz="2000" b="1" dirty="0">
                <a:cs typeface="Calibri"/>
              </a:rPr>
              <a:t>Målepunkt 4: Klyngens </a:t>
            </a:r>
            <a:r>
              <a:rPr lang="da-DK" sz="2000" b="1" dirty="0">
                <a:solidFill>
                  <a:schemeClr val="bg1"/>
                </a:solidFill>
                <a:latin typeface="+mn-lt"/>
              </a:rPr>
              <a:t>brug af penicillin med udvidet spektrum mod KOL-eksacerbation</a:t>
            </a:r>
          </a:p>
          <a:p>
            <a:pPr marL="457200" lvl="1" indent="0">
              <a:buNone/>
            </a:pPr>
            <a:endParaRPr lang="da-DK" sz="2400" b="1" dirty="0">
              <a:solidFill>
                <a:schemeClr val="bg1"/>
              </a:solidFill>
              <a:cs typeface="Calibri"/>
            </a:endParaRPr>
          </a:p>
          <a:p>
            <a:pPr marL="0" indent="0">
              <a:buNone/>
            </a:pPr>
            <a:r>
              <a:rPr lang="da-DK" sz="2400" b="1" dirty="0">
                <a:solidFill>
                  <a:schemeClr val="bg1"/>
                </a:solidFill>
                <a:cs typeface="Calibri"/>
              </a:rPr>
              <a:t>Samlet tid: 30 min. herund</a:t>
            </a:r>
            <a:r>
              <a:rPr lang="da-DK" sz="2400" b="1" dirty="0">
                <a:cs typeface="Calibri"/>
              </a:rPr>
              <a:t>er</a:t>
            </a:r>
          </a:p>
          <a:p>
            <a:pPr marL="0" indent="0">
              <a:buNone/>
            </a:pPr>
            <a:r>
              <a:rPr lang="da-DK" sz="2000" b="1" dirty="0">
                <a:cs typeface="Calibri"/>
              </a:rPr>
              <a:t>Introduktionsvideo 4 min.</a:t>
            </a:r>
          </a:p>
          <a:p>
            <a:pPr marL="0" indent="0">
              <a:buNone/>
            </a:pPr>
            <a:r>
              <a:rPr lang="da-DK" sz="2000" b="1" dirty="0">
                <a:cs typeface="Calibri"/>
              </a:rPr>
              <a:t>Samtale med sidemanden 10 min.</a:t>
            </a:r>
          </a:p>
          <a:p>
            <a:pPr marL="0" indent="0">
              <a:buNone/>
            </a:pPr>
            <a:endParaRPr lang="da-DK" sz="36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pic>
        <p:nvPicPr>
          <p:cNvPr id="12" name="Billede 11">
            <a:extLst>
              <a:ext uri="{FF2B5EF4-FFF2-40B4-BE49-F238E27FC236}">
                <a16:creationId xmlns:a16="http://schemas.microsoft.com/office/drawing/2014/main" id="{10454CFD-8AF5-447D-B844-E4EC599B076D}"/>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96431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037769" cy="1433695"/>
          </a:xfrm>
        </p:spPr>
        <p:txBody>
          <a:bodyPr>
            <a:normAutofit fontScale="90000"/>
          </a:bodyPr>
          <a:lstStyle/>
          <a:p>
            <a:br>
              <a:rPr lang="da-DK" sz="4900" b="1" dirty="0">
                <a:solidFill>
                  <a:srgbClr val="297A77"/>
                </a:solidFill>
                <a:latin typeface="+mn-lt"/>
              </a:rPr>
            </a:br>
            <a:r>
              <a:rPr lang="da-DK" sz="4900" b="1" dirty="0">
                <a:solidFill>
                  <a:srgbClr val="297A77"/>
                </a:solidFill>
                <a:latin typeface="+mn-lt"/>
              </a:rPr>
              <a:t>Introduktionsvideo (4 min.)</a:t>
            </a:r>
            <a:br>
              <a:rPr lang="da-DK" sz="3600" b="1" dirty="0">
                <a:solidFill>
                  <a:srgbClr val="297A77"/>
                </a:solidFill>
                <a:latin typeface="+mn-lt"/>
              </a:rPr>
            </a:br>
            <a:r>
              <a:rPr lang="da-DK" sz="3100" b="1" dirty="0">
                <a:solidFill>
                  <a:srgbClr val="297A77"/>
                </a:solidFill>
                <a:latin typeface="+mn-lt"/>
              </a:rPr>
              <a:t>v. praktiserende læge og lektor Rune Munck Aabenhus</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18</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 Media 2" title="Nedre luftvejsinfektioner - Diagnostik og behandling af pneumoni og KOL-eksacerbation">
            <a:hlinkClick r:id="" action="ppaction://media"/>
            <a:extLst>
              <a:ext uri="{FF2B5EF4-FFF2-40B4-BE49-F238E27FC236}">
                <a16:creationId xmlns:a16="http://schemas.microsoft.com/office/drawing/2014/main" id="{17197A92-DDE1-6385-7CF1-F39FF2CB15D4}"/>
              </a:ext>
            </a:extLst>
          </p:cNvPr>
          <p:cNvPicPr>
            <a:picLocks noRot="1" noChangeAspect="1"/>
          </p:cNvPicPr>
          <p:nvPr>
            <a:videoFile r:link="rId1"/>
          </p:nvPr>
        </p:nvPicPr>
        <p:blipFill>
          <a:blip r:embed="rId5"/>
          <a:stretch>
            <a:fillRect/>
          </a:stretch>
        </p:blipFill>
        <p:spPr>
          <a:xfrm>
            <a:off x="2482002" y="2058193"/>
            <a:ext cx="7376987" cy="4167997"/>
          </a:xfrm>
          <a:prstGeom prst="rect">
            <a:avLst/>
          </a:prstGeom>
        </p:spPr>
      </p:pic>
    </p:spTree>
    <p:extLst>
      <p:ext uri="{BB962C8B-B14F-4D97-AF65-F5344CB8AC3E}">
        <p14:creationId xmlns:p14="http://schemas.microsoft.com/office/powerpoint/2010/main" val="26403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98007" y="234399"/>
            <a:ext cx="10515600" cy="1062047"/>
          </a:xfrm>
        </p:spPr>
        <p:txBody>
          <a:bodyPr>
            <a:normAutofit/>
          </a:bodyPr>
          <a:lstStyle/>
          <a:p>
            <a:r>
              <a:rPr lang="da-DK" sz="3600" b="1">
                <a:solidFill>
                  <a:srgbClr val="297A77"/>
                </a:solidFill>
                <a:latin typeface="+mn-lt"/>
              </a:rPr>
              <a:t>Diagnostik af KOL-eksacerbation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298007" y="1120463"/>
            <a:ext cx="9684193" cy="5056500"/>
          </a:xfrm>
        </p:spPr>
        <p:txBody>
          <a:bodyPr>
            <a:normAutofit fontScale="77500" lnSpcReduction="20000"/>
          </a:bodyPr>
          <a:lstStyle/>
          <a:p>
            <a:pPr marL="0" indent="0">
              <a:buClr>
                <a:srgbClr val="297A77"/>
              </a:buClr>
              <a:buSzPct val="105000"/>
              <a:buNone/>
            </a:pPr>
            <a:r>
              <a:rPr lang="da-DK" sz="2800" b="1">
                <a:solidFill>
                  <a:srgbClr val="297A77"/>
                </a:solidFill>
                <a:ea typeface="+mj-ea"/>
                <a:cs typeface="+mj-cs"/>
              </a:rPr>
              <a:t>Hvad ved vi: </a:t>
            </a:r>
            <a:r>
              <a:rPr lang="en-US"/>
              <a:t>​</a:t>
            </a:r>
            <a:endParaRPr lang="da-DK"/>
          </a:p>
          <a:p>
            <a:pPr marL="0" indent="0" fontAlgn="base">
              <a:buNone/>
            </a:pPr>
            <a:r>
              <a:rPr lang="da-DK"/>
              <a:t>Den kliniske diagnose for akutte </a:t>
            </a:r>
            <a:r>
              <a:rPr lang="da-DK" err="1"/>
              <a:t>exacerbationer</a:t>
            </a:r>
            <a:r>
              <a:rPr lang="da-DK"/>
              <a:t> af KOL vurderes ud fra </a:t>
            </a:r>
            <a:r>
              <a:rPr lang="da-DK" err="1"/>
              <a:t>Anthonissen</a:t>
            </a:r>
            <a:r>
              <a:rPr lang="da-DK"/>
              <a:t> kriterier: </a:t>
            </a:r>
            <a:r>
              <a:rPr lang="en-US"/>
              <a:t>​</a:t>
            </a:r>
            <a:endParaRPr lang="en-US">
              <a:cs typeface="Calibri" panose="020F0502020204030204"/>
            </a:endParaRPr>
          </a:p>
          <a:p>
            <a:pPr marL="457200" lvl="1" indent="0" fontAlgn="base">
              <a:buNone/>
            </a:pPr>
            <a:r>
              <a:rPr lang="da-DK"/>
              <a:t>A: Øget dyspnø</a:t>
            </a:r>
            <a:r>
              <a:rPr lang="en-US"/>
              <a:t>​</a:t>
            </a:r>
            <a:endParaRPr lang="en-US">
              <a:cs typeface="Calibri" panose="020F0502020204030204"/>
            </a:endParaRPr>
          </a:p>
          <a:p>
            <a:pPr marL="457200" lvl="1" indent="0" fontAlgn="base">
              <a:buNone/>
            </a:pPr>
            <a:r>
              <a:rPr lang="da-DK"/>
              <a:t>B: Øget ekspektorat</a:t>
            </a:r>
            <a:r>
              <a:rPr lang="en-US"/>
              <a:t>​</a:t>
            </a:r>
          </a:p>
          <a:p>
            <a:pPr marL="457200" lvl="1" indent="0">
              <a:buNone/>
            </a:pPr>
            <a:r>
              <a:rPr lang="da-DK"/>
              <a:t>C: Øget </a:t>
            </a:r>
            <a:r>
              <a:rPr lang="da-DK" err="1"/>
              <a:t>purulens</a:t>
            </a:r>
            <a:r>
              <a:rPr lang="da-DK"/>
              <a:t> (ændring i farve) af ekspektorat</a:t>
            </a:r>
            <a:r>
              <a:rPr lang="en-US"/>
              <a:t>​</a:t>
            </a:r>
            <a:endParaRPr lang="en-US">
              <a:cs typeface="Calibri" panose="020F0502020204030204"/>
            </a:endParaRPr>
          </a:p>
          <a:p>
            <a:pPr marL="0" indent="0" fontAlgn="base">
              <a:buNone/>
            </a:pPr>
            <a:endParaRPr lang="da-DK"/>
          </a:p>
          <a:p>
            <a:pPr marL="0" indent="0" fontAlgn="base">
              <a:buNone/>
            </a:pPr>
            <a:r>
              <a:rPr lang="da-DK"/>
              <a:t>Ved CRP-værdier &lt; 40 er der ikke sikker målbar effekt af antibiotika til patienter med mild til moderat KOL.</a:t>
            </a:r>
            <a:endParaRPr lang="en-US"/>
          </a:p>
          <a:p>
            <a:pPr marL="0" indent="0" fontAlgn="base">
              <a:buNone/>
            </a:pPr>
            <a:r>
              <a:rPr lang="da-DK"/>
              <a:t>Svær KOL (GOLD gruppe 3-4) øger risiko for bakteriel infektion ved akutte </a:t>
            </a:r>
            <a:r>
              <a:rPr lang="da-DK" err="1"/>
              <a:t>exacerbationer</a:t>
            </a:r>
            <a:r>
              <a:rPr lang="da-DK"/>
              <a:t>.</a:t>
            </a:r>
            <a:r>
              <a:rPr lang="en-US"/>
              <a:t>​</a:t>
            </a:r>
            <a:endParaRPr lang="en-US">
              <a:cs typeface="Calibri" panose="020F0502020204030204"/>
            </a:endParaRPr>
          </a:p>
          <a:p>
            <a:pPr marL="0" indent="0" fontAlgn="base">
              <a:buNone/>
            </a:pPr>
            <a:endParaRPr lang="da-DK" b="1" u="sng"/>
          </a:p>
          <a:p>
            <a:pPr marL="0" indent="0">
              <a:buNone/>
            </a:pPr>
            <a:r>
              <a:rPr lang="da-DK" b="1">
                <a:solidFill>
                  <a:srgbClr val="297A77"/>
                </a:solidFill>
                <a:ea typeface="+mj-ea"/>
                <a:cs typeface="+mj-cs"/>
              </a:rPr>
              <a:t>Hvad anbefales:</a:t>
            </a:r>
            <a:endParaRPr lang="en-US" b="1">
              <a:solidFill>
                <a:srgbClr val="297A77"/>
              </a:solidFill>
              <a:ea typeface="+mj-ea"/>
              <a:cs typeface="+mj-cs"/>
            </a:endParaRPr>
          </a:p>
          <a:p>
            <a:pPr fontAlgn="base"/>
            <a:r>
              <a:rPr lang="da-DK"/>
              <a:t>Antibiotika er indiceret, hvis der er </a:t>
            </a:r>
            <a:r>
              <a:rPr lang="da-DK" err="1"/>
              <a:t>purulent</a:t>
            </a:r>
            <a:r>
              <a:rPr lang="da-DK"/>
              <a:t> ekspektorat + 1 andet kriterium (øget dyspnø eller øget </a:t>
            </a:r>
            <a:r>
              <a:rPr lang="da-DK" err="1"/>
              <a:t>ekspektoration</a:t>
            </a:r>
            <a:r>
              <a:rPr lang="da-DK"/>
              <a:t>). </a:t>
            </a:r>
          </a:p>
          <a:p>
            <a:pPr fontAlgn="base"/>
            <a:r>
              <a:rPr lang="da-DK"/>
              <a:t>Ved CRP under 40 anbefales ikke antibiotika</a:t>
            </a:r>
          </a:p>
          <a:p>
            <a:endParaRPr lang="da-DK"/>
          </a:p>
          <a:p>
            <a:endParaRPr lang="da-DK"/>
          </a:p>
          <a:p>
            <a:endParaRPr lang="da-DK"/>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12" name="Billede 11">
            <a:extLst>
              <a:ext uri="{FF2B5EF4-FFF2-40B4-BE49-F238E27FC236}">
                <a16:creationId xmlns:a16="http://schemas.microsoft.com/office/drawing/2014/main" id="{67C63B32-282A-4451-B7B0-0B9C78C5D0D7}"/>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289785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Formål med dagens møde </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8802599" cy="5023998"/>
          </a:xfrm>
        </p:spPr>
        <p:txBody>
          <a:bodyPr>
            <a:normAutofit/>
          </a:bodyPr>
          <a:lstStyle/>
          <a:p>
            <a:pPr marL="0" indent="0">
              <a:buNone/>
            </a:pPr>
            <a:endParaRPr lang="da-DK" sz="2400" dirty="0">
              <a:cs typeface="Calibri"/>
            </a:endParaRPr>
          </a:p>
          <a:p>
            <a:r>
              <a:rPr lang="da-DK" sz="2800" dirty="0"/>
              <a:t>Få tal for antibiotikaforbruget i klyngen og i egen praksis</a:t>
            </a:r>
          </a:p>
          <a:p>
            <a:r>
              <a:rPr lang="da-DK" sz="2800" dirty="0"/>
              <a:t>Diskutere hvordan vi diagnosticerer og behandler infektioner i nedre luftveje </a:t>
            </a:r>
          </a:p>
          <a:p>
            <a:r>
              <a:rPr lang="da-DK" sz="2800" dirty="0"/>
              <a:t>Overveje om vi vil lave om på noget – og hvordan det evt. kan ske</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272994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189510"/>
            <a:ext cx="10515600" cy="1104276"/>
          </a:xfrm>
        </p:spPr>
        <p:txBody>
          <a:bodyPr>
            <a:normAutofit/>
          </a:bodyPr>
          <a:lstStyle/>
          <a:p>
            <a:r>
              <a:rPr lang="da-DK" sz="4000" b="1">
                <a:solidFill>
                  <a:srgbClr val="297A77"/>
                </a:solidFill>
                <a:latin typeface="+mn-lt"/>
              </a:rPr>
              <a:t>Behandlingsvalg for KOL-eksacerbation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91088" y="1483295"/>
            <a:ext cx="9364362" cy="4694151"/>
          </a:xfrm>
        </p:spPr>
        <p:txBody>
          <a:bodyPr>
            <a:normAutofit/>
          </a:bodyPr>
          <a:lstStyle/>
          <a:p>
            <a:pPr marL="0" indent="0" fontAlgn="base">
              <a:buNone/>
            </a:pPr>
            <a:r>
              <a:rPr lang="da-DK" b="1" dirty="0">
                <a:solidFill>
                  <a:srgbClr val="297A77"/>
                </a:solidFill>
              </a:rPr>
              <a:t>Hvad ved vi?</a:t>
            </a:r>
            <a:r>
              <a:rPr lang="en-US" dirty="0">
                <a:solidFill>
                  <a:srgbClr val="297A77"/>
                </a:solidFill>
              </a:rPr>
              <a:t>​</a:t>
            </a:r>
            <a:endParaRPr lang="da-DK" b="1" dirty="0">
              <a:solidFill>
                <a:srgbClr val="297A77"/>
              </a:solidFill>
            </a:endParaRPr>
          </a:p>
          <a:p>
            <a:pPr marL="0" indent="0" fontAlgn="base">
              <a:buNone/>
            </a:pPr>
            <a:r>
              <a:rPr lang="da-DK" dirty="0"/>
              <a:t>De mest almindelige luftvejspatogene bakterier hos KOL-patienter er </a:t>
            </a:r>
            <a:r>
              <a:rPr lang="da-DK" dirty="0" err="1"/>
              <a:t>Haemophilus</a:t>
            </a:r>
            <a:r>
              <a:rPr lang="da-DK" dirty="0"/>
              <a:t> </a:t>
            </a:r>
            <a:r>
              <a:rPr lang="da-DK" dirty="0" err="1"/>
              <a:t>influenzae</a:t>
            </a:r>
            <a:r>
              <a:rPr lang="da-DK" dirty="0"/>
              <a:t>, </a:t>
            </a:r>
            <a:r>
              <a:rPr lang="da-DK" dirty="0" err="1"/>
              <a:t>Streptococcus</a:t>
            </a:r>
            <a:r>
              <a:rPr lang="da-DK" dirty="0"/>
              <a:t> </a:t>
            </a:r>
            <a:r>
              <a:rPr lang="da-DK" dirty="0" err="1"/>
              <a:t>pneumoniae</a:t>
            </a:r>
            <a:r>
              <a:rPr lang="da-DK" dirty="0"/>
              <a:t>, </a:t>
            </a:r>
            <a:r>
              <a:rPr lang="da-DK" dirty="0" err="1"/>
              <a:t>Moraxella</a:t>
            </a:r>
            <a:r>
              <a:rPr lang="da-DK" dirty="0"/>
              <a:t> </a:t>
            </a:r>
            <a:r>
              <a:rPr lang="da-DK" dirty="0" err="1"/>
              <a:t>catarrhalis</a:t>
            </a:r>
            <a:r>
              <a:rPr lang="da-DK" dirty="0"/>
              <a:t>. Penicilliner med udvidet spektrum er effektivt ved de fleste </a:t>
            </a:r>
            <a:r>
              <a:rPr lang="da-DK" dirty="0" err="1"/>
              <a:t>exacerbationer</a:t>
            </a:r>
            <a:r>
              <a:rPr lang="da-DK" dirty="0"/>
              <a:t> af KOL.</a:t>
            </a:r>
          </a:p>
          <a:p>
            <a:pPr marL="0" indent="0" fontAlgn="base">
              <a:buNone/>
            </a:pPr>
            <a:endParaRPr lang="da-DK" b="1" dirty="0"/>
          </a:p>
          <a:p>
            <a:pPr marL="0" indent="0" fontAlgn="base">
              <a:buNone/>
            </a:pPr>
            <a:r>
              <a:rPr lang="da-DK" b="1" dirty="0">
                <a:solidFill>
                  <a:srgbClr val="297A77"/>
                </a:solidFill>
              </a:rPr>
              <a:t>Hvad anbefales ved bakteriel infektion?</a:t>
            </a:r>
            <a:r>
              <a:rPr lang="en-US" dirty="0">
                <a:solidFill>
                  <a:srgbClr val="297A77"/>
                </a:solidFill>
              </a:rPr>
              <a:t>​</a:t>
            </a:r>
          </a:p>
          <a:p>
            <a:pPr fontAlgn="base"/>
            <a:r>
              <a:rPr lang="da-DK" b="1" dirty="0"/>
              <a:t> </a:t>
            </a:r>
            <a:r>
              <a:rPr lang="da-DK" dirty="0"/>
              <a:t>Brug som førstevalg </a:t>
            </a:r>
            <a:r>
              <a:rPr lang="da-DK" dirty="0" err="1"/>
              <a:t>amoxicillin</a:t>
            </a:r>
            <a:r>
              <a:rPr lang="da-DK" dirty="0"/>
              <a:t> 750mg 1 x 3 i 5 dage</a:t>
            </a:r>
            <a:r>
              <a:rPr lang="en-US" dirty="0"/>
              <a:t>​.</a:t>
            </a:r>
          </a:p>
          <a:p>
            <a:endParaRPr lang="da-DK" dirty="0"/>
          </a:p>
          <a:p>
            <a:endParaRPr lang="da-DK" dirty="0"/>
          </a:p>
          <a:p>
            <a:endParaRPr lang="da-DK" dirty="0"/>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2" name="Billede 11">
            <a:extLst>
              <a:ext uri="{FF2B5EF4-FFF2-40B4-BE49-F238E27FC236}">
                <a16:creationId xmlns:a16="http://schemas.microsoft.com/office/drawing/2014/main" id="{DDDD3C3C-9364-4B58-BFE0-54543DACF6DF}"/>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191396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560548" y="243922"/>
            <a:ext cx="11468320" cy="732155"/>
          </a:xfrm>
        </p:spPr>
        <p:txBody>
          <a:bodyPr>
            <a:noAutofit/>
          </a:bodyPr>
          <a:lstStyle/>
          <a:p>
            <a:r>
              <a:rPr lang="da-DK" sz="3200" b="1" dirty="0">
                <a:solidFill>
                  <a:srgbClr val="297A77"/>
                </a:solidFill>
                <a:latin typeface="+mn-lt"/>
              </a:rPr>
              <a:t>Målepunkt 3: Klyngens brug af antibiotika mod KOL-eksacerbation</a:t>
            </a:r>
            <a:br>
              <a:rPr lang="da-DK" sz="3200" b="1" dirty="0">
                <a:solidFill>
                  <a:srgbClr val="297A77"/>
                </a:solidFill>
                <a:latin typeface="+mn-lt"/>
              </a:rPr>
            </a:br>
            <a:r>
              <a:rPr lang="da-DK" sz="2200" b="1" dirty="0">
                <a:solidFill>
                  <a:srgbClr val="297A77"/>
                </a:solidFill>
                <a:latin typeface="+mn-lt"/>
              </a:rPr>
              <a:t>Antal recepter til KOL-eksacerbation, 45+ år, pr. 1000 sikrede</a:t>
            </a:r>
          </a:p>
        </p:txBody>
      </p:sp>
      <p:graphicFrame>
        <p:nvGraphicFramePr>
          <p:cNvPr id="4" name="Diagram 3">
            <a:extLst>
              <a:ext uri="{FF2B5EF4-FFF2-40B4-BE49-F238E27FC236}">
                <a16:creationId xmlns:a16="http://schemas.microsoft.com/office/drawing/2014/main" id="{0A6D2E13-E0C6-421E-AC47-EDBC63F45AE5}"/>
              </a:ext>
            </a:extLst>
          </p:cNvPr>
          <p:cNvGraphicFramePr>
            <a:graphicFrameLocks/>
          </p:cNvGraphicFramePr>
          <p:nvPr>
            <p:extLst>
              <p:ext uri="{D42A27DB-BD31-4B8C-83A1-F6EECF244321}">
                <p14:modId xmlns:p14="http://schemas.microsoft.com/office/powerpoint/2010/main" val="521358698"/>
              </p:ext>
            </p:extLst>
          </p:nvPr>
        </p:nvGraphicFramePr>
        <p:xfrm>
          <a:off x="730250" y="995680"/>
          <a:ext cx="10083799" cy="5506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89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560548" y="243922"/>
            <a:ext cx="11070903" cy="732155"/>
          </a:xfrm>
        </p:spPr>
        <p:txBody>
          <a:bodyPr>
            <a:noAutofit/>
          </a:bodyPr>
          <a:lstStyle/>
          <a:p>
            <a:r>
              <a:rPr lang="da-DK" sz="3200" b="1" dirty="0">
                <a:solidFill>
                  <a:srgbClr val="297A77"/>
                </a:solidFill>
                <a:latin typeface="+mn-lt"/>
              </a:rPr>
              <a:t>Målepunkt 4: Klyngens brug af penicillin med udvidet spektrum mod KOL-eksacerbation. Antal recepter pr. 1.000 sikrede</a:t>
            </a:r>
          </a:p>
        </p:txBody>
      </p:sp>
      <p:graphicFrame>
        <p:nvGraphicFramePr>
          <p:cNvPr id="3" name="Diagram 2">
            <a:extLst>
              <a:ext uri="{FF2B5EF4-FFF2-40B4-BE49-F238E27FC236}">
                <a16:creationId xmlns:a16="http://schemas.microsoft.com/office/drawing/2014/main" id="{D88A3CAE-9373-4C6B-A95D-E46A5DE182C1}"/>
              </a:ext>
            </a:extLst>
          </p:cNvPr>
          <p:cNvGraphicFramePr>
            <a:graphicFrameLocks/>
          </p:cNvGraphicFramePr>
          <p:nvPr>
            <p:extLst>
              <p:ext uri="{D42A27DB-BD31-4B8C-83A1-F6EECF244321}">
                <p14:modId xmlns:p14="http://schemas.microsoft.com/office/powerpoint/2010/main" val="4272048502"/>
              </p:ext>
            </p:extLst>
          </p:nvPr>
        </p:nvGraphicFramePr>
        <p:xfrm>
          <a:off x="560548" y="1075173"/>
          <a:ext cx="10753896" cy="5245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50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189509"/>
            <a:ext cx="10515600" cy="1325563"/>
          </a:xfrm>
        </p:spPr>
        <p:txBody>
          <a:bodyPr>
            <a:normAutofit/>
          </a:bodyPr>
          <a:lstStyle/>
          <a:p>
            <a:r>
              <a:rPr lang="da-DK" sz="2800" b="1" dirty="0">
                <a:solidFill>
                  <a:srgbClr val="297A77"/>
                </a:solidFill>
                <a:latin typeface="+mn-lt"/>
              </a:rPr>
              <a:t>Spørgsmål til målepunkt 3 og 4: Klyngens brug af antibiotika mod KOL-eksacerbation og af penicillin med udvidet spektrum</a:t>
            </a:r>
            <a:br>
              <a:rPr lang="da-DK" sz="2800" b="1" dirty="0">
                <a:solidFill>
                  <a:srgbClr val="297A77"/>
                </a:solidFill>
                <a:latin typeface="+mn-lt"/>
              </a:rPr>
            </a:br>
            <a:endParaRPr lang="da-DK" sz="24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17838" y="1482811"/>
            <a:ext cx="9364362" cy="4694151"/>
          </a:xfrm>
        </p:spPr>
        <p:txBody>
          <a:bodyPr>
            <a:normAutofit/>
          </a:bodyPr>
          <a:lstStyle/>
          <a:p>
            <a:pPr marL="0" indent="0">
              <a:buNone/>
            </a:pPr>
            <a:endParaRPr lang="da-DK" sz="2400" b="1" dirty="0">
              <a:solidFill>
                <a:srgbClr val="297A77"/>
              </a:solidFill>
              <a:ea typeface="+mj-ea"/>
              <a:cs typeface="+mj-cs"/>
            </a:endParaRPr>
          </a:p>
          <a:p>
            <a:pPr marL="0" indent="0">
              <a:buNone/>
            </a:pPr>
            <a:r>
              <a:rPr lang="da-DK" sz="2400" b="1" dirty="0">
                <a:solidFill>
                  <a:srgbClr val="297A77"/>
                </a:solidFill>
                <a:ea typeface="+mj-ea"/>
                <a:cs typeface="+mj-cs"/>
              </a:rPr>
              <a:t>Tal sammen to og to (10 minutter)</a:t>
            </a:r>
          </a:p>
          <a:p>
            <a:pPr marL="342900" lvl="0" indent="-342900">
              <a:buFont typeface="+mj-lt"/>
              <a:buAutoNum type="arabicPeriod"/>
            </a:pPr>
            <a:r>
              <a:rPr lang="da-DK" sz="2400" dirty="0"/>
              <a:t>Hvordan undersøger du KOL-patienter der får en akut forværring?</a:t>
            </a:r>
          </a:p>
          <a:p>
            <a:pPr marL="342900" lvl="0" indent="-342900">
              <a:buFont typeface="+mj-lt"/>
              <a:buAutoNum type="arabicPeriod"/>
            </a:pPr>
            <a:r>
              <a:rPr lang="da-DK" sz="2400" dirty="0"/>
              <a:t>Hvordan anvender du CRP-målinger ved mistænkt KOL-</a:t>
            </a:r>
            <a:r>
              <a:rPr lang="da-DK" sz="2400" dirty="0" err="1"/>
              <a:t>exa</a:t>
            </a:r>
            <a:r>
              <a:rPr lang="da-DK" sz="2400" dirty="0"/>
              <a:t> i klinikken?</a:t>
            </a:r>
          </a:p>
          <a:p>
            <a:pPr marL="342900" lvl="0" indent="-342900">
              <a:buFont typeface="+mj-lt"/>
              <a:buAutoNum type="arabicPeriod"/>
            </a:pPr>
            <a:r>
              <a:rPr lang="da-DK" sz="2400" dirty="0"/>
              <a:t>Hvilken rolle har praksispersonalet i visitation og diagnostik af KOL </a:t>
            </a:r>
            <a:r>
              <a:rPr lang="da-DK" sz="2400" dirty="0" err="1"/>
              <a:t>exacerbationer</a:t>
            </a:r>
            <a:r>
              <a:rPr lang="da-DK" sz="2400" dirty="0"/>
              <a:t>? </a:t>
            </a:r>
          </a:p>
          <a:p>
            <a:pPr marL="342900" indent="-342900">
              <a:buFont typeface="+mj-lt"/>
              <a:buAutoNum type="arabicPeriod"/>
            </a:pPr>
            <a:r>
              <a:rPr lang="da-DK" sz="2400" dirty="0"/>
              <a:t>Hvornår vælger du at behandle/ikke at behandle KOL-</a:t>
            </a:r>
            <a:r>
              <a:rPr lang="da-DK" sz="2400" dirty="0" err="1"/>
              <a:t>exa</a:t>
            </a:r>
            <a:r>
              <a:rPr lang="da-DK" sz="2400" dirty="0"/>
              <a:t> med antibiotika?</a:t>
            </a:r>
          </a:p>
          <a:p>
            <a:pPr marL="342900" indent="-342900">
              <a:buFont typeface="+mj-lt"/>
              <a:buAutoNum type="arabicPeriod"/>
            </a:pPr>
            <a:r>
              <a:rPr lang="da-DK" sz="2400" dirty="0"/>
              <a:t>Hvordan er andelen af recepter med antibiotika med udvidet spektrum ud af alle antibiotika recepter? </a:t>
            </a:r>
          </a:p>
          <a:p>
            <a:endParaRPr lang="da-DK" dirty="0"/>
          </a:p>
          <a:p>
            <a:endParaRPr lang="da-DK" dirty="0"/>
          </a:p>
          <a:p>
            <a:endParaRPr lang="da-DK" dirty="0"/>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376E00B5-AA35-4BAB-BCA9-F33F74554CC0}"/>
              </a:ext>
            </a:extLst>
          </p:cNvPr>
          <p:cNvGrpSpPr/>
          <p:nvPr/>
        </p:nvGrpSpPr>
        <p:grpSpPr>
          <a:xfrm>
            <a:off x="505200" y="5816752"/>
            <a:ext cx="4561575" cy="1041248"/>
            <a:chOff x="740775" y="5184942"/>
            <a:chExt cx="4561575" cy="1041248"/>
          </a:xfrm>
        </p:grpSpPr>
        <p:sp>
          <p:nvSpPr>
            <p:cNvPr id="13" name="Tekstfelt 20">
              <a:extLst>
                <a:ext uri="{FF2B5EF4-FFF2-40B4-BE49-F238E27FC236}">
                  <a16:creationId xmlns:a16="http://schemas.microsoft.com/office/drawing/2014/main" id="{1B5C51FE-1529-4030-9C3A-0EF046C44D6A}"/>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416A062F-CB44-4078-BD67-7D0970D570F0}"/>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0A55B2B1-0A49-46D3-970C-C06D09073670}"/>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7447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dirty="0">
                <a:solidFill>
                  <a:srgbClr val="297A77"/>
                </a:solidFill>
                <a:latin typeface="+mn-lt"/>
              </a:rPr>
              <a:t>Plenum gennemgang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92500" lnSpcReduction="20000"/>
          </a:bodyPr>
          <a:lstStyle/>
          <a:p>
            <a:pPr>
              <a:lnSpc>
                <a:spcPct val="100000"/>
              </a:lnSpc>
              <a:buClr>
                <a:srgbClr val="297A77"/>
              </a:buClr>
              <a:buSzPct val="105000"/>
            </a:pPr>
            <a:r>
              <a:rPr lang="da-DK" sz="3200"/>
              <a:t>Hvad har I talt om i grupperne? </a:t>
            </a:r>
          </a:p>
          <a:p>
            <a:pPr>
              <a:lnSpc>
                <a:spcPct val="100000"/>
              </a:lnSpc>
              <a:buClr>
                <a:srgbClr val="297A77"/>
              </a:buClr>
              <a:buSzPct val="105000"/>
            </a:pPr>
            <a:endParaRPr lang="da-DK" sz="3200"/>
          </a:p>
          <a:p>
            <a:pPr lvl="1">
              <a:lnSpc>
                <a:spcPct val="100000"/>
              </a:lnSpc>
              <a:buClr>
                <a:srgbClr val="297A77"/>
              </a:buClr>
              <a:buSzPct val="105000"/>
            </a:pPr>
            <a:r>
              <a:rPr lang="da-DK" sz="2800"/>
              <a:t>Diagnostik?</a:t>
            </a:r>
          </a:p>
          <a:p>
            <a:pPr lvl="1">
              <a:lnSpc>
                <a:spcPct val="100000"/>
              </a:lnSpc>
              <a:buClr>
                <a:srgbClr val="297A77"/>
              </a:buClr>
              <a:buSzPct val="105000"/>
            </a:pPr>
            <a:r>
              <a:rPr lang="da-DK" sz="2800"/>
              <a:t>Behandlingsvalg?</a:t>
            </a:r>
          </a:p>
          <a:p>
            <a:pPr>
              <a:lnSpc>
                <a:spcPct val="100000"/>
              </a:lnSpc>
              <a:buClr>
                <a:srgbClr val="297A77"/>
              </a:buClr>
              <a:buSzPct val="105000"/>
            </a:pPr>
            <a:endParaRPr lang="da-DK" sz="3200"/>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1889206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252883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128417"/>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dirty="0">
                <a:solidFill>
                  <a:schemeClr val="bg1"/>
                </a:solidFill>
                <a:latin typeface="+mn-lt"/>
                <a:cs typeface="Calibri"/>
              </a:rPr>
              <a:t>Pause (10 min.)</a:t>
            </a:r>
          </a:p>
        </p:txBody>
      </p:sp>
      <p:sp>
        <p:nvSpPr>
          <p:cNvPr id="6" name="Tekstfelt 5">
            <a:extLst>
              <a:ext uri="{FF2B5EF4-FFF2-40B4-BE49-F238E27FC236}">
                <a16:creationId xmlns:a16="http://schemas.microsoft.com/office/drawing/2014/main" id="{E70ED129-9FAD-44CF-B231-E86DB62FE865}"/>
              </a:ext>
            </a:extLst>
          </p:cNvPr>
          <p:cNvSpPr txBox="1"/>
          <p:nvPr/>
        </p:nvSpPr>
        <p:spPr>
          <a:xfrm>
            <a:off x="2907262" y="4419861"/>
            <a:ext cx="6535318" cy="923330"/>
          </a:xfrm>
          <a:prstGeom prst="rect">
            <a:avLst/>
          </a:prstGeom>
          <a:noFill/>
        </p:spPr>
        <p:txBody>
          <a:bodyPr wrap="square">
            <a:spAutoFit/>
          </a:bodyPr>
          <a:lstStyle/>
          <a:p>
            <a:pPr algn="ctr"/>
            <a:endParaRPr lang="da-DK" b="1" dirty="0">
              <a:solidFill>
                <a:schemeClr val="bg1"/>
              </a:solidFill>
              <a:latin typeface="+mn-lt"/>
              <a:cs typeface="Calibri"/>
            </a:endParaRPr>
          </a:p>
          <a:p>
            <a:pPr algn="ctr"/>
            <a:r>
              <a:rPr lang="da-DK" b="1" dirty="0">
                <a:solidFill>
                  <a:schemeClr val="bg1"/>
                </a:solidFill>
                <a:latin typeface="+mn-lt"/>
                <a:cs typeface="Calibri"/>
              </a:rPr>
              <a:t>EFTER PAUSEN: SÆT JER SAMMEN MED KOLLEGER FRA SAMME PRAKSIS/SOLOLÆGER SIDDER SAMMEN</a:t>
            </a:r>
          </a:p>
        </p:txBody>
      </p:sp>
    </p:spTree>
    <p:extLst>
      <p:ext uri="{BB962C8B-B14F-4D97-AF65-F5344CB8AC3E}">
        <p14:creationId xmlns:p14="http://schemas.microsoft.com/office/powerpoint/2010/main" val="5521235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71818" y="365124"/>
            <a:ext cx="9411580" cy="612774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buNone/>
            </a:pPr>
            <a:endParaRPr lang="da-DK" sz="3500" b="1" dirty="0">
              <a:cs typeface="Calibri"/>
            </a:endParaRPr>
          </a:p>
          <a:p>
            <a:pPr marL="0" indent="0">
              <a:buNone/>
            </a:pPr>
            <a:r>
              <a:rPr lang="da-DK" sz="3500" b="1" dirty="0">
                <a:cs typeface="Calibri"/>
              </a:rPr>
              <a:t>Blok 3: Implementering og opfølgning – med udgangspunkt i </a:t>
            </a:r>
            <a:r>
              <a:rPr lang="da-DK" sz="3500" b="1" u="sng" dirty="0">
                <a:cs typeface="Calibri"/>
              </a:rPr>
              <a:t>praksisdata</a:t>
            </a:r>
          </a:p>
          <a:p>
            <a:pPr marL="0" indent="0">
              <a:buNone/>
            </a:pPr>
            <a:endParaRPr lang="da-DK" sz="2400" b="1" dirty="0">
              <a:cs typeface="Calibri"/>
            </a:endParaRPr>
          </a:p>
          <a:p>
            <a:pPr marL="0" indent="0">
              <a:buNone/>
            </a:pPr>
            <a:r>
              <a:rPr lang="da-DK" sz="2400" b="1" dirty="0">
                <a:cs typeface="Calibri"/>
              </a:rPr>
              <a:t>Her skal I sidde sammen med kolleger fra egen praksis. Sololæger sidder sammen.</a:t>
            </a:r>
          </a:p>
          <a:p>
            <a:pPr marL="0" indent="0">
              <a:lnSpc>
                <a:spcPct val="90000"/>
              </a:lnSpc>
              <a:spcBef>
                <a:spcPts val="1000"/>
              </a:spcBef>
              <a:buNone/>
            </a:pPr>
            <a:endParaRPr lang="da-DK" sz="2400" b="1" dirty="0">
              <a:cs typeface="Calibri"/>
            </a:endParaRPr>
          </a:p>
          <a:p>
            <a:pPr marL="914400" lvl="1" indent="-457200">
              <a:buFont typeface="+mj-lt"/>
              <a:buAutoNum type="arabicPeriod"/>
            </a:pPr>
            <a:r>
              <a:rPr lang="da-DK" sz="2000" b="1">
                <a:cs typeface="Calibri"/>
              </a:rPr>
              <a:t>Uddelingskopier udleveres</a:t>
            </a:r>
            <a:endParaRPr lang="da-DK" sz="2000" b="1" dirty="0">
              <a:cs typeface="Calibri"/>
            </a:endParaRPr>
          </a:p>
          <a:p>
            <a:pPr marL="914400" lvl="1" indent="-457200">
              <a:buFont typeface="+mj-lt"/>
              <a:buAutoNum type="arabicPeriod"/>
            </a:pPr>
            <a:r>
              <a:rPr lang="da-DK" sz="2000" b="1" dirty="0">
                <a:cs typeface="Calibri"/>
              </a:rPr>
              <a:t>Gruppearbejde om data opgjort for egen praksis</a:t>
            </a:r>
            <a:endParaRPr lang="da-DK" sz="1600" b="1" dirty="0">
              <a:cs typeface="Calibri"/>
            </a:endParaRPr>
          </a:p>
          <a:p>
            <a:pPr marL="914400" lvl="1" indent="-457200">
              <a:buFont typeface="+mj-lt"/>
              <a:buAutoNum type="arabicPeriod"/>
            </a:pPr>
            <a:r>
              <a:rPr lang="da-DK" sz="2000" b="1" dirty="0">
                <a:cs typeface="Calibri"/>
              </a:rPr>
              <a:t>Grupperne udfylder plan for implementering </a:t>
            </a:r>
          </a:p>
          <a:p>
            <a:pPr marL="914400" lvl="1" indent="-457200">
              <a:buFont typeface="+mj-lt"/>
              <a:buAutoNum type="arabicPeriod"/>
            </a:pPr>
            <a:r>
              <a:rPr lang="da-DK" sz="2000" b="1" dirty="0">
                <a:cs typeface="Calibri"/>
              </a:rPr>
              <a:t>Plenum: Del med hinanden hvad I vil ændre </a:t>
            </a:r>
          </a:p>
          <a:p>
            <a:pPr marL="914400" lvl="1" indent="-457200">
              <a:buFont typeface="+mj-lt"/>
              <a:buAutoNum type="arabicPeriod"/>
            </a:pPr>
            <a:r>
              <a:rPr lang="da-DK" sz="2000" b="1" dirty="0">
                <a:cs typeface="Calibri"/>
              </a:rPr>
              <a:t>Plenum: Hvordan følger vi op? </a:t>
            </a:r>
          </a:p>
          <a:p>
            <a:pPr marL="457200" indent="-457200">
              <a:buFont typeface="+mj-lt"/>
              <a:buAutoNum type="arabicPeriod"/>
            </a:pPr>
            <a:endParaRPr lang="da-DK" sz="4200" b="1" dirty="0">
              <a:cs typeface="Calibri"/>
            </a:endParaRPr>
          </a:p>
          <a:p>
            <a:pPr marL="0" indent="0">
              <a:buNone/>
            </a:pPr>
            <a:r>
              <a:rPr lang="da-DK" sz="2400" b="1" dirty="0">
                <a:cs typeface="Calibri"/>
              </a:rPr>
              <a:t>Samlet tid: 55 min. herunder</a:t>
            </a:r>
          </a:p>
          <a:p>
            <a:pPr marL="0" indent="0">
              <a:lnSpc>
                <a:spcPct val="110000"/>
              </a:lnSpc>
              <a:buNone/>
            </a:pPr>
            <a:r>
              <a:rPr lang="da-DK" sz="2000" b="1" dirty="0">
                <a:cs typeface="Calibri"/>
              </a:rPr>
              <a:t>Gruppearbejde 10 + 20 min.</a:t>
            </a:r>
          </a:p>
          <a:p>
            <a:pPr marL="0" indent="0">
              <a:buNone/>
            </a:pPr>
            <a:endParaRPr lang="da-DK" sz="4000" b="1" dirty="0">
              <a:cs typeface="Calibri"/>
            </a:endParaRPr>
          </a:p>
        </p:txBody>
      </p:sp>
    </p:spTree>
    <p:extLst>
      <p:ext uri="{BB962C8B-B14F-4D97-AF65-F5344CB8AC3E}">
        <p14:creationId xmlns:p14="http://schemas.microsoft.com/office/powerpoint/2010/main" val="297118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48934" y="549364"/>
            <a:ext cx="10829917" cy="638501"/>
          </a:xfrm>
        </p:spPr>
        <p:txBody>
          <a:bodyPr>
            <a:normAutofit/>
          </a:bodyPr>
          <a:lstStyle/>
          <a:p>
            <a:r>
              <a:rPr lang="da-DK" sz="3600" b="1" dirty="0">
                <a:solidFill>
                  <a:srgbClr val="297A77"/>
                </a:solidFill>
                <a:latin typeface="+mn-lt"/>
              </a:rPr>
              <a:t>Spørgsmål til praksisdata</a:t>
            </a:r>
            <a:endParaRPr lang="da-DK" sz="27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4146" y="1329561"/>
            <a:ext cx="9278121" cy="4198750"/>
          </a:xfrm>
        </p:spPr>
        <p:txBody>
          <a:bodyPr vert="horz" lIns="91440" tIns="45720" rIns="91440" bIns="45720" rtlCol="0" anchor="t">
            <a:normAutofit/>
          </a:bodyPr>
          <a:lstStyle/>
          <a:p>
            <a:pPr marL="0" indent="0">
              <a:buNone/>
            </a:pPr>
            <a:endParaRPr lang="da-DK" sz="2400" b="1" dirty="0">
              <a:solidFill>
                <a:srgbClr val="297A77"/>
              </a:solidFill>
              <a:ea typeface="+mj-ea"/>
              <a:cs typeface="+mj-cs"/>
            </a:endParaRPr>
          </a:p>
          <a:p>
            <a:pPr marL="0" indent="0">
              <a:buNone/>
            </a:pPr>
            <a:r>
              <a:rPr lang="da-DK" sz="3100" b="1" dirty="0">
                <a:solidFill>
                  <a:srgbClr val="297A77"/>
                </a:solidFill>
                <a:ea typeface="+mj-ea"/>
                <a:cs typeface="+mj-cs"/>
              </a:rPr>
              <a:t>Drøft i grupper 10 min.</a:t>
            </a:r>
          </a:p>
          <a:p>
            <a:pPr lvl="0">
              <a:lnSpc>
                <a:spcPct val="110000"/>
              </a:lnSpc>
              <a:buClr>
                <a:srgbClr val="297A77"/>
              </a:buClr>
              <a:buSzPct val="105000"/>
            </a:pPr>
            <a:r>
              <a:rPr lang="da-DK" sz="2600" dirty="0"/>
              <a:t>Hvor mange patienter sætter I </a:t>
            </a:r>
            <a:r>
              <a:rPr lang="da-DK" sz="2600" dirty="0" err="1"/>
              <a:t>i</a:t>
            </a:r>
            <a:r>
              <a:rPr lang="da-DK" sz="2600" dirty="0"/>
              <a:t> antibiotika-behandling sammenlignet med resten af klyngen? </a:t>
            </a:r>
          </a:p>
          <a:p>
            <a:pPr lvl="0">
              <a:lnSpc>
                <a:spcPct val="110000"/>
              </a:lnSpc>
              <a:buClr>
                <a:srgbClr val="297A77"/>
              </a:buClr>
              <a:buSzPct val="105000"/>
            </a:pPr>
            <a:r>
              <a:rPr lang="da-DK" sz="2600" dirty="0"/>
              <a:t>Hvad kan variationen skyldes? (diagnostisk praksis, forskelle i population, statistisk usikkerhed)?</a:t>
            </a:r>
          </a:p>
          <a:p>
            <a:pPr lvl="0">
              <a:lnSpc>
                <a:spcPct val="110000"/>
              </a:lnSpc>
              <a:buClr>
                <a:srgbClr val="297A77"/>
              </a:buClr>
              <a:buSzPct val="105000"/>
            </a:pPr>
            <a:r>
              <a:rPr lang="da-DK" sz="2600" dirty="0"/>
              <a:t>Hvornår vælger du at behandle/ikke at behandle nedre luftvejsinfektioner med antibiotika?</a:t>
            </a:r>
          </a:p>
          <a:p>
            <a:pPr marL="0" indent="0">
              <a:buNone/>
            </a:pPr>
            <a:endParaRPr lang="da-DK" sz="2000" dirty="0"/>
          </a:p>
          <a:p>
            <a:pPr marL="0" indent="0">
              <a:buNone/>
            </a:pPr>
            <a:endParaRPr lang="da-DK" sz="2000" dirty="0"/>
          </a:p>
          <a:p>
            <a:pPr marL="0" indent="0">
              <a:buNone/>
            </a:pPr>
            <a:endParaRPr lang="da-DK" sz="2000" dirty="0"/>
          </a:p>
          <a:p>
            <a:pPr marL="0" indent="0">
              <a:buNone/>
            </a:pPr>
            <a:endParaRPr lang="da-DK" sz="2000"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pic>
        <p:nvPicPr>
          <p:cNvPr id="11" name="Billede 10">
            <a:extLst>
              <a:ext uri="{FF2B5EF4-FFF2-40B4-BE49-F238E27FC236}">
                <a16:creationId xmlns:a16="http://schemas.microsoft.com/office/drawing/2014/main" id="{C789E2CC-A06F-4D4D-8DB3-00DA6BB09FF6}"/>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46F21621-0D40-4AAC-B243-AE606F7B57AC}"/>
              </a:ext>
            </a:extLst>
          </p:cNvPr>
          <p:cNvGrpSpPr/>
          <p:nvPr/>
        </p:nvGrpSpPr>
        <p:grpSpPr>
          <a:xfrm>
            <a:off x="548934" y="5748425"/>
            <a:ext cx="4561575" cy="1041248"/>
            <a:chOff x="740775" y="5184942"/>
            <a:chExt cx="4561575" cy="1041248"/>
          </a:xfrm>
        </p:grpSpPr>
        <p:sp>
          <p:nvSpPr>
            <p:cNvPr id="13" name="Tekstfelt 20">
              <a:extLst>
                <a:ext uri="{FF2B5EF4-FFF2-40B4-BE49-F238E27FC236}">
                  <a16:creationId xmlns:a16="http://schemas.microsoft.com/office/drawing/2014/main" id="{451CCDD7-6708-4885-B402-3972237BA62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DC64E52D-A83F-43C2-BCA0-FDF79108E9A1}"/>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4F242966-4A5E-4462-9F58-FC0E728D9E97}"/>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3988700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73435" y="270536"/>
            <a:ext cx="10092268" cy="1325563"/>
          </a:xfrm>
        </p:spPr>
        <p:txBody>
          <a:bodyPr>
            <a:normAutofit/>
          </a:bodyPr>
          <a:lstStyle/>
          <a:p>
            <a:r>
              <a:rPr lang="da-DK" sz="4300" b="1" dirty="0">
                <a:solidFill>
                  <a:srgbClr val="297A77"/>
                </a:solidFill>
                <a:latin typeface="+mn-lt"/>
              </a:rPr>
              <a:t>Udfyld implementeringsplanen (20 min.)</a:t>
            </a:r>
            <a:br>
              <a:rPr lang="da-DK" sz="4300" b="1" dirty="0">
                <a:solidFill>
                  <a:srgbClr val="297A77"/>
                </a:solidFill>
                <a:latin typeface="+mn-lt"/>
              </a:rPr>
            </a:br>
            <a:r>
              <a:rPr kumimoji="0" lang="da-DK" sz="2000" b="1" i="0" u="none" strike="noStrike" kern="1200" cap="none" spc="0" normalizeH="0" baseline="0" noProof="0" dirty="0">
                <a:ln>
                  <a:noFill/>
                </a:ln>
                <a:solidFill>
                  <a:srgbClr val="297A77"/>
                </a:solidFill>
                <a:effectLst/>
                <a:uLnTx/>
                <a:uFillTx/>
                <a:latin typeface="Calibri" panose="020F0502020204030204"/>
                <a:ea typeface="+mj-ea"/>
                <a:cs typeface="+mj-cs"/>
              </a:rPr>
              <a:t>Er der potentiale for forandringer?</a:t>
            </a:r>
            <a:endParaRPr lang="da-DK" sz="43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3435" y="1535324"/>
            <a:ext cx="9864948" cy="5052140"/>
          </a:xfrm>
        </p:spPr>
        <p:txBody>
          <a:bodyPr>
            <a:normAutofit fontScale="55000" lnSpcReduction="20000"/>
          </a:bodyPr>
          <a:lstStyle/>
          <a:p>
            <a:pPr marL="0" indent="0">
              <a:lnSpc>
                <a:spcPct val="100000"/>
              </a:lnSpc>
              <a:buNone/>
            </a:pPr>
            <a:endParaRPr lang="da-DK"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marL="0" indent="0">
              <a:lnSpc>
                <a:spcPct val="100000"/>
              </a:lnSpc>
              <a:buNone/>
            </a:pPr>
            <a:endParaRPr lang="da-DK" sz="3600" b="1" dirty="0">
              <a:solidFill>
                <a:srgbClr val="297A77"/>
              </a:solidFill>
              <a:ea typeface="+mj-ea"/>
              <a:cs typeface="+mj-cs"/>
            </a:endParaRPr>
          </a:p>
          <a:p>
            <a:pPr marL="0" indent="0">
              <a:lnSpc>
                <a:spcPct val="100000"/>
              </a:lnSpc>
              <a:buNone/>
            </a:pPr>
            <a:r>
              <a:rPr lang="da-DK" sz="3600" b="1" dirty="0">
                <a:solidFill>
                  <a:srgbClr val="297A77"/>
                </a:solidFill>
                <a:ea typeface="+mj-ea"/>
                <a:cs typeface="+mj-cs"/>
              </a:rPr>
              <a:t>Udfyld planen på baggrund af det, I har hørt og drøftet på mødet i dag</a:t>
            </a:r>
          </a:p>
          <a:p>
            <a:pPr>
              <a:buClr>
                <a:srgbClr val="297A77"/>
              </a:buClr>
              <a:buSzPct val="105000"/>
            </a:pPr>
            <a:endParaRPr lang="da-DK" sz="3600" dirty="0"/>
          </a:p>
          <a:p>
            <a:pPr>
              <a:buClr>
                <a:srgbClr val="297A77"/>
              </a:buClr>
              <a:buSzPct val="105000"/>
            </a:pPr>
            <a:r>
              <a:rPr lang="da-DK" sz="3600" dirty="0"/>
              <a:t>Er der noget, I vil ændre i praksis?</a:t>
            </a:r>
          </a:p>
          <a:p>
            <a:pPr marL="228600" lvl="1">
              <a:spcBef>
                <a:spcPts val="1000"/>
              </a:spcBef>
              <a:buClr>
                <a:srgbClr val="297A77"/>
              </a:buClr>
              <a:buSzPct val="105000"/>
            </a:pPr>
            <a:r>
              <a:rPr lang="da-DK" sz="3600" dirty="0"/>
              <a:t>Beskriv hvordan, hvem og hvornår ændringerne skal ske. </a:t>
            </a:r>
          </a:p>
          <a:p>
            <a:pPr marL="0" indent="0">
              <a:lnSpc>
                <a:spcPct val="100000"/>
              </a:lnSpc>
              <a:buNone/>
            </a:pPr>
            <a:r>
              <a:rPr lang="da-DK" sz="1800" b="1" dirty="0">
                <a:ea typeface="+mj-ea"/>
                <a:cs typeface="+mj-cs"/>
              </a:rPr>
              <a:t>           </a:t>
            </a:r>
          </a:p>
          <a:p>
            <a:pPr marL="0" indent="0">
              <a:lnSpc>
                <a:spcPct val="100000"/>
              </a:lnSpc>
              <a:buNone/>
            </a:pPr>
            <a:r>
              <a:rPr lang="da-DK" sz="1800" b="1" dirty="0">
                <a:ea typeface="+mj-ea"/>
                <a:cs typeface="+mj-cs"/>
              </a:rPr>
              <a:t>	</a:t>
            </a:r>
            <a:endParaRPr lang="da-DK" sz="18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pic>
        <p:nvPicPr>
          <p:cNvPr id="7" name="Billede 6">
            <a:extLst>
              <a:ext uri="{FF2B5EF4-FFF2-40B4-BE49-F238E27FC236}">
                <a16:creationId xmlns:a16="http://schemas.microsoft.com/office/drawing/2014/main" id="{A45777A4-EEE8-4551-BADF-7AB1782A706B}"/>
              </a:ext>
            </a:extLst>
          </p:cNvPr>
          <p:cNvPicPr>
            <a:picLocks noChangeAspect="1"/>
          </p:cNvPicPr>
          <p:nvPr/>
        </p:nvPicPr>
        <p:blipFill>
          <a:blip r:embed="rId5"/>
          <a:stretch>
            <a:fillRect/>
          </a:stretch>
        </p:blipFill>
        <p:spPr>
          <a:xfrm>
            <a:off x="1531711" y="1471739"/>
            <a:ext cx="7727516" cy="2987834"/>
          </a:xfrm>
          <a:prstGeom prst="rect">
            <a:avLst/>
          </a:prstGeom>
        </p:spPr>
      </p:pic>
    </p:spTree>
    <p:extLst>
      <p:ext uri="{BB962C8B-B14F-4D97-AF65-F5344CB8AC3E}">
        <p14:creationId xmlns:p14="http://schemas.microsoft.com/office/powerpoint/2010/main" val="417639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57227"/>
            <a:ext cx="10612582" cy="925313"/>
          </a:xfrm>
        </p:spPr>
        <p:txBody>
          <a:bodyPr>
            <a:normAutofit/>
          </a:bodyPr>
          <a:lstStyle/>
          <a:p>
            <a:r>
              <a:rPr lang="da-DK" b="1" dirty="0">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DB0ADA7-6906-4F97-8AF0-7BC59EE96535}"/>
              </a:ext>
            </a:extLst>
          </p:cNvPr>
          <p:cNvGraphicFramePr>
            <a:graphicFrameLocks noGrp="1"/>
          </p:cNvGraphicFramePr>
          <p:nvPr>
            <p:extLst>
              <p:ext uri="{D42A27DB-BD31-4B8C-83A1-F6EECF244321}">
                <p14:modId xmlns:p14="http://schemas.microsoft.com/office/powerpoint/2010/main" val="4258686402"/>
              </p:ext>
            </p:extLst>
          </p:nvPr>
        </p:nvGraphicFramePr>
        <p:xfrm>
          <a:off x="806070" y="853455"/>
          <a:ext cx="9085164" cy="5151087"/>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34435">
                  <a:extLst>
                    <a:ext uri="{9D8B030D-6E8A-4147-A177-3AD203B41FA5}">
                      <a16:colId xmlns:a16="http://schemas.microsoft.com/office/drawing/2014/main" val="1005526932"/>
                    </a:ext>
                  </a:extLst>
                </a:gridCol>
                <a:gridCol w="7650729">
                  <a:extLst>
                    <a:ext uri="{9D8B030D-6E8A-4147-A177-3AD203B41FA5}">
                      <a16:colId xmlns:a16="http://schemas.microsoft.com/office/drawing/2014/main" val="136780589"/>
                    </a:ext>
                  </a:extLst>
                </a:gridCol>
              </a:tblGrid>
              <a:tr h="633223">
                <a:tc>
                  <a:txBody>
                    <a:bodyPr/>
                    <a:lstStyle/>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ln>
                            <a:noFill/>
                          </a:ln>
                          <a:solidFill>
                            <a:schemeClr val="bg1">
                              <a:lumMod val="65000"/>
                            </a:schemeClr>
                          </a:solidFill>
                          <a:effectLst/>
                          <a:latin typeface="+mn-lt"/>
                          <a:ea typeface="+mn-ea"/>
                          <a:cs typeface="+mn-cs"/>
                        </a:rPr>
                        <a:t>OPFØLGNING FRA SIDSTE MØDE</a:t>
                      </a:r>
                    </a:p>
                    <a:p>
                      <a:r>
                        <a:rPr lang="da-DK" sz="1400" b="0" kern="1200" dirty="0">
                          <a:solidFill>
                            <a:schemeClr val="bg1">
                              <a:lumMod val="65000"/>
                            </a:schemeClr>
                          </a:solidFill>
                          <a:effectLst/>
                          <a:latin typeface="+mn-lt"/>
                          <a:ea typeface="+mn-ea"/>
                          <a:cs typeface="+mn-cs"/>
                        </a:rPr>
                        <a:t>Er der sket forandringer i forhold til det, som klyngen har besluttet sig for at følge op på?</a:t>
                      </a:r>
                      <a:endParaRPr lang="da-DK" sz="1400" b="0" dirty="0">
                        <a:ln>
                          <a:noFill/>
                        </a:ln>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749823">
                <a:tc>
                  <a:txBody>
                    <a:bodyPr/>
                    <a:lstStyle/>
                    <a:p>
                      <a:pPr algn="ctr">
                        <a:lnSpc>
                          <a:spcPct val="200000"/>
                        </a:lnSpc>
                      </a:pPr>
                      <a:r>
                        <a:rPr lang="da-DK" sz="1600" b="1" dirty="0">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INTRODUKTION</a:t>
                      </a:r>
                    </a:p>
                    <a:p>
                      <a:r>
                        <a:rPr lang="da-DK" sz="1400" kern="1200" dirty="0">
                          <a:solidFill>
                            <a:schemeClr val="dk1"/>
                          </a:solidFill>
                          <a:effectLst/>
                          <a:latin typeface="+mn-lt"/>
                          <a:ea typeface="+mn-ea"/>
                          <a:cs typeface="+mn-cs"/>
                        </a:rPr>
                        <a:t>Introduktion til mødets emne og brug af ark til mødenoter.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Introduktionsvideo. </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829784">
                <a:tc>
                  <a:txBody>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lang="da-DK" sz="1600" b="1" kern="1200" dirty="0">
                          <a:ln>
                            <a:noFill/>
                          </a:ln>
                          <a:solidFill>
                            <a:srgbClr val="297A77"/>
                          </a:solidFill>
                          <a:latin typeface="+mn-lt"/>
                          <a:ea typeface="+mn-ea"/>
                          <a:cs typeface="+mn-cs"/>
                        </a:rPr>
                        <a:t>40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solidFill>
                            <a:srgbClr val="297A77"/>
                          </a:solidFill>
                          <a:effectLst/>
                          <a:latin typeface="+mn-lt"/>
                          <a:ea typeface="+mn-ea"/>
                          <a:cs typeface="+mn-cs"/>
                        </a:rPr>
                        <a:t>BLOK 1: DIAGNOSTIK OG BEHANDLING AF PNEUMONI</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Gennemgang af klyngens data for brug af antibiotika og penicillin V og drøftelse med sidemanden. Opfølgning i plenum.</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1169724">
                <a:tc>
                  <a:txBody>
                    <a:bodyPr/>
                    <a:lstStyle/>
                    <a:p>
                      <a:pPr algn="ctr">
                        <a:lnSpc>
                          <a:spcPct val="250000"/>
                        </a:lnSpc>
                      </a:pPr>
                      <a:r>
                        <a:rPr lang="da-DK" sz="1600" b="1" kern="1200">
                          <a:ln>
                            <a:noFill/>
                          </a:ln>
                          <a:solidFill>
                            <a:srgbClr val="297A77"/>
                          </a:solidFill>
                          <a:latin typeface="+mn-lt"/>
                          <a:ea typeface="+mn-ea"/>
                          <a:cs typeface="+mn-cs"/>
                        </a:rPr>
                        <a:t>30 </a:t>
                      </a:r>
                      <a:r>
                        <a:rPr lang="da-DK" sz="1600" b="1" kern="1200" dirty="0">
                          <a:ln>
                            <a:noFill/>
                          </a:ln>
                          <a:solidFill>
                            <a:srgbClr val="297A77"/>
                          </a:solidFill>
                          <a:latin typeface="+mn-lt"/>
                          <a:ea typeface="+mn-ea"/>
                          <a:cs typeface="+mn-cs"/>
                        </a:rPr>
                        <a:t>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97A77"/>
                          </a:solidFill>
                          <a:effectLst/>
                          <a:uLnTx/>
                          <a:uFillTx/>
                          <a:latin typeface="+mn-lt"/>
                          <a:ea typeface="+mn-ea"/>
                          <a:cs typeface="+mn-cs"/>
                        </a:rPr>
                        <a:t>BLOK 2: DIAGNOSTIK OG BEHANDLING AF KOL-EKSACERBATION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Introduktionsvideo.</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Gennemgang af klyngens data for brug af antibiotika og penicillin med udvidet spektrum og  drøftelse med sidemanden. </a:t>
                      </a:r>
                    </a:p>
                    <a:p>
                      <a:r>
                        <a:rPr lang="da-DK" sz="1400" kern="1200" dirty="0">
                          <a:solidFill>
                            <a:schemeClr val="dk1"/>
                          </a:solidFill>
                          <a:effectLst/>
                          <a:latin typeface="+mn-lt"/>
                          <a:ea typeface="+mn-ea"/>
                          <a:cs typeface="+mn-cs"/>
                        </a:rPr>
                        <a:t>Opfølgning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749823">
                <a:tc>
                  <a:txBody>
                    <a:bodyPr/>
                    <a:lstStyle/>
                    <a:p>
                      <a:pPr algn="ctr">
                        <a:lnSpc>
                          <a:spcPct val="250000"/>
                        </a:lnSpc>
                      </a:pPr>
                      <a:r>
                        <a:rPr lang="da-DK" sz="1600" b="1" dirty="0">
                          <a:ln>
                            <a:noFill/>
                          </a:ln>
                          <a:solidFill>
                            <a:srgbClr val="297A77"/>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rgbClr val="297A77"/>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dirty="0">
                          <a:ln>
                            <a:noFill/>
                          </a:ln>
                          <a:solidFill>
                            <a:srgbClr val="297A77"/>
                          </a:solidFill>
                          <a:effectLst/>
                          <a:uLnTx/>
                          <a:uFillTx/>
                          <a:latin typeface="+mn-lt"/>
                          <a:ea typeface="+mn-ea"/>
                          <a:cs typeface="+mn-cs"/>
                        </a:rPr>
                        <a:t>PAUSE </a:t>
                      </a:r>
                      <a:r>
                        <a:rPr lang="da-DK" sz="1600" kern="1200" dirty="0">
                          <a:solidFill>
                            <a:schemeClr val="dk1"/>
                          </a:solidFill>
                          <a:effectLst/>
                          <a:latin typeface="+mn-lt"/>
                          <a:ea typeface="+mn-ea"/>
                          <a:cs typeface="+mn-cs"/>
                        </a:rPr>
                        <a:t>Efter pausen skal I sidde sammen med kolleger/sololæger sidder sammen.</a:t>
                      </a:r>
                      <a:endParaRPr kumimoji="0" lang="da-DK" sz="1600" b="1" i="0" u="none" strike="noStrike" kern="1200" cap="none" spc="0" normalizeH="0" baseline="0" dirty="0">
                        <a:ln>
                          <a:noFill/>
                        </a:ln>
                        <a:solidFill>
                          <a:srgbClr val="297A77"/>
                        </a:solidFill>
                        <a:effectLst/>
                        <a:uLnTx/>
                        <a:uFillTx/>
                        <a:latin typeface="+mn-lt"/>
                        <a:ea typeface="+mn-ea"/>
                        <a:cs typeface="+mn-cs"/>
                      </a:endParaRPr>
                    </a:p>
                    <a:p>
                      <a:endParaRPr lang="da-DK" sz="1400"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959774">
                <a:tc>
                  <a:txBody>
                    <a:bodyPr/>
                    <a:lstStyle/>
                    <a:p>
                      <a:pPr algn="ctr">
                        <a:lnSpc>
                          <a:spcPct val="250000"/>
                        </a:lnSpc>
                      </a:pPr>
                      <a:r>
                        <a:rPr lang="da-DK" sz="1600" b="1" kern="1200" dirty="0">
                          <a:solidFill>
                            <a:srgbClr val="297A77"/>
                          </a:solidFill>
                          <a:effectLst/>
                          <a:latin typeface="+mn-lt"/>
                          <a:ea typeface="+mn-ea"/>
                          <a:cs typeface="+mn-cs"/>
                        </a:rPr>
                        <a:t>55 min. </a:t>
                      </a:r>
                      <a:endParaRPr lang="da-DK" sz="1600" b="1"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97A77"/>
                          </a:solidFill>
                          <a:effectLst/>
                          <a:uLnTx/>
                          <a:uFillTx/>
                          <a:latin typeface="+mn-lt"/>
                          <a:ea typeface="+mn-ea"/>
                          <a:cs typeface="+mn-cs"/>
                        </a:rPr>
                        <a:t>BLOK 3: </a:t>
                      </a:r>
                      <a:r>
                        <a:rPr lang="da-DK" sz="1600" b="1" kern="1200" dirty="0">
                          <a:solidFill>
                            <a:srgbClr val="297A77"/>
                          </a:solidFill>
                          <a:effectLst/>
                          <a:latin typeface="+mn-lt"/>
                          <a:ea typeface="+mn-ea"/>
                          <a:cs typeface="+mn-cs"/>
                        </a:rPr>
                        <a:t>IMPLEMENTERING OG OPFØLGNING – med udgangspunkt i praksisdata</a:t>
                      </a:r>
                      <a:endParaRPr kumimoji="0" lang="da-DK" sz="1600" b="1" i="0" u="none" strike="noStrike" kern="1200" cap="none" spc="0" normalizeH="0" baseline="0" noProof="0" dirty="0">
                        <a:ln>
                          <a:noFill/>
                        </a:ln>
                        <a:solidFill>
                          <a:srgbClr val="297A77"/>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Gruppearbejde om data opgjort på praksisniveau.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Afslutningsvis drøftes hvilke ændringer, der vil være vigtigst og lettest at gennemføre, og klyngen beslutter, hvordan der skal følges op på dagens møde. </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
        <p:nvSpPr>
          <p:cNvPr id="11" name="Tekstfelt 10">
            <a:extLst>
              <a:ext uri="{FF2B5EF4-FFF2-40B4-BE49-F238E27FC236}">
                <a16:creationId xmlns:a16="http://schemas.microsoft.com/office/drawing/2014/main" id="{87C81B97-3C15-4A4C-8FD1-16281E12C64B}"/>
              </a:ext>
            </a:extLst>
          </p:cNvPr>
          <p:cNvSpPr txBox="1"/>
          <p:nvPr/>
        </p:nvSpPr>
        <p:spPr>
          <a:xfrm>
            <a:off x="741218" y="6154442"/>
            <a:ext cx="9214869" cy="646331"/>
          </a:xfrm>
          <a:prstGeom prst="rect">
            <a:avLst/>
          </a:prstGeom>
          <a:noFill/>
        </p:spPr>
        <p:txBody>
          <a:bodyPr wrap="square" rtlCol="0">
            <a:spAutoFit/>
          </a:bodyPr>
          <a:lstStyle/>
          <a:p>
            <a:r>
              <a:rPr lang="da-DK" dirty="0"/>
              <a:t>FØR PAUSEN: I skal IKKE sidde sammen med kolleger </a:t>
            </a:r>
          </a:p>
          <a:p>
            <a:r>
              <a:rPr lang="da-DK" dirty="0"/>
              <a:t>EFTER PAUSEN</a:t>
            </a:r>
            <a:r>
              <a:rPr lang="da-DK"/>
              <a:t>: Skal </a:t>
            </a:r>
            <a:r>
              <a:rPr lang="da-DK" dirty="0"/>
              <a:t>I</a:t>
            </a:r>
            <a:r>
              <a:rPr lang="da-DK"/>
              <a:t> </a:t>
            </a:r>
            <a:r>
              <a:rPr lang="da-DK" dirty="0"/>
              <a:t>sidde sammen med kolleger</a:t>
            </a:r>
            <a:r>
              <a:rPr lang="da-DK"/>
              <a:t>/sololæger sidder </a:t>
            </a:r>
            <a:r>
              <a:rPr lang="da-DK" dirty="0"/>
              <a:t>sammen </a:t>
            </a:r>
          </a:p>
        </p:txBody>
      </p:sp>
    </p:spTree>
    <p:extLst>
      <p:ext uri="{BB962C8B-B14F-4D97-AF65-F5344CB8AC3E}">
        <p14:creationId xmlns:p14="http://schemas.microsoft.com/office/powerpoint/2010/main" val="370271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402600"/>
            <a:ext cx="9129149" cy="1325563"/>
          </a:xfrm>
        </p:spPr>
        <p:txBody>
          <a:bodyPr>
            <a:normAutofit/>
          </a:bodyPr>
          <a:lstStyle/>
          <a:p>
            <a:pPr>
              <a:lnSpc>
                <a:spcPct val="70000"/>
              </a:lnSpc>
              <a:spcBef>
                <a:spcPts val="1000"/>
              </a:spcBef>
            </a:pPr>
            <a:r>
              <a:rPr lang="da-DK" b="1" dirty="0">
                <a:solidFill>
                  <a:srgbClr val="297A77"/>
                </a:solidFill>
                <a:latin typeface="+mn-lt"/>
              </a:rPr>
              <a:t>Plenum gennemgang (15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25000" lnSpcReduction="20000"/>
          </a:bodyPr>
          <a:lstStyle/>
          <a:p>
            <a:pPr marL="0" indent="0">
              <a:lnSpc>
                <a:spcPct val="100000"/>
              </a:lnSpc>
              <a:buClr>
                <a:srgbClr val="297A77"/>
              </a:buClr>
              <a:buSzPct val="105000"/>
              <a:buNone/>
            </a:pPr>
            <a:r>
              <a:rPr lang="da-DK" sz="11200" dirty="0"/>
              <a:t>Hvad har I talt om i grupperne?</a:t>
            </a:r>
          </a:p>
          <a:p>
            <a:pPr>
              <a:lnSpc>
                <a:spcPct val="100000"/>
              </a:lnSpc>
              <a:buClr>
                <a:srgbClr val="297A77"/>
              </a:buClr>
              <a:buSzPct val="105000"/>
            </a:pPr>
            <a:endParaRPr lang="da-DK" sz="7000" dirty="0"/>
          </a:p>
          <a:p>
            <a:pPr marL="342900" lvl="1" indent="-342900">
              <a:lnSpc>
                <a:spcPct val="110000"/>
              </a:lnSpc>
              <a:spcBef>
                <a:spcPts val="1000"/>
              </a:spcBef>
              <a:buClr>
                <a:srgbClr val="297A77"/>
              </a:buClr>
              <a:buSzPct val="105000"/>
              <a:buFont typeface="+mj-lt"/>
              <a:buAutoNum type="arabicPeriod"/>
            </a:pPr>
            <a:r>
              <a:rPr lang="da-DK" sz="9600" dirty="0"/>
              <a:t>Hvilke tiltag er det vigtigst og lettest at gennemføre?</a:t>
            </a:r>
          </a:p>
          <a:p>
            <a:pPr marL="342900" lvl="1" indent="-342900">
              <a:lnSpc>
                <a:spcPct val="110000"/>
              </a:lnSpc>
              <a:spcBef>
                <a:spcPts val="1000"/>
              </a:spcBef>
              <a:buClr>
                <a:srgbClr val="297A77"/>
              </a:buClr>
              <a:buSzPct val="105000"/>
              <a:buFont typeface="+mj-lt"/>
              <a:buAutoNum type="arabicPeriod"/>
            </a:pPr>
            <a:r>
              <a:rPr lang="da-DK" sz="9600" dirty="0"/>
              <a:t>Hvordan kan det ske?</a:t>
            </a:r>
          </a:p>
          <a:p>
            <a:pPr marL="342900" lvl="1" indent="-342900">
              <a:lnSpc>
                <a:spcPct val="110000"/>
              </a:lnSpc>
              <a:spcBef>
                <a:spcPts val="1000"/>
              </a:spcBef>
              <a:buClr>
                <a:srgbClr val="297A77"/>
              </a:buClr>
              <a:buSzPct val="105000"/>
              <a:buFont typeface="+mj-lt"/>
              <a:buAutoNum type="arabicPeriod"/>
            </a:pPr>
            <a:r>
              <a:rPr lang="da-DK" sz="9600" dirty="0"/>
              <a:t>Er der retningslinjer/fraser/andet materiale, der kan deles i gruppen?</a:t>
            </a:r>
          </a:p>
          <a:p>
            <a:pPr marL="342900" lvl="1" indent="-342900">
              <a:lnSpc>
                <a:spcPct val="110000"/>
              </a:lnSpc>
              <a:spcBef>
                <a:spcPts val="1000"/>
              </a:spcBef>
              <a:buClr>
                <a:srgbClr val="297A77"/>
              </a:buClr>
              <a:buSzPct val="105000"/>
              <a:buFont typeface="+mj-lt"/>
              <a:buAutoNum type="arabicPeriod"/>
            </a:pPr>
            <a:r>
              <a:rPr lang="da-DK" sz="9600" dirty="0"/>
              <a:t>Hvad vil I tage med hjem til jeres praksis? </a:t>
            </a:r>
          </a:p>
          <a:p>
            <a:pPr lvl="1">
              <a:lnSpc>
                <a:spcPct val="100000"/>
              </a:lnSpc>
              <a:buClr>
                <a:srgbClr val="297A77"/>
              </a:buClr>
              <a:buSzPct val="105000"/>
            </a:pPr>
            <a:endParaRPr lang="da-DK" sz="2800" dirty="0"/>
          </a:p>
          <a:p>
            <a:pPr>
              <a:lnSpc>
                <a:spcPct val="100000"/>
              </a:lnSpc>
              <a:buClr>
                <a:srgbClr val="297A77"/>
              </a:buClr>
              <a:buSzPct val="105000"/>
            </a:pPr>
            <a:endParaRPr lang="da-DK" sz="3200" dirty="0"/>
          </a:p>
          <a:p>
            <a:pPr>
              <a:lnSpc>
                <a:spcPct val="100000"/>
              </a:lnSpc>
              <a:buClr>
                <a:srgbClr val="297A77"/>
              </a:buClr>
              <a:buSzPct val="105000"/>
            </a:pPr>
            <a:endParaRPr lang="da-DK" sz="3200" dirty="0"/>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62138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dirty="0">
                <a:solidFill>
                  <a:srgbClr val="297A77"/>
                </a:solidFill>
                <a:latin typeface="+mn-lt"/>
              </a:rPr>
              <a:t>Opsamling og opfølgning (5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6461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cstate="email">
            <a:alphaModFix amt="21000"/>
            <a:extLst>
              <a:ext uri="{28A0092B-C50C-407E-A947-70E740481C1C}">
                <a14:useLocalDpi xmlns:a14="http://schemas.microsoft.com/office/drawing/2010/main"/>
              </a:ext>
            </a:extLst>
          </a:blip>
          <a:srcRect t="-1"/>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9929113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520889"/>
            <a:ext cx="8802599" cy="4774869"/>
          </a:xfrm>
        </p:spPr>
        <p:txBody>
          <a:bodyPr>
            <a:normAutofit fontScale="92500"/>
          </a:bodyPr>
          <a:lstStyle/>
          <a:p>
            <a:pPr marL="0" indent="0">
              <a:buNone/>
            </a:pPr>
            <a:r>
              <a:rPr lang="da-DK" sz="2800" u="sng" dirty="0">
                <a:cs typeface="Calibri"/>
              </a:rPr>
              <a:t>Nu udleveres:</a:t>
            </a:r>
          </a:p>
          <a:p>
            <a:pPr>
              <a:lnSpc>
                <a:spcPct val="100000"/>
              </a:lnSpc>
              <a:buClr>
                <a:srgbClr val="297A77"/>
              </a:buClr>
            </a:pPr>
            <a:r>
              <a:rPr lang="da-DK" dirty="0">
                <a:cs typeface="Calibri"/>
              </a:rPr>
              <a:t>Ark til mødenoter: Skriv dine overvejelser og gode ideer ned undervejs og saml op til sidst på mødet. </a:t>
            </a:r>
          </a:p>
          <a:p>
            <a:pPr>
              <a:lnSpc>
                <a:spcPct val="100000"/>
              </a:lnSpc>
              <a:buClr>
                <a:srgbClr val="297A77"/>
              </a:buClr>
            </a:pPr>
            <a:r>
              <a:rPr lang="da-DK" dirty="0">
                <a:cs typeface="Calibri"/>
              </a:rPr>
              <a:t>Uddelingskopier: Datatræk fra </a:t>
            </a:r>
            <a:r>
              <a:rPr lang="da-DK" dirty="0" err="1">
                <a:cs typeface="Calibri"/>
              </a:rPr>
              <a:t>ordiprax</a:t>
            </a:r>
            <a:r>
              <a:rPr lang="da-DK" dirty="0">
                <a:cs typeface="Calibri"/>
              </a:rPr>
              <a:t>+ med overblik over:</a:t>
            </a:r>
          </a:p>
          <a:p>
            <a:pPr lvl="1">
              <a:lnSpc>
                <a:spcPct val="100000"/>
              </a:lnSpc>
              <a:buClr>
                <a:srgbClr val="297A77"/>
              </a:buClr>
            </a:pPr>
            <a:r>
              <a:rPr lang="da-DK" dirty="0">
                <a:cs typeface="Calibri"/>
              </a:rPr>
              <a:t>Klyngens forbrug af antibiotika</a:t>
            </a:r>
          </a:p>
          <a:p>
            <a:pPr>
              <a:buClr>
                <a:srgbClr val="297A77"/>
              </a:buClr>
            </a:pPr>
            <a:endParaRPr lang="da-DK" dirty="0">
              <a:cs typeface="Calibri"/>
            </a:endParaRPr>
          </a:p>
          <a:p>
            <a:pPr marL="0" indent="0">
              <a:buClr>
                <a:srgbClr val="297A77"/>
              </a:buClr>
              <a:buNone/>
            </a:pPr>
            <a:r>
              <a:rPr lang="da-DK" u="sng" dirty="0">
                <a:cs typeface="Calibri"/>
              </a:rPr>
              <a:t>Efter pausen: </a:t>
            </a:r>
          </a:p>
          <a:p>
            <a:pPr>
              <a:buClr>
                <a:srgbClr val="297A77"/>
              </a:buClr>
            </a:pPr>
            <a:r>
              <a:rPr lang="da-DK" dirty="0">
                <a:cs typeface="Calibri"/>
              </a:rPr>
              <a:t>Uddelingskopier: Datatræk fra </a:t>
            </a:r>
            <a:r>
              <a:rPr lang="da-DK" dirty="0" err="1">
                <a:cs typeface="Calibri"/>
              </a:rPr>
              <a:t>ordiprax</a:t>
            </a:r>
            <a:r>
              <a:rPr lang="da-DK" dirty="0">
                <a:cs typeface="Calibri"/>
              </a:rPr>
              <a:t>+ med overblik over:</a:t>
            </a:r>
          </a:p>
          <a:p>
            <a:pPr lvl="1">
              <a:buClr>
                <a:srgbClr val="297A77"/>
              </a:buClr>
            </a:pPr>
            <a:r>
              <a:rPr lang="da-DK" dirty="0">
                <a:cs typeface="Calibri"/>
              </a:rPr>
              <a:t>Praksis’ forbrug af antibiotika</a:t>
            </a:r>
          </a:p>
          <a:p>
            <a:pPr>
              <a:buClr>
                <a:srgbClr val="297A77"/>
              </a:buClr>
            </a:pPr>
            <a:r>
              <a:rPr lang="da-DK" dirty="0">
                <a:cs typeface="Calibri"/>
              </a:rPr>
              <a:t>Plan for implementering i praksis: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Tree>
    <p:extLst>
      <p:ext uri="{BB962C8B-B14F-4D97-AF65-F5344CB8AC3E}">
        <p14:creationId xmlns:p14="http://schemas.microsoft.com/office/powerpoint/2010/main" val="228826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83488" y="154450"/>
            <a:ext cx="10633364" cy="1117311"/>
          </a:xfrm>
        </p:spPr>
        <p:txBody>
          <a:bodyPr>
            <a:normAutofit fontScale="90000"/>
          </a:bodyPr>
          <a:lstStyle/>
          <a:p>
            <a:br>
              <a:rPr lang="da-DK" b="1" dirty="0">
                <a:solidFill>
                  <a:srgbClr val="297A77"/>
                </a:solidFill>
                <a:latin typeface="+mn-lt"/>
              </a:rPr>
            </a:br>
            <a:r>
              <a:rPr lang="da-DK" b="1" dirty="0" err="1">
                <a:solidFill>
                  <a:srgbClr val="297A77"/>
                </a:solidFill>
                <a:latin typeface="+mn-lt"/>
              </a:rPr>
              <a:t>ordiprax</a:t>
            </a:r>
            <a:r>
              <a:rPr lang="da-DK" b="1" dirty="0">
                <a:solidFill>
                  <a:srgbClr val="297A77"/>
                </a:solidFill>
                <a:latin typeface="+mn-lt"/>
              </a:rPr>
              <a:t>+</a:t>
            </a:r>
            <a:r>
              <a:rPr lang="da-DK" sz="4400" b="1" dirty="0">
                <a:solidFill>
                  <a:srgbClr val="297A77"/>
                </a:solidFill>
                <a:latin typeface="+mn-lt"/>
              </a:rPr>
              <a:t> </a:t>
            </a:r>
            <a:br>
              <a:rPr lang="da-DK" sz="4400" b="1" dirty="0">
                <a:solidFill>
                  <a:srgbClr val="297A77"/>
                </a:solidFill>
                <a:latin typeface="+mn-lt"/>
              </a:rPr>
            </a:b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98822" y="1106869"/>
            <a:ext cx="9441294" cy="5023998"/>
          </a:xfrm>
        </p:spPr>
        <p:txBody>
          <a:bodyPr>
            <a:normAutofit fontScale="85000" lnSpcReduction="10000"/>
          </a:bodyPr>
          <a:lstStyle/>
          <a:p>
            <a:pPr marL="0" indent="0">
              <a:buNone/>
            </a:pPr>
            <a:endParaRPr lang="da-DK" sz="2400" dirty="0">
              <a:cs typeface="Calibri"/>
            </a:endParaRPr>
          </a:p>
          <a:p>
            <a:pPr>
              <a:buClr>
                <a:srgbClr val="297A77"/>
              </a:buClr>
            </a:pPr>
            <a:r>
              <a:rPr lang="da-DK" sz="2600" dirty="0">
                <a:cs typeface="Calibri"/>
              </a:rPr>
              <a:t>Data kommer fra </a:t>
            </a:r>
            <a:r>
              <a:rPr lang="da-DK" sz="2600" dirty="0" err="1">
                <a:cs typeface="Calibri"/>
              </a:rPr>
              <a:t>ordiprax</a:t>
            </a:r>
            <a:r>
              <a:rPr lang="da-DK" sz="2600" dirty="0">
                <a:cs typeface="Calibri"/>
              </a:rPr>
              <a:t>+, hvor alle praktiserende læger kan få overblik over ordinationer i deres praksis og sammenligne opgørelserne med nationale tal og tal for klyngen.  </a:t>
            </a:r>
          </a:p>
          <a:p>
            <a:pPr>
              <a:buClr>
                <a:srgbClr val="297A77"/>
              </a:buClr>
            </a:pPr>
            <a:endParaRPr lang="da-DK" sz="2600" dirty="0">
              <a:cs typeface="Calibri"/>
            </a:endParaRPr>
          </a:p>
          <a:p>
            <a:pPr>
              <a:buClr>
                <a:srgbClr val="297A77"/>
              </a:buClr>
            </a:pPr>
            <a:r>
              <a:rPr lang="da-DK" sz="2600" dirty="0">
                <a:cs typeface="Calibri"/>
              </a:rPr>
              <a:t>Data i </a:t>
            </a:r>
            <a:r>
              <a:rPr lang="da-DK" sz="2600" dirty="0" err="1">
                <a:cs typeface="Calibri"/>
              </a:rPr>
              <a:t>ordiprax</a:t>
            </a:r>
            <a:r>
              <a:rPr lang="da-DK" sz="2600" dirty="0">
                <a:cs typeface="Calibri"/>
              </a:rPr>
              <a:t>+ vises for alle indløste recepter</a:t>
            </a:r>
          </a:p>
          <a:p>
            <a:pPr lvl="1"/>
            <a:r>
              <a:rPr lang="da-DK" sz="2600" dirty="0">
                <a:effectLst/>
                <a:latin typeface="Calibri" panose="020F0502020204030204" pitchFamily="34" charset="0"/>
                <a:ea typeface="Calibri" panose="020F0502020204030204" pitchFamily="34" charset="0"/>
              </a:rPr>
              <a:t>Det betyder eksempelvis, at indløsning af 10 udskrevne recepter med hver 10 tabletter vil tælle som 10 gange så meget som indløsning af recept med 1 recepter med 100 tabletter. </a:t>
            </a:r>
          </a:p>
          <a:p>
            <a:pPr lvl="1"/>
            <a:r>
              <a:rPr lang="da-DK" sz="2600" dirty="0">
                <a:effectLst/>
                <a:latin typeface="Calibri" panose="020F0502020204030204" pitchFamily="34" charset="0"/>
                <a:ea typeface="Calibri" panose="020F0502020204030204" pitchFamily="34" charset="0"/>
              </a:rPr>
              <a:t>’Vent og hent recepter’ vil kun indgå i datatrækket, såfremt de er indløste.  </a:t>
            </a:r>
          </a:p>
          <a:p>
            <a:pPr lvl="1"/>
            <a:endParaRPr lang="da-DK" sz="2600" dirty="0">
              <a:effectLst/>
              <a:latin typeface="Calibri" panose="020F0502020204030204" pitchFamily="34" charset="0"/>
              <a:ea typeface="Calibri" panose="020F0502020204030204" pitchFamily="34" charset="0"/>
            </a:endParaRPr>
          </a:p>
          <a:p>
            <a:pPr>
              <a:buClr>
                <a:srgbClr val="297A77"/>
              </a:buClr>
            </a:pPr>
            <a:r>
              <a:rPr lang="da-DK" sz="2600" dirty="0">
                <a:cs typeface="Calibri"/>
              </a:rPr>
              <a:t>Patientpopulation er begrænset til 44+ årige patienter, og der ses kun på antibiotika.</a:t>
            </a:r>
          </a:p>
          <a:p>
            <a:pPr marL="0" indent="0">
              <a:buNone/>
            </a:pPr>
            <a:endParaRPr lang="da-DK" sz="2800" dirty="0"/>
          </a:p>
          <a:p>
            <a:pPr marL="0" indent="0">
              <a:buNone/>
            </a:pPr>
            <a:r>
              <a:rPr lang="da-DK" sz="1900" dirty="0"/>
              <a:t>På kiap.dk kan du finde vejledninger til, hvordan du logger på og anvender </a:t>
            </a:r>
            <a:r>
              <a:rPr lang="da-DK" sz="1900" dirty="0" err="1"/>
              <a:t>ordiprax</a:t>
            </a:r>
            <a:r>
              <a:rPr lang="da-DK" sz="1900" dirty="0"/>
              <a:t>+.</a:t>
            </a:r>
            <a:endParaRPr lang="da-DK" sz="1900" dirty="0">
              <a:solidFill>
                <a:schemeClr val="bg1"/>
              </a:solidFill>
            </a:endParaRP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388494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325563"/>
          </a:xfrm>
        </p:spPr>
        <p:txBody>
          <a:bodyPr>
            <a:normAutofit fontScale="90000"/>
          </a:bodyPr>
          <a:lstStyle/>
          <a:p>
            <a:r>
              <a:rPr lang="da-DK" sz="4900" b="1" dirty="0">
                <a:solidFill>
                  <a:srgbClr val="297A77"/>
                </a:solidFill>
                <a:latin typeface="+mn-lt"/>
              </a:rPr>
              <a:t>Introduktionsvideo (9 min.) </a:t>
            </a:r>
            <a:br>
              <a:rPr lang="da-DK" sz="3100" b="1" dirty="0">
                <a:solidFill>
                  <a:srgbClr val="297A77"/>
                </a:solidFill>
                <a:latin typeface="+mn-lt"/>
              </a:rPr>
            </a:br>
            <a:r>
              <a:rPr lang="da-DK" sz="3100" b="1" dirty="0">
                <a:solidFill>
                  <a:srgbClr val="297A77"/>
                </a:solidFill>
                <a:latin typeface="+mn-lt"/>
              </a:rPr>
              <a:t>v. praktiserende læge og lektor Rune Munck Aabenhus</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6</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 Media 2" title="Nedre luftvejsinfektioner (01) - Diagnostik og behandling af pneumoni og KOL-eksacerbation">
            <a:hlinkClick r:id="" action="ppaction://media"/>
            <a:extLst>
              <a:ext uri="{FF2B5EF4-FFF2-40B4-BE49-F238E27FC236}">
                <a16:creationId xmlns:a16="http://schemas.microsoft.com/office/drawing/2014/main" id="{5876D028-802D-6488-C955-70ADD599E878}"/>
              </a:ext>
            </a:extLst>
          </p:cNvPr>
          <p:cNvPicPr>
            <a:picLocks noRot="1" noChangeAspect="1"/>
          </p:cNvPicPr>
          <p:nvPr>
            <a:videoFile r:link="rId1"/>
          </p:nvPr>
        </p:nvPicPr>
        <p:blipFill>
          <a:blip r:embed="rId5"/>
          <a:stretch>
            <a:fillRect/>
          </a:stretch>
        </p:blipFill>
        <p:spPr>
          <a:xfrm>
            <a:off x="2482002" y="1828800"/>
            <a:ext cx="8255000" cy="4664075"/>
          </a:xfrm>
          <a:prstGeom prst="rect">
            <a:avLst/>
          </a:prstGeom>
        </p:spPr>
      </p:pic>
    </p:spTree>
    <p:extLst>
      <p:ext uri="{BB962C8B-B14F-4D97-AF65-F5344CB8AC3E}">
        <p14:creationId xmlns:p14="http://schemas.microsoft.com/office/powerpoint/2010/main" val="3451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638501"/>
          </a:xfrm>
        </p:spPr>
        <p:txBody>
          <a:bodyPr>
            <a:normAutofit fontScale="90000"/>
          </a:bodyPr>
          <a:lstStyle/>
          <a:p>
            <a:r>
              <a:rPr lang="da-DK" b="1">
                <a:solidFill>
                  <a:srgbClr val="297A77"/>
                </a:solidFill>
                <a:latin typeface="+mn-lt"/>
              </a:rPr>
              <a:t>Diagnostik af pneumoni</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3883" y="1187865"/>
            <a:ext cx="9396731" cy="5305010"/>
          </a:xfrm>
        </p:spPr>
        <p:txBody>
          <a:bodyPr vert="horz" lIns="91440" tIns="45720" rIns="91440" bIns="45720" rtlCol="0" anchor="t">
            <a:normAutofit fontScale="77500" lnSpcReduction="20000"/>
          </a:bodyPr>
          <a:lstStyle/>
          <a:p>
            <a:pPr marL="0" indent="0" fontAlgn="base">
              <a:buNone/>
            </a:pPr>
            <a:r>
              <a:rPr lang="da-DK" sz="3100" b="1" dirty="0">
                <a:solidFill>
                  <a:srgbClr val="297A77"/>
                </a:solidFill>
              </a:rPr>
              <a:t>Hvad ved vi?</a:t>
            </a:r>
            <a:r>
              <a:rPr lang="en-US" sz="3100" dirty="0">
                <a:solidFill>
                  <a:srgbClr val="297A77"/>
                </a:solidFill>
              </a:rPr>
              <a:t>​</a:t>
            </a:r>
          </a:p>
          <a:p>
            <a:pPr marL="0" indent="0" fontAlgn="base">
              <a:buNone/>
            </a:pPr>
            <a:r>
              <a:rPr lang="da-DK" sz="2800" dirty="0"/>
              <a:t>Det er svært klinisk at afgøre, om patienten har en pneumoni. Kun omkring 10 % af de patienter, der fik stillet diagnosen i almen praksis, havde ved efterfølgende undersøgelser på sygehus reelt en pneumoni</a:t>
            </a:r>
            <a:r>
              <a:rPr lang="da-DK" sz="2800" b="1" dirty="0"/>
              <a:t>.</a:t>
            </a:r>
            <a:r>
              <a:rPr lang="en-US" sz="2800" dirty="0"/>
              <a:t>​</a:t>
            </a:r>
          </a:p>
          <a:p>
            <a:pPr marL="0" indent="0" fontAlgn="base">
              <a:buNone/>
            </a:pPr>
            <a:endParaRPr lang="da-DK" sz="2800" b="1" dirty="0"/>
          </a:p>
          <a:p>
            <a:pPr marL="0" indent="0" fontAlgn="base">
              <a:buNone/>
            </a:pPr>
            <a:r>
              <a:rPr lang="da-DK" sz="3100" b="1" dirty="0">
                <a:solidFill>
                  <a:srgbClr val="297A77"/>
                </a:solidFill>
              </a:rPr>
              <a:t>Hvad anbefales?</a:t>
            </a:r>
            <a:r>
              <a:rPr lang="en-US" sz="3100" dirty="0">
                <a:solidFill>
                  <a:srgbClr val="297A77"/>
                </a:solidFill>
              </a:rPr>
              <a:t>​</a:t>
            </a:r>
          </a:p>
          <a:p>
            <a:pPr marL="0" indent="0" fontAlgn="base">
              <a:buNone/>
            </a:pPr>
            <a:r>
              <a:rPr lang="da-DK" sz="2800" dirty="0"/>
              <a:t>Den kliniske diagnose for pneumoni hos voksne bør indeholde:</a:t>
            </a:r>
            <a:r>
              <a:rPr lang="en-US" sz="2800" dirty="0"/>
              <a:t>​</a:t>
            </a:r>
          </a:p>
          <a:p>
            <a:pPr marL="0" indent="0" fontAlgn="base">
              <a:buNone/>
            </a:pPr>
            <a:endParaRPr lang="en-US" sz="2800" dirty="0"/>
          </a:p>
          <a:p>
            <a:pPr marL="514350" indent="-514350" fontAlgn="base">
              <a:buFont typeface="+mj-lt"/>
              <a:buAutoNum type="arabicPeriod"/>
            </a:pPr>
            <a:r>
              <a:rPr lang="da-DK" sz="2800" dirty="0"/>
              <a:t>Symptomer på infektion i nedre luftveje (hoste og ét andet symptom fra nedre luftveje f.eks. åndenød, respirationssynkrone smerter, opspyt). </a:t>
            </a:r>
            <a:r>
              <a:rPr lang="en-US" sz="2800" dirty="0"/>
              <a:t>​</a:t>
            </a:r>
          </a:p>
          <a:p>
            <a:pPr marL="514350" indent="-514350">
              <a:buFont typeface="+mj-lt"/>
              <a:buAutoNum type="arabicPeriod"/>
            </a:pPr>
            <a:r>
              <a:rPr lang="da-DK" sz="2800" dirty="0"/>
              <a:t>Ikke tidligere kendt fund ved undersøgelse af thorax (</a:t>
            </a:r>
            <a:r>
              <a:rPr lang="da-DK" sz="2800" dirty="0" err="1"/>
              <a:t>takypnø</a:t>
            </a:r>
            <a:r>
              <a:rPr lang="da-DK" sz="2800" dirty="0"/>
              <a:t>, dæmpning, stetoskopi med bilyde)</a:t>
            </a:r>
            <a:r>
              <a:rPr lang="en-US" sz="2800" dirty="0"/>
              <a:t>​</a:t>
            </a:r>
            <a:endParaRPr lang="en-US" sz="2800" dirty="0">
              <a:cs typeface="Calibri" panose="020F0502020204030204"/>
            </a:endParaRPr>
          </a:p>
          <a:p>
            <a:pPr marL="514350" indent="-514350" fontAlgn="base">
              <a:buFont typeface="+mj-lt"/>
              <a:buAutoNum type="arabicPeriod"/>
            </a:pPr>
            <a:r>
              <a:rPr lang="da-DK" sz="2800" dirty="0"/>
              <a:t>Tegn på systemisk sygdom (almen påvirkning eller temperatur &gt; 38 °C).</a:t>
            </a:r>
            <a:r>
              <a:rPr lang="en-US" sz="2800" dirty="0"/>
              <a:t>​</a:t>
            </a:r>
            <a:endParaRPr lang="en-US" sz="2800" dirty="0">
              <a:cs typeface="Calibri" panose="020F0502020204030204"/>
            </a:endParaRPr>
          </a:p>
          <a:p>
            <a:pPr marL="0" indent="0" fontAlgn="base">
              <a:buNone/>
            </a:pPr>
            <a:endParaRPr lang="da-DK" sz="2800" dirty="0"/>
          </a:p>
          <a:p>
            <a:pPr marL="0" indent="0" fontAlgn="base">
              <a:buNone/>
            </a:pPr>
            <a:r>
              <a:rPr lang="da-DK" sz="2800" dirty="0"/>
              <a:t>Anvendes CRP-måling, vil CRP-værdi ofte være markant over 50. En CRP-værdi &lt; 25 taler imod pneumoni.</a:t>
            </a:r>
            <a:endParaRPr lang="en-US" sz="2800"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Tree>
    <p:extLst>
      <p:ext uri="{BB962C8B-B14F-4D97-AF65-F5344CB8AC3E}">
        <p14:creationId xmlns:p14="http://schemas.microsoft.com/office/powerpoint/2010/main" val="206651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638501"/>
          </a:xfrm>
        </p:spPr>
        <p:txBody>
          <a:bodyPr>
            <a:normAutofit fontScale="90000"/>
          </a:bodyPr>
          <a:lstStyle/>
          <a:p>
            <a:r>
              <a:rPr lang="da-DK" b="1">
                <a:solidFill>
                  <a:srgbClr val="297A77"/>
                </a:solidFill>
                <a:latin typeface="+mn-lt"/>
              </a:rPr>
              <a:t>Behandlingsvalg for pneumoni</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3883" y="1187865"/>
            <a:ext cx="9396731" cy="5305010"/>
          </a:xfrm>
        </p:spPr>
        <p:txBody>
          <a:bodyPr vert="horz" lIns="91440" tIns="45720" rIns="91440" bIns="45720" rtlCol="0" anchor="t">
            <a:normAutofit/>
          </a:bodyPr>
          <a:lstStyle/>
          <a:p>
            <a:pPr marL="0" indent="0" fontAlgn="base">
              <a:buNone/>
            </a:pPr>
            <a:endParaRPr lang="da-DK" sz="3100" b="1">
              <a:solidFill>
                <a:srgbClr val="297A77"/>
              </a:solidFill>
            </a:endParaRPr>
          </a:p>
          <a:p>
            <a:pPr marL="0" indent="0" fontAlgn="base">
              <a:buNone/>
            </a:pPr>
            <a:r>
              <a:rPr lang="da-DK" sz="3100" b="1">
                <a:solidFill>
                  <a:srgbClr val="297A77"/>
                </a:solidFill>
              </a:rPr>
              <a:t>Hvad ved vi?</a:t>
            </a:r>
            <a:r>
              <a:rPr lang="en-US" sz="3100">
                <a:solidFill>
                  <a:srgbClr val="297A77"/>
                </a:solidFill>
              </a:rPr>
              <a:t>​</a:t>
            </a:r>
          </a:p>
          <a:p>
            <a:pPr marL="0" indent="0" fontAlgn="base">
              <a:buNone/>
            </a:pPr>
            <a:r>
              <a:rPr lang="da-DK"/>
              <a:t>Antibiotikabehandling bør initialt rettes mod </a:t>
            </a:r>
            <a:r>
              <a:rPr lang="da-DK" err="1"/>
              <a:t>pneumokokker</a:t>
            </a:r>
            <a:r>
              <a:rPr lang="da-DK"/>
              <a:t>, som regnes for den farligste bakterie ved pneumoni. Penicillin er det mest effektive antibiotikum til </a:t>
            </a:r>
            <a:r>
              <a:rPr lang="da-DK" err="1"/>
              <a:t>pneumokokker</a:t>
            </a:r>
            <a:r>
              <a:rPr lang="da-DK"/>
              <a:t>.</a:t>
            </a:r>
          </a:p>
          <a:p>
            <a:pPr marL="0" indent="0" fontAlgn="base">
              <a:buNone/>
            </a:pPr>
            <a:endParaRPr lang="da-DK" sz="3100" b="1">
              <a:solidFill>
                <a:srgbClr val="297A77"/>
              </a:solidFill>
            </a:endParaRPr>
          </a:p>
          <a:p>
            <a:pPr marL="0" indent="0" fontAlgn="base">
              <a:buNone/>
            </a:pPr>
            <a:r>
              <a:rPr lang="da-DK" sz="3100" b="1">
                <a:solidFill>
                  <a:srgbClr val="297A77"/>
                </a:solidFill>
              </a:rPr>
              <a:t>Hvad anbefales?</a:t>
            </a:r>
            <a:r>
              <a:rPr lang="en-US" sz="3100" b="1">
                <a:solidFill>
                  <a:srgbClr val="297A77"/>
                </a:solidFill>
              </a:rPr>
              <a:t>​</a:t>
            </a:r>
          </a:p>
          <a:p>
            <a:pPr marL="0" indent="0" fontAlgn="base">
              <a:buNone/>
            </a:pPr>
            <a:r>
              <a:rPr lang="da-DK"/>
              <a:t>Førstevalg bør være penicillin V 1 MIE x 4 i 5 dage (f.eks. </a:t>
            </a:r>
            <a:r>
              <a:rPr lang="da-DK" err="1"/>
              <a:t>Pancillin</a:t>
            </a:r>
            <a:r>
              <a:rPr lang="da-DK"/>
              <a:t>, 20 stk.)</a:t>
            </a:r>
            <a:endParaRPr lang="en-US">
              <a:cs typeface="Calibri" panose="020F0502020204030204"/>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Tree>
    <p:extLst>
      <p:ext uri="{BB962C8B-B14F-4D97-AF65-F5344CB8AC3E}">
        <p14:creationId xmlns:p14="http://schemas.microsoft.com/office/powerpoint/2010/main" val="169677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3600" b="1" dirty="0">
                <a:cs typeface="Calibri"/>
              </a:rPr>
              <a:t>Blok 1: Diagnostik og behandling af pneumoni</a:t>
            </a:r>
            <a:endParaRPr lang="da-DK" sz="3200" b="1" dirty="0">
              <a:cs typeface="Calibri"/>
            </a:endParaRPr>
          </a:p>
          <a:p>
            <a:pPr marL="457200" lvl="1" indent="0">
              <a:buNone/>
            </a:pPr>
            <a:endParaRPr lang="da-DK" sz="2000" b="1" dirty="0">
              <a:cs typeface="Calibri"/>
            </a:endParaRPr>
          </a:p>
          <a:p>
            <a:pPr marL="457200" lvl="1" indent="0">
              <a:buNone/>
            </a:pPr>
            <a:r>
              <a:rPr lang="da-DK" sz="2000" b="1" dirty="0">
                <a:cs typeface="Calibri"/>
              </a:rPr>
              <a:t>Målepunkt 1: Klyngens brug af antibiotika mod pneumoni</a:t>
            </a:r>
          </a:p>
          <a:p>
            <a:pPr marL="457200" lvl="1" indent="0">
              <a:buNone/>
            </a:pPr>
            <a:r>
              <a:rPr lang="da-DK" sz="2000" b="1" dirty="0">
                <a:cs typeface="Calibri"/>
              </a:rPr>
              <a:t>Målepunkt 2: Klyngens brug af penicillin V </a:t>
            </a:r>
          </a:p>
          <a:p>
            <a:pPr marL="457200" lvl="1" indent="0">
              <a:buNone/>
            </a:pPr>
            <a:r>
              <a:rPr lang="da-DK" sz="2000" b="1" dirty="0">
                <a:solidFill>
                  <a:schemeClr val="bg1"/>
                </a:solidFill>
                <a:latin typeface="+mn-lt"/>
              </a:rPr>
              <a:t>Søjlediagram: Klyngens valg af antibiotika ved pneumoni fordelt på lægemidler</a:t>
            </a:r>
            <a:br>
              <a:rPr lang="da-DK" sz="2000" b="1" dirty="0">
                <a:solidFill>
                  <a:schemeClr val="bg1"/>
                </a:solidFill>
                <a:latin typeface="+mn-lt"/>
              </a:rPr>
            </a:br>
            <a:endParaRPr lang="da-DK" sz="2000" b="1" dirty="0">
              <a:solidFill>
                <a:schemeClr val="bg1"/>
              </a:solidFill>
              <a:cs typeface="Calibri"/>
            </a:endParaRPr>
          </a:p>
          <a:p>
            <a:pPr marL="0" indent="0">
              <a:buNone/>
            </a:pPr>
            <a:endParaRPr lang="da-DK" sz="2400" b="1" dirty="0">
              <a:cs typeface="Calibri"/>
            </a:endParaRPr>
          </a:p>
          <a:p>
            <a:pPr marL="0" indent="0">
              <a:buNone/>
            </a:pPr>
            <a:r>
              <a:rPr lang="da-DK" sz="2400" b="1" dirty="0">
                <a:cs typeface="Calibri"/>
              </a:rPr>
              <a:t>Samlet tid: 40 min. herunder</a:t>
            </a:r>
          </a:p>
          <a:p>
            <a:pPr marL="0" indent="0">
              <a:buNone/>
            </a:pPr>
            <a:r>
              <a:rPr lang="da-DK" sz="2000" b="1" dirty="0">
                <a:cs typeface="Calibri"/>
              </a:rPr>
              <a:t>Samtale med sidemanden 2 x 10 min.</a:t>
            </a:r>
          </a:p>
          <a:p>
            <a:pPr marL="0" indent="0">
              <a:buNone/>
            </a:pPr>
            <a:endParaRPr lang="da-DK" sz="36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544341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993C13B96ABA44B8BA0820E957946A" ma:contentTypeVersion="12" ma:contentTypeDescription="Create a new document." ma:contentTypeScope="" ma:versionID="ebee0e0ef010b4346aa37fce81cb399c">
  <xsd:schema xmlns:xsd="http://www.w3.org/2001/XMLSchema" xmlns:xs="http://www.w3.org/2001/XMLSchema" xmlns:p="http://schemas.microsoft.com/office/2006/metadata/properties" xmlns:ns2="e19b9160-98c9-4814-b699-7a53b2458871" xmlns:ns3="ab13d131-50a7-42c4-8a02-30b9c286ffe1" targetNamespace="http://schemas.microsoft.com/office/2006/metadata/properties" ma:root="true" ma:fieldsID="550b72041907d030c574d8aa44259eb3" ns2:_="" ns3:_="">
    <xsd:import namespace="e19b9160-98c9-4814-b699-7a53b2458871"/>
    <xsd:import namespace="ab13d131-50a7-42c4-8a02-30b9c286ff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b9160-98c9-4814-b699-7a53b245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3d131-50a7-42c4-8a02-30b9c286ffe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2.xml><?xml version="1.0" encoding="utf-8"?>
<ds:datastoreItem xmlns:ds="http://schemas.openxmlformats.org/officeDocument/2006/customXml" ds:itemID="{7465785F-4359-4F84-AFAE-EB7B727BC3AA}">
  <ds:schemaRef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ab13d131-50a7-42c4-8a02-30b9c286ffe1"/>
    <ds:schemaRef ds:uri="e19b9160-98c9-4814-b699-7a53b245887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AC83628-DE4E-48DE-A108-B4AF362B98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b9160-98c9-4814-b699-7a53b2458871"/>
    <ds:schemaRef ds:uri="ab13d131-50a7-42c4-8a02-30b9c286f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TotalTime>
  <Words>3620</Words>
  <Application>Microsoft Office PowerPoint</Application>
  <PresentationFormat>Widescreen</PresentationFormat>
  <Paragraphs>460</Paragraphs>
  <Slides>32</Slides>
  <Notes>32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TitilliumWeb-Regular</vt:lpstr>
      <vt:lpstr>Office Theme</vt:lpstr>
      <vt:lpstr>KLYNGENAVN  Nedre luftvejsinfektioner Diagnostik og behandling af pneumoni og KOL-eksacerbation  Dato for klyngemødet     </vt:lpstr>
      <vt:lpstr>Formål med dagens møde </vt:lpstr>
      <vt:lpstr>Program for dagens møde</vt:lpstr>
      <vt:lpstr>Materialer</vt:lpstr>
      <vt:lpstr> ordiprax+  </vt:lpstr>
      <vt:lpstr>Introduktionsvideo (9 min.)  v. praktiserende læge og lektor Rune Munck Aabenhus </vt:lpstr>
      <vt:lpstr>Diagnostik af pneumoni</vt:lpstr>
      <vt:lpstr>Behandlingsvalg for pneumoni</vt:lpstr>
      <vt:lpstr>BLOK 1: BE</vt:lpstr>
      <vt:lpstr>Målepunkt 1: Klyngens brug af antibiotika Antal recepter til voksne, 18+ år mod pneumoni pr. 1000 sikrede</vt:lpstr>
      <vt:lpstr>Spørgsmål til målepunkt 1: Klyngens brug af antibiotika </vt:lpstr>
      <vt:lpstr>Målepunkt 2: Klyngens brug af Penicillin V Andel af de antibiotikabehandlede med pneumoni, 18+ år, der fik Penicillin V, procent </vt:lpstr>
      <vt:lpstr>Søjlediagram: Klyngens valg af antibiotika ved pneumoni Antibiotika mod pneumoni fordelt på lægemidler</vt:lpstr>
      <vt:lpstr>Spørgsmål til målepunkt 2: Klyngens brug af Penicillin V  og valg af lægemidler </vt:lpstr>
      <vt:lpstr>Plenum gennemgang (10 min.)</vt:lpstr>
      <vt:lpstr>Notér i mødenoter (5 min.) </vt:lpstr>
      <vt:lpstr>BLOK 1: BE</vt:lpstr>
      <vt:lpstr> Introduktionsvideo (4 min.) v. praktiserende læge og lektor Rune Munck Aabenhus </vt:lpstr>
      <vt:lpstr>Diagnostik af KOL-eksacerbation</vt:lpstr>
      <vt:lpstr>Behandlingsvalg for KOL-eksacerbation</vt:lpstr>
      <vt:lpstr>Målepunkt 3: Klyngens brug af antibiotika mod KOL-eksacerbation Antal recepter til KOL-eksacerbation, 45+ år, pr. 1000 sikrede</vt:lpstr>
      <vt:lpstr>Målepunkt 4: Klyngens brug af penicillin med udvidet spektrum mod KOL-eksacerbation. Antal recepter pr. 1.000 sikrede</vt:lpstr>
      <vt:lpstr>Spørgsmål til målepunkt 3 og 4: Klyngens brug af antibiotika mod KOL-eksacerbation og af penicillin med udvidet spektrum </vt:lpstr>
      <vt:lpstr>Plenum gennemgang (5 min.)</vt:lpstr>
      <vt:lpstr>Notér i mødenoter (5 min.) </vt:lpstr>
      <vt:lpstr>PowerPoint Presentation</vt:lpstr>
      <vt:lpstr>PowerPoint Presentation</vt:lpstr>
      <vt:lpstr>Spørgsmål til praksisdata</vt:lpstr>
      <vt:lpstr>Udfyld implementeringsplanen (20 min.) Er der potentiale for forandringer?</vt:lpstr>
      <vt:lpstr>Plenum gennemgang (15 min.)</vt:lpstr>
      <vt:lpstr>Opsamling og opfølgning (5 min.)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Høg Sørensen</cp:lastModifiedBy>
  <cp:revision>8</cp:revision>
  <cp:lastPrinted>2022-03-30T10:59:26Z</cp:lastPrinted>
  <dcterms:created xsi:type="dcterms:W3CDTF">2018-05-04T12:52:03Z</dcterms:created>
  <dcterms:modified xsi:type="dcterms:W3CDTF">2022-05-09T09:18:08Z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0x0101006B993C13B96ABA44B8BA0820E957946A</vt:lpwstr>
  </property>
</Properties>
</file>