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622" r:id="rId5"/>
    <p:sldId id="732" r:id="rId6"/>
    <p:sldId id="744" r:id="rId7"/>
    <p:sldId id="745" r:id="rId8"/>
    <p:sldId id="746" r:id="rId9"/>
    <p:sldId id="757" r:id="rId10"/>
    <p:sldId id="758" r:id="rId11"/>
    <p:sldId id="747" r:id="rId12"/>
    <p:sldId id="645" r:id="rId13"/>
    <p:sldId id="734" r:id="rId14"/>
    <p:sldId id="735" r:id="rId15"/>
    <p:sldId id="738" r:id="rId16"/>
    <p:sldId id="613" r:id="rId17"/>
    <p:sldId id="764" r:id="rId18"/>
    <p:sldId id="634" r:id="rId19"/>
    <p:sldId id="765" r:id="rId20"/>
    <p:sldId id="630" r:id="rId21"/>
    <p:sldId id="737" r:id="rId22"/>
    <p:sldId id="644" r:id="rId23"/>
    <p:sldId id="767" r:id="rId24"/>
    <p:sldId id="763" r:id="rId25"/>
    <p:sldId id="729" r:id="rId26"/>
    <p:sldId id="750" r:id="rId27"/>
    <p:sldId id="751" r:id="rId28"/>
    <p:sldId id="638" r:id="rId29"/>
    <p:sldId id="739" r:id="rId30"/>
    <p:sldId id="768" r:id="rId31"/>
    <p:sldId id="643" r:id="rId32"/>
    <p:sldId id="726" r:id="rId33"/>
    <p:sldId id="760" r:id="rId34"/>
    <p:sldId id="754" r:id="rId35"/>
    <p:sldId id="740" r:id="rId36"/>
    <p:sldId id="741" r:id="rId37"/>
    <p:sldId id="773" r:id="rId38"/>
    <p:sldId id="762" r:id="rId39"/>
    <p:sldId id="761" r:id="rId40"/>
    <p:sldId id="770" r:id="rId41"/>
    <p:sldId id="771" r:id="rId42"/>
    <p:sldId id="772" r:id="rId43"/>
    <p:sldId id="733" r:id="rId44"/>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036FE-20CE-41EF-AC33-CDD399791152}" v="15" dt="2021-10-21T09:12:16.27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872" autoAdjust="0"/>
  </p:normalViewPr>
  <p:slideViewPr>
    <p:cSldViewPr snapToGrid="0">
      <p:cViewPr varScale="1">
        <p:scale>
          <a:sx n="65" d="100"/>
          <a:sy n="65" d="100"/>
        </p:scale>
        <p:origin x="155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81141760995082E-2"/>
          <c:y val="0.11180496399016289"/>
          <c:w val="0.8368055169574391"/>
          <c:h val="0.67591987843624812"/>
        </c:manualLayout>
      </c:layout>
      <c:barChart>
        <c:barDir val="col"/>
        <c:grouping val="clustered"/>
        <c:varyColors val="0"/>
        <c:ser>
          <c:idx val="0"/>
          <c:order val="0"/>
          <c:tx>
            <c:strRef>
              <c:f>'Ark1'!$C$6</c:f>
              <c:strCache>
                <c:ptCount val="1"/>
                <c:pt idx="0">
                  <c:v>Mål 1: GOLD klassificeret</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0A2F-4557-AADA-A2C1823E8E7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'Ark1'!$B$7:$B$18</c:f>
              <c:strCache>
                <c:ptCount val="12"/>
                <c:pt idx="0">
                  <c:v>Klyngegennemsnit</c:v>
                </c:pt>
                <c:pt idx="1">
                  <c:v>Praksis A</c:v>
                </c:pt>
                <c:pt idx="2">
                  <c:v>Praksis B</c:v>
                </c:pt>
                <c:pt idx="3">
                  <c:v>Praksis C</c:v>
                </c:pt>
                <c:pt idx="4">
                  <c:v>Praksis D</c:v>
                </c:pt>
                <c:pt idx="5">
                  <c:v>Praksis E</c:v>
                </c:pt>
                <c:pt idx="6">
                  <c:v>Praksis F</c:v>
                </c:pt>
                <c:pt idx="7">
                  <c:v>Praksis G</c:v>
                </c:pt>
                <c:pt idx="8">
                  <c:v>Praksis H</c:v>
                </c:pt>
                <c:pt idx="9">
                  <c:v>Praksis I</c:v>
                </c:pt>
                <c:pt idx="10">
                  <c:v>Praksis J</c:v>
                </c:pt>
                <c:pt idx="11">
                  <c:v>Praksis K</c:v>
                </c:pt>
              </c:strCache>
            </c:strRef>
          </c:cat>
          <c:val>
            <c:numRef>
              <c:f>'Ark1'!$C$7:$C$18</c:f>
              <c:numCache>
                <c:formatCode>General</c:formatCode>
                <c:ptCount val="12"/>
                <c:pt idx="0" formatCode="0">
                  <c:v>44.636363636363633</c:v>
                </c:pt>
                <c:pt idx="1">
                  <c:v>58</c:v>
                </c:pt>
                <c:pt idx="2">
                  <c:v>49</c:v>
                </c:pt>
                <c:pt idx="3">
                  <c:v>78</c:v>
                </c:pt>
                <c:pt idx="4">
                  <c:v>24</c:v>
                </c:pt>
                <c:pt idx="5">
                  <c:v>26</c:v>
                </c:pt>
                <c:pt idx="6">
                  <c:v>39</c:v>
                </c:pt>
                <c:pt idx="7">
                  <c:v>84</c:v>
                </c:pt>
                <c:pt idx="8">
                  <c:v>71</c:v>
                </c:pt>
                <c:pt idx="9">
                  <c:v>23</c:v>
                </c:pt>
                <c:pt idx="10">
                  <c:v>25</c:v>
                </c:pt>
                <c:pt idx="11">
                  <c:v>14</c:v>
                </c:pt>
              </c:numCache>
            </c:numRef>
          </c:val>
          <c:extLst>
            <c:ext xmlns:c16="http://schemas.microsoft.com/office/drawing/2014/chart" uri="{C3380CC4-5D6E-409C-BE32-E72D297353CC}">
              <c16:uniqueId val="{00000002-0A2F-4557-AADA-A2C1823E8E7D}"/>
            </c:ext>
          </c:extLst>
        </c:ser>
        <c:dLbls>
          <c:dLblPos val="inEnd"/>
          <c:showLegendKey val="0"/>
          <c:showVal val="1"/>
          <c:showCatName val="0"/>
          <c:showSerName val="0"/>
          <c:showPercent val="0"/>
          <c:showBubbleSize val="0"/>
        </c:dLbls>
        <c:gapWidth val="65"/>
        <c:axId val="591713328"/>
        <c:axId val="591714640"/>
      </c:barChart>
      <c:catAx>
        <c:axId val="591713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dk1">
                    <a:lumMod val="75000"/>
                    <a:lumOff val="25000"/>
                  </a:schemeClr>
                </a:solidFill>
                <a:latin typeface="+mn-lt"/>
                <a:ea typeface="+mn-ea"/>
                <a:cs typeface="+mn-cs"/>
              </a:defRPr>
            </a:pPr>
            <a:endParaRPr lang="da-DK"/>
          </a:p>
        </c:txPr>
        <c:crossAx val="591714640"/>
        <c:crosses val="autoZero"/>
        <c:auto val="1"/>
        <c:lblAlgn val="ctr"/>
        <c:lblOffset val="100"/>
        <c:noMultiLvlLbl val="0"/>
      </c:catAx>
      <c:valAx>
        <c:axId val="5917146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917133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36237064140074E-2"/>
          <c:y val="2.8001304375721944E-2"/>
          <c:w val="0.93627066935630288"/>
          <c:h val="0.71342671364124333"/>
        </c:manualLayout>
      </c:layout>
      <c:barChart>
        <c:barDir val="col"/>
        <c:grouping val="clustered"/>
        <c:varyColors val="0"/>
        <c:ser>
          <c:idx val="0"/>
          <c:order val="0"/>
          <c:tx>
            <c:strRef>
              <c:f>'Ark1'!$H$6</c:f>
              <c:strCache>
                <c:ptCount val="1"/>
                <c:pt idx="0">
                  <c:v>Mål 5: Andel med opfølgning / 0120-ydelse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'Ark1'!$B$7:$B$18</c:f>
              <c:strCache>
                <c:ptCount val="12"/>
                <c:pt idx="0">
                  <c:v>Klyngegennemsnit</c:v>
                </c:pt>
                <c:pt idx="1">
                  <c:v>Praksis A</c:v>
                </c:pt>
                <c:pt idx="2">
                  <c:v>Praksis B</c:v>
                </c:pt>
                <c:pt idx="3">
                  <c:v>Praksis C</c:v>
                </c:pt>
                <c:pt idx="4">
                  <c:v>Praksis D</c:v>
                </c:pt>
                <c:pt idx="5">
                  <c:v>Praksis E</c:v>
                </c:pt>
                <c:pt idx="6">
                  <c:v>Praksis F</c:v>
                </c:pt>
                <c:pt idx="7">
                  <c:v>Praksis G</c:v>
                </c:pt>
                <c:pt idx="8">
                  <c:v>Praksis H</c:v>
                </c:pt>
                <c:pt idx="9">
                  <c:v>Praksis I</c:v>
                </c:pt>
                <c:pt idx="10">
                  <c:v>Praksis J</c:v>
                </c:pt>
                <c:pt idx="11">
                  <c:v>Praksis K</c:v>
                </c:pt>
              </c:strCache>
            </c:strRef>
          </c:cat>
          <c:val>
            <c:numRef>
              <c:f>'Ark1'!$H$7:$H$18</c:f>
              <c:numCache>
                <c:formatCode>General</c:formatCode>
                <c:ptCount val="12"/>
                <c:pt idx="0" formatCode="0">
                  <c:v>44.636363636363633</c:v>
                </c:pt>
                <c:pt idx="1">
                  <c:v>8</c:v>
                </c:pt>
                <c:pt idx="2">
                  <c:v>23</c:v>
                </c:pt>
                <c:pt idx="3">
                  <c:v>57</c:v>
                </c:pt>
                <c:pt idx="4">
                  <c:v>12</c:v>
                </c:pt>
                <c:pt idx="5">
                  <c:v>58</c:v>
                </c:pt>
                <c:pt idx="6">
                  <c:v>61</c:v>
                </c:pt>
                <c:pt idx="7">
                  <c:v>34</c:v>
                </c:pt>
                <c:pt idx="8">
                  <c:v>94</c:v>
                </c:pt>
                <c:pt idx="9">
                  <c:v>25</c:v>
                </c:pt>
                <c:pt idx="10">
                  <c:v>32</c:v>
                </c:pt>
                <c:pt idx="11">
                  <c:v>87</c:v>
                </c:pt>
              </c:numCache>
            </c:numRef>
          </c:val>
          <c:extLst>
            <c:ext xmlns:c16="http://schemas.microsoft.com/office/drawing/2014/chart" uri="{C3380CC4-5D6E-409C-BE32-E72D297353CC}">
              <c16:uniqueId val="{00000000-15EF-49CB-A191-4DF6E6E89DC4}"/>
            </c:ext>
          </c:extLst>
        </c:ser>
        <c:dLbls>
          <c:dLblPos val="inEnd"/>
          <c:showLegendKey val="0"/>
          <c:showVal val="1"/>
          <c:showCatName val="0"/>
          <c:showSerName val="0"/>
          <c:showPercent val="0"/>
          <c:showBubbleSize val="0"/>
        </c:dLbls>
        <c:gapWidth val="65"/>
        <c:axId val="671331440"/>
        <c:axId val="671323568"/>
      </c:barChart>
      <c:catAx>
        <c:axId val="6713314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da-DK"/>
          </a:p>
        </c:txPr>
        <c:crossAx val="671323568"/>
        <c:crosses val="autoZero"/>
        <c:auto val="1"/>
        <c:lblAlgn val="ctr"/>
        <c:lblOffset val="100"/>
        <c:noMultiLvlLbl val="0"/>
      </c:catAx>
      <c:valAx>
        <c:axId val="6713235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6713314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'Ark1'!$D$6</c:f>
              <c:strCache>
                <c:ptCount val="1"/>
                <c:pt idx="0">
                  <c:v>Mål 2: rygestatus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'Ark1'!$B$7:$B$18</c:f>
              <c:strCache>
                <c:ptCount val="12"/>
                <c:pt idx="0">
                  <c:v>Klyngegennemsnit</c:v>
                </c:pt>
                <c:pt idx="1">
                  <c:v>Praksis A</c:v>
                </c:pt>
                <c:pt idx="2">
                  <c:v>Praksis B</c:v>
                </c:pt>
                <c:pt idx="3">
                  <c:v>Praksis C</c:v>
                </c:pt>
                <c:pt idx="4">
                  <c:v>Praksis D</c:v>
                </c:pt>
                <c:pt idx="5">
                  <c:v>Praksis E</c:v>
                </c:pt>
                <c:pt idx="6">
                  <c:v>Praksis F</c:v>
                </c:pt>
                <c:pt idx="7">
                  <c:v>Praksis G</c:v>
                </c:pt>
                <c:pt idx="8">
                  <c:v>Praksis H</c:v>
                </c:pt>
                <c:pt idx="9">
                  <c:v>Praksis I</c:v>
                </c:pt>
                <c:pt idx="10">
                  <c:v>Praksis J</c:v>
                </c:pt>
                <c:pt idx="11">
                  <c:v>Praksis K</c:v>
                </c:pt>
              </c:strCache>
            </c:strRef>
          </c:cat>
          <c:val>
            <c:numRef>
              <c:f>'Ark1'!$D$7:$D$18</c:f>
              <c:numCache>
                <c:formatCode>General</c:formatCode>
                <c:ptCount val="12"/>
                <c:pt idx="0" formatCode="0">
                  <c:v>42.81818181818182</c:v>
                </c:pt>
                <c:pt idx="1">
                  <c:v>11</c:v>
                </c:pt>
                <c:pt idx="2">
                  <c:v>57</c:v>
                </c:pt>
                <c:pt idx="3">
                  <c:v>78</c:v>
                </c:pt>
                <c:pt idx="4">
                  <c:v>25</c:v>
                </c:pt>
                <c:pt idx="5">
                  <c:v>30</c:v>
                </c:pt>
                <c:pt idx="6">
                  <c:v>47</c:v>
                </c:pt>
                <c:pt idx="7">
                  <c:v>29</c:v>
                </c:pt>
                <c:pt idx="8">
                  <c:v>66</c:v>
                </c:pt>
                <c:pt idx="9">
                  <c:v>57</c:v>
                </c:pt>
                <c:pt idx="10">
                  <c:v>48</c:v>
                </c:pt>
                <c:pt idx="11">
                  <c:v>23</c:v>
                </c:pt>
              </c:numCache>
            </c:numRef>
          </c:val>
          <c:extLst>
            <c:ext xmlns:c16="http://schemas.microsoft.com/office/drawing/2014/chart" uri="{C3380CC4-5D6E-409C-BE32-E72D297353CC}">
              <c16:uniqueId val="{00000000-680D-444F-82B3-23999B1544F8}"/>
            </c:ext>
          </c:extLst>
        </c:ser>
        <c:dLbls>
          <c:dLblPos val="inEnd"/>
          <c:showLegendKey val="0"/>
          <c:showVal val="1"/>
          <c:showCatName val="0"/>
          <c:showSerName val="0"/>
          <c:showPercent val="0"/>
          <c:showBubbleSize val="0"/>
        </c:dLbls>
        <c:gapWidth val="65"/>
        <c:axId val="521217488"/>
        <c:axId val="521215192"/>
      </c:barChart>
      <c:catAx>
        <c:axId val="5212174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a-DK"/>
          </a:p>
        </c:txPr>
        <c:crossAx val="521215192"/>
        <c:crosses val="autoZero"/>
        <c:auto val="1"/>
        <c:lblAlgn val="ctr"/>
        <c:lblOffset val="100"/>
        <c:noMultiLvlLbl val="0"/>
      </c:catAx>
      <c:valAx>
        <c:axId val="5212151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2121748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'Ark1'!$K$9</c:f>
              <c:strCache>
                <c:ptCount val="1"/>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'Ark1'!$J$10:$J$13</c:f>
              <c:strCache>
                <c:ptCount val="4"/>
                <c:pt idx="0">
                  <c:v>GOLD A</c:v>
                </c:pt>
                <c:pt idx="1">
                  <c:v>GOLD B</c:v>
                </c:pt>
                <c:pt idx="2">
                  <c:v>GOLD C</c:v>
                </c:pt>
                <c:pt idx="3">
                  <c:v>GOLD D </c:v>
                </c:pt>
              </c:strCache>
            </c:strRef>
          </c:cat>
          <c:val>
            <c:numRef>
              <c:f>'Ark1'!$K$10:$K$13</c:f>
              <c:numCache>
                <c:formatCode>General</c:formatCode>
                <c:ptCount val="4"/>
                <c:pt idx="0">
                  <c:v>27</c:v>
                </c:pt>
                <c:pt idx="1">
                  <c:v>14</c:v>
                </c:pt>
                <c:pt idx="2">
                  <c:v>11</c:v>
                </c:pt>
                <c:pt idx="3">
                  <c:v>10</c:v>
                </c:pt>
              </c:numCache>
            </c:numRef>
          </c:val>
          <c:extLst>
            <c:ext xmlns:c16="http://schemas.microsoft.com/office/drawing/2014/chart" uri="{C3380CC4-5D6E-409C-BE32-E72D297353CC}">
              <c16:uniqueId val="{00000000-1BA6-48B8-BF09-DA7FEF049138}"/>
            </c:ext>
          </c:extLst>
        </c:ser>
        <c:dLbls>
          <c:dLblPos val="inEnd"/>
          <c:showLegendKey val="0"/>
          <c:showVal val="1"/>
          <c:showCatName val="0"/>
          <c:showSerName val="0"/>
          <c:showPercent val="0"/>
          <c:showBubbleSize val="0"/>
        </c:dLbls>
        <c:gapWidth val="41"/>
        <c:axId val="561635320"/>
        <c:axId val="561639912"/>
      </c:barChart>
      <c:catAx>
        <c:axId val="561635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da-DK"/>
          </a:p>
        </c:txPr>
        <c:crossAx val="561639912"/>
        <c:crosses val="autoZero"/>
        <c:auto val="0"/>
        <c:lblAlgn val="ctr"/>
        <c:lblOffset val="100"/>
        <c:noMultiLvlLbl val="0"/>
      </c:catAx>
      <c:valAx>
        <c:axId val="561639912"/>
        <c:scaling>
          <c:orientation val="minMax"/>
        </c:scaling>
        <c:delete val="1"/>
        <c:axPos val="l"/>
        <c:numFmt formatCode="General" sourceLinked="1"/>
        <c:majorTickMark val="none"/>
        <c:minorTickMark val="none"/>
        <c:tickLblPos val="nextTo"/>
        <c:crossAx val="56163532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40526455932138E-2"/>
          <c:y val="0.19676422246884359"/>
          <c:w val="0.8380036452745887"/>
          <c:h val="0.56138730214096166"/>
        </c:manualLayout>
      </c:layout>
      <c:barChart>
        <c:barDir val="col"/>
        <c:grouping val="clustered"/>
        <c:varyColors val="0"/>
        <c:ser>
          <c:idx val="0"/>
          <c:order val="0"/>
          <c:tx>
            <c:strRef>
              <c:f>'Ark1'!$F$6</c:f>
              <c:strCache>
                <c:ptCount val="1"/>
                <c:pt idx="0">
                  <c:v>Mål 4: Andel akuelle KOL-patienter, der er vaccineret sidste år</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D155-4A1A-BDF8-182D68B9803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'Ark1'!$B$7:$B$18</c:f>
              <c:strCache>
                <c:ptCount val="12"/>
                <c:pt idx="0">
                  <c:v>Klyngegennemsnit</c:v>
                </c:pt>
                <c:pt idx="1">
                  <c:v>A</c:v>
                </c:pt>
                <c:pt idx="2">
                  <c:v>B</c:v>
                </c:pt>
                <c:pt idx="3">
                  <c:v>C</c:v>
                </c:pt>
                <c:pt idx="4">
                  <c:v>D</c:v>
                </c:pt>
                <c:pt idx="5">
                  <c:v>E</c:v>
                </c:pt>
                <c:pt idx="6">
                  <c:v>F</c:v>
                </c:pt>
                <c:pt idx="7">
                  <c:v>G</c:v>
                </c:pt>
                <c:pt idx="8">
                  <c:v>H</c:v>
                </c:pt>
                <c:pt idx="9">
                  <c:v>I</c:v>
                </c:pt>
                <c:pt idx="10">
                  <c:v>J</c:v>
                </c:pt>
                <c:pt idx="11">
                  <c:v>K </c:v>
                </c:pt>
              </c:strCache>
            </c:strRef>
          </c:cat>
          <c:val>
            <c:numRef>
              <c:f>'Ark1'!$F$7:$F$18</c:f>
              <c:numCache>
                <c:formatCode>General</c:formatCode>
                <c:ptCount val="12"/>
                <c:pt idx="0">
                  <c:v>25</c:v>
                </c:pt>
                <c:pt idx="1">
                  <c:v>6</c:v>
                </c:pt>
                <c:pt idx="2">
                  <c:v>12</c:v>
                </c:pt>
                <c:pt idx="3">
                  <c:v>37</c:v>
                </c:pt>
                <c:pt idx="4">
                  <c:v>29</c:v>
                </c:pt>
                <c:pt idx="5">
                  <c:v>11</c:v>
                </c:pt>
                <c:pt idx="6">
                  <c:v>48</c:v>
                </c:pt>
                <c:pt idx="7">
                  <c:v>33</c:v>
                </c:pt>
                <c:pt idx="8">
                  <c:v>21</c:v>
                </c:pt>
                <c:pt idx="9">
                  <c:v>27</c:v>
                </c:pt>
                <c:pt idx="10">
                  <c:v>17</c:v>
                </c:pt>
                <c:pt idx="11">
                  <c:v>34</c:v>
                </c:pt>
              </c:numCache>
            </c:numRef>
          </c:val>
          <c:extLst>
            <c:ext xmlns:c16="http://schemas.microsoft.com/office/drawing/2014/chart" uri="{C3380CC4-5D6E-409C-BE32-E72D297353CC}">
              <c16:uniqueId val="{00000002-D155-4A1A-BDF8-182D68B9803C}"/>
            </c:ext>
          </c:extLst>
        </c:ser>
        <c:dLbls>
          <c:dLblPos val="inEnd"/>
          <c:showLegendKey val="0"/>
          <c:showVal val="1"/>
          <c:showCatName val="0"/>
          <c:showSerName val="0"/>
          <c:showPercent val="0"/>
          <c:showBubbleSize val="0"/>
        </c:dLbls>
        <c:gapWidth val="65"/>
        <c:axId val="592475280"/>
        <c:axId val="592475608"/>
      </c:barChart>
      <c:catAx>
        <c:axId val="5924752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a-DK"/>
          </a:p>
        </c:txPr>
        <c:crossAx val="592475608"/>
        <c:crosses val="autoZero"/>
        <c:auto val="1"/>
        <c:lblAlgn val="ctr"/>
        <c:lblOffset val="100"/>
        <c:noMultiLvlLbl val="0"/>
      </c:catAx>
      <c:valAx>
        <c:axId val="5924756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924752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'Ark1'!$I$6</c:f>
              <c:strCache>
                <c:ptCount val="1"/>
                <c:pt idx="0">
                  <c:v>Mål 6: Forløbsplan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'Ark1'!$B$7:$B$32</c:f>
              <c:strCache>
                <c:ptCount val="26"/>
                <c:pt idx="0">
                  <c:v>Klyngegennemsnit</c:v>
                </c:pt>
                <c:pt idx="1">
                  <c:v>A</c:v>
                </c:pt>
                <c:pt idx="2">
                  <c:v>B</c:v>
                </c:pt>
                <c:pt idx="3">
                  <c:v>C</c:v>
                </c:pt>
                <c:pt idx="4">
                  <c:v>D</c:v>
                </c:pt>
                <c:pt idx="5">
                  <c:v>E</c:v>
                </c:pt>
                <c:pt idx="6">
                  <c:v>F</c:v>
                </c:pt>
                <c:pt idx="7">
                  <c:v>G</c:v>
                </c:pt>
                <c:pt idx="8">
                  <c:v>H</c:v>
                </c:pt>
                <c:pt idx="9">
                  <c:v>I</c:v>
                </c:pt>
                <c:pt idx="10">
                  <c:v>J</c:v>
                </c:pt>
                <c:pt idx="11">
                  <c:v>K </c:v>
                </c:pt>
                <c:pt idx="12">
                  <c:v>L</c:v>
                </c:pt>
                <c:pt idx="13">
                  <c:v>M</c:v>
                </c:pt>
                <c:pt idx="14">
                  <c:v>N</c:v>
                </c:pt>
                <c:pt idx="15">
                  <c:v>O</c:v>
                </c:pt>
                <c:pt idx="16">
                  <c:v>P</c:v>
                </c:pt>
                <c:pt idx="17">
                  <c:v>Q</c:v>
                </c:pt>
                <c:pt idx="18">
                  <c:v>R</c:v>
                </c:pt>
                <c:pt idx="19">
                  <c:v>S</c:v>
                </c:pt>
                <c:pt idx="20">
                  <c:v>T</c:v>
                </c:pt>
                <c:pt idx="21">
                  <c:v>U</c:v>
                </c:pt>
                <c:pt idx="22">
                  <c:v>V</c:v>
                </c:pt>
                <c:pt idx="23">
                  <c:v>X</c:v>
                </c:pt>
                <c:pt idx="24">
                  <c:v>Z</c:v>
                </c:pt>
                <c:pt idx="25">
                  <c:v>Æ</c:v>
                </c:pt>
              </c:strCache>
            </c:strRef>
          </c:cat>
          <c:val>
            <c:numRef>
              <c:f>'Ark1'!$I$7:$I$32</c:f>
              <c:numCache>
                <c:formatCode>General</c:formatCode>
                <c:ptCount val="26"/>
                <c:pt idx="0" formatCode="0">
                  <c:v>51.2</c:v>
                </c:pt>
                <c:pt idx="1">
                  <c:v>45</c:v>
                </c:pt>
                <c:pt idx="2">
                  <c:v>85</c:v>
                </c:pt>
                <c:pt idx="3">
                  <c:v>21</c:v>
                </c:pt>
                <c:pt idx="4">
                  <c:v>36</c:v>
                </c:pt>
                <c:pt idx="5">
                  <c:v>98</c:v>
                </c:pt>
                <c:pt idx="6">
                  <c:v>23</c:v>
                </c:pt>
                <c:pt idx="7">
                  <c:v>95</c:v>
                </c:pt>
                <c:pt idx="8">
                  <c:v>41</c:v>
                </c:pt>
                <c:pt idx="9">
                  <c:v>56</c:v>
                </c:pt>
                <c:pt idx="10">
                  <c:v>87</c:v>
                </c:pt>
                <c:pt idx="11">
                  <c:v>23</c:v>
                </c:pt>
                <c:pt idx="12">
                  <c:v>39</c:v>
                </c:pt>
                <c:pt idx="13">
                  <c:v>52</c:v>
                </c:pt>
                <c:pt idx="14">
                  <c:v>64</c:v>
                </c:pt>
                <c:pt idx="15">
                  <c:v>12</c:v>
                </c:pt>
                <c:pt idx="16">
                  <c:v>36</c:v>
                </c:pt>
                <c:pt idx="17">
                  <c:v>56</c:v>
                </c:pt>
                <c:pt idx="18">
                  <c:v>62</c:v>
                </c:pt>
                <c:pt idx="19">
                  <c:v>34</c:v>
                </c:pt>
                <c:pt idx="20">
                  <c:v>32</c:v>
                </c:pt>
                <c:pt idx="21">
                  <c:v>84</c:v>
                </c:pt>
                <c:pt idx="22">
                  <c:v>36</c:v>
                </c:pt>
                <c:pt idx="23">
                  <c:v>95</c:v>
                </c:pt>
                <c:pt idx="24">
                  <c:v>45</c:v>
                </c:pt>
                <c:pt idx="25">
                  <c:v>23</c:v>
                </c:pt>
              </c:numCache>
            </c:numRef>
          </c:val>
          <c:extLst>
            <c:ext xmlns:c16="http://schemas.microsoft.com/office/drawing/2014/chart" uri="{C3380CC4-5D6E-409C-BE32-E72D297353CC}">
              <c16:uniqueId val="{00000000-DF1F-439D-A7FE-9709A52FE38A}"/>
            </c:ext>
          </c:extLst>
        </c:ser>
        <c:dLbls>
          <c:dLblPos val="inEnd"/>
          <c:showLegendKey val="0"/>
          <c:showVal val="1"/>
          <c:showCatName val="0"/>
          <c:showSerName val="0"/>
          <c:showPercent val="0"/>
          <c:showBubbleSize val="0"/>
        </c:dLbls>
        <c:gapWidth val="65"/>
        <c:axId val="515354456"/>
        <c:axId val="515354784"/>
      </c:barChart>
      <c:catAx>
        <c:axId val="5153544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a-DK"/>
          </a:p>
        </c:txPr>
        <c:crossAx val="515354784"/>
        <c:crosses val="autoZero"/>
        <c:auto val="1"/>
        <c:lblAlgn val="ctr"/>
        <c:lblOffset val="100"/>
        <c:noMultiLvlLbl val="0"/>
      </c:catAx>
      <c:valAx>
        <c:axId val="5153547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153544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15318989140118E-2"/>
          <c:y val="7.8131902592552469E-2"/>
          <c:w val="0.94142400520249314"/>
          <c:h val="0.65851243250640012"/>
        </c:manualLayout>
      </c:layout>
      <c:barChart>
        <c:barDir val="col"/>
        <c:grouping val="clustered"/>
        <c:varyColors val="0"/>
        <c:ser>
          <c:idx val="0"/>
          <c:order val="0"/>
          <c:tx>
            <c:strRef>
              <c:f>'Ark1'!$H$6</c:f>
              <c:strCache>
                <c:ptCount val="1"/>
                <c:pt idx="0">
                  <c:v>Mål 5: Andel med opfølgning / 0120-ydelse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'Ark1'!$B$7:$B$18</c:f>
              <c:strCache>
                <c:ptCount val="12"/>
                <c:pt idx="0">
                  <c:v>Klyngegennemsnit</c:v>
                </c:pt>
                <c:pt idx="1">
                  <c:v>A</c:v>
                </c:pt>
                <c:pt idx="2">
                  <c:v>B</c:v>
                </c:pt>
                <c:pt idx="3">
                  <c:v>C</c:v>
                </c:pt>
                <c:pt idx="4">
                  <c:v>D</c:v>
                </c:pt>
                <c:pt idx="5">
                  <c:v>E</c:v>
                </c:pt>
                <c:pt idx="6">
                  <c:v>F</c:v>
                </c:pt>
                <c:pt idx="7">
                  <c:v>G</c:v>
                </c:pt>
                <c:pt idx="8">
                  <c:v>H</c:v>
                </c:pt>
                <c:pt idx="9">
                  <c:v>I</c:v>
                </c:pt>
                <c:pt idx="10">
                  <c:v>J</c:v>
                </c:pt>
                <c:pt idx="11">
                  <c:v>K </c:v>
                </c:pt>
              </c:strCache>
            </c:strRef>
          </c:cat>
          <c:val>
            <c:numRef>
              <c:f>'Ark1'!$H$7:$H$18</c:f>
              <c:numCache>
                <c:formatCode>General</c:formatCode>
                <c:ptCount val="12"/>
                <c:pt idx="0" formatCode="0">
                  <c:v>44.636363636363633</c:v>
                </c:pt>
                <c:pt idx="1">
                  <c:v>8</c:v>
                </c:pt>
                <c:pt idx="2">
                  <c:v>23</c:v>
                </c:pt>
                <c:pt idx="3">
                  <c:v>57</c:v>
                </c:pt>
                <c:pt idx="4">
                  <c:v>12</c:v>
                </c:pt>
                <c:pt idx="5">
                  <c:v>58</c:v>
                </c:pt>
                <c:pt idx="6">
                  <c:v>61</c:v>
                </c:pt>
                <c:pt idx="7">
                  <c:v>34</c:v>
                </c:pt>
                <c:pt idx="8">
                  <c:v>94</c:v>
                </c:pt>
                <c:pt idx="9">
                  <c:v>25</c:v>
                </c:pt>
                <c:pt idx="10">
                  <c:v>32</c:v>
                </c:pt>
                <c:pt idx="11">
                  <c:v>87</c:v>
                </c:pt>
              </c:numCache>
            </c:numRef>
          </c:val>
          <c:extLst>
            <c:ext xmlns:c16="http://schemas.microsoft.com/office/drawing/2014/chart" uri="{C3380CC4-5D6E-409C-BE32-E72D297353CC}">
              <c16:uniqueId val="{00000000-5F7B-49A2-B1C3-D1EE7EBD27CA}"/>
            </c:ext>
          </c:extLst>
        </c:ser>
        <c:dLbls>
          <c:dLblPos val="inEnd"/>
          <c:showLegendKey val="0"/>
          <c:showVal val="1"/>
          <c:showCatName val="0"/>
          <c:showSerName val="0"/>
          <c:showPercent val="0"/>
          <c:showBubbleSize val="0"/>
        </c:dLbls>
        <c:gapWidth val="65"/>
        <c:axId val="671331440"/>
        <c:axId val="671323568"/>
      </c:barChart>
      <c:catAx>
        <c:axId val="6713314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a-DK"/>
          </a:p>
        </c:txPr>
        <c:crossAx val="671323568"/>
        <c:crosses val="autoZero"/>
        <c:auto val="1"/>
        <c:lblAlgn val="ctr"/>
        <c:lblOffset val="100"/>
        <c:noMultiLvlLbl val="0"/>
      </c:catAx>
      <c:valAx>
        <c:axId val="6713235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6713314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1A977FB-8F92-476A-8439-3FFE612C83C7}" type="datetimeFigureOut">
              <a:rPr lang="da-DK" smtClean="0"/>
              <a:t>07-03-2024</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0" y="9431339"/>
            <a:ext cx="2946400" cy="49847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3849688" y="9431339"/>
            <a:ext cx="2946400" cy="498475"/>
          </a:xfrm>
          <a:prstGeom prst="rect">
            <a:avLst/>
          </a:prstGeom>
        </p:spPr>
        <p:txBody>
          <a:bodyPr vert="horz" lIns="91440" tIns="45720" rIns="91440" bIns="45720" rtlCol="0" anchor="b"/>
          <a:lstStyle>
            <a:lvl1pPr algn="r">
              <a:defRPr sz="1200"/>
            </a:lvl1pPr>
          </a:lstStyle>
          <a:p>
            <a:fld id="{001C1ADA-5896-4B2D-A633-0AE83E459B91}" type="slidenum">
              <a:rPr lang="da-DK" smtClean="0"/>
              <a:t>‹#›</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1"/>
            <a:ext cx="2945659" cy="49821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5" y="1"/>
            <a:ext cx="2945659" cy="498215"/>
          </a:xfrm>
          <a:prstGeom prst="rect">
            <a:avLst/>
          </a:prstGeom>
        </p:spPr>
        <p:txBody>
          <a:bodyPr vert="horz" lIns="91440" tIns="45720" rIns="91440" bIns="45720" rtlCol="0"/>
          <a:lstStyle>
            <a:lvl1pPr algn="r">
              <a:defRPr sz="1200"/>
            </a:lvl1pPr>
          </a:lstStyle>
          <a:p>
            <a:fld id="{E8786FF4-F6A9-421A-ADA2-D93A91F28A89}" type="datetimeFigureOut">
              <a:rPr lang="da-DK" smtClean="0"/>
              <a:t>07-03-2024</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8723"/>
            <a:ext cx="5438140" cy="390986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2" y="9431600"/>
            <a:ext cx="2945659" cy="49821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5" y="9431600"/>
            <a:ext cx="2945659" cy="498214"/>
          </a:xfrm>
          <a:prstGeom prst="rect">
            <a:avLst/>
          </a:prstGeom>
        </p:spPr>
        <p:txBody>
          <a:bodyPr vert="horz" lIns="91440" tIns="45720" rIns="91440" bIns="45720" rtlCol="0" anchor="b"/>
          <a:lstStyle>
            <a:lvl1pPr algn="r">
              <a:defRPr sz="1200"/>
            </a:lvl1pPr>
          </a:lstStyle>
          <a:p>
            <a:fld id="{4D72394A-C10D-42AB-8CF1-29B05F6C07CD}" type="slidenum">
              <a:rPr lang="da-DK" smtClean="0"/>
              <a:t>‹#›</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dag skal vi beskæftige os med behandling og opfølgning af KOL i klinikken.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dirty="0"/>
              <a:t>Behandling af KOL-patienter er blevet en større opgave for almen praksis nu, end det har været tidligere, da en del af patienterne med overenskomstforhandlingerne i 2018 overgik fra behandling i ambulatorier til behandling i almen praksis. Almen praksis har med forløbsplansmodulet fået mulighed for at skabe bedre overblik over denne patientgruppe. </a:t>
            </a:r>
          </a:p>
          <a:p>
            <a:pPr>
              <a:defRPr/>
            </a:pPr>
            <a:endParaRPr lang="da-DK" sz="1200" i="0" dirty="0"/>
          </a:p>
          <a:p>
            <a:pPr>
              <a:defRPr/>
            </a:pPr>
            <a:r>
              <a:rPr lang="da-DK" sz="1200" i="0" dirty="0"/>
              <a:t>Vi skal sammen, på baggrund af vores egne data, drøfte vores rutiner og arbejdsgange, dele vores erfaringer og udveksle gode ideer. Det er ikke undervisning i KOL - men kvalitetsudvikling.</a:t>
            </a:r>
          </a:p>
          <a:p>
            <a:pPr>
              <a:defRPr/>
            </a:pPr>
            <a:endParaRPr lang="da-DK" sz="1200" i="0" dirty="0">
              <a:cs typeface="Calibri"/>
            </a:endParaRPr>
          </a:p>
          <a:p>
            <a:pPr>
              <a:defRPr/>
            </a:pPr>
            <a:r>
              <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Formålet med mødet er at give os mulighed for at reflektere over klinisk praksis i forhold til KOL-behandling og opfølgning og sammen med gode kolleger overveje, om der er behov for forandringer, og hvordan de i givet fald kan indføres. </a:t>
            </a:r>
          </a:p>
          <a:p>
            <a:pPr>
              <a:defRPr/>
            </a:pPr>
            <a:endParaRPr lang="da-DK" sz="1200" i="0" kern="1200" dirty="0">
              <a:solidFill>
                <a:schemeClr val="tx1"/>
              </a:solidFill>
              <a:effectLst/>
              <a:latin typeface="Calibri" panose="020F0502020204030204" pitchFamily="34" charset="0"/>
              <a:cs typeface="Times New Roman" panose="02020603050405020304" pitchFamily="18" charset="0"/>
            </a:endParaRPr>
          </a:p>
          <a:p>
            <a:r>
              <a:rPr lang="da-DK" sz="1200" i="0" kern="1200" dirty="0">
                <a:solidFill>
                  <a:schemeClr val="tx1"/>
                </a:solidFill>
                <a:effectLst/>
                <a:latin typeface="Calibri" panose="020F0502020204030204" pitchFamily="34" charset="0"/>
                <a:cs typeface="Times New Roman" panose="02020603050405020304" pitchFamily="18" charset="0"/>
              </a:rPr>
              <a:t>På mødet i dag kommer vi konkret ind på: </a:t>
            </a:r>
          </a:p>
          <a:p>
            <a:pPr marL="628650" lvl="1" indent="-171450">
              <a:buFontTx/>
              <a:buChar char="-"/>
            </a:pPr>
            <a:r>
              <a:rPr lang="da-DK" sz="1200" i="0" kern="1200" dirty="0">
                <a:solidFill>
                  <a:schemeClr val="tx1"/>
                </a:solidFill>
                <a:effectLst/>
                <a:latin typeface="Calibri" panose="020F0502020204030204" pitchFamily="34" charset="0"/>
                <a:cs typeface="Times New Roman" panose="02020603050405020304" pitchFamily="18" charset="0"/>
              </a:rPr>
              <a:t>Hvor godt er vi nået i mål med vores behandling?</a:t>
            </a:r>
          </a:p>
          <a:p>
            <a:pPr marL="628650" lvl="1" indent="-171450">
              <a:buFontTx/>
              <a:buChar char="-"/>
            </a:pPr>
            <a:r>
              <a:rPr lang="da-DK" sz="1200" i="0" kern="1200" dirty="0">
                <a:solidFill>
                  <a:schemeClr val="tx1"/>
                </a:solidFill>
                <a:effectLst/>
                <a:latin typeface="Calibri" panose="020F0502020204030204" pitchFamily="34" charset="0"/>
                <a:cs typeface="Times New Roman" panose="02020603050405020304" pitchFamily="18" charset="0"/>
              </a:rPr>
              <a:t>Har vi styr på årsstatus?</a:t>
            </a:r>
          </a:p>
          <a:p>
            <a:pPr lvl="1"/>
            <a:r>
              <a:rPr lang="da-DK" sz="1200" i="0" kern="1200" dirty="0">
                <a:solidFill>
                  <a:schemeClr val="tx1"/>
                </a:solidFill>
                <a:effectLst/>
                <a:latin typeface="Calibri" panose="020F0502020204030204" pitchFamily="34" charset="0"/>
                <a:cs typeface="Times New Roman" panose="02020603050405020304" pitchFamily="18" charset="0"/>
              </a:rPr>
              <a:t>-   Er der særlige grupper, hvor vi skal være ekstra opmærksomme?</a:t>
            </a:r>
          </a:p>
          <a:p>
            <a:endParaRPr lang="da-DK" b="1" dirty="0"/>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i="0" dirty="0"/>
              <a:t>Forslag til, hvad du kan sige:</a:t>
            </a:r>
          </a:p>
          <a:p>
            <a:endParaRPr lang="da-DK" b="1" i="0" dirty="0"/>
          </a:p>
          <a:p>
            <a:r>
              <a:rPr lang="da-DK" b="0" i="0" dirty="0"/>
              <a:t>Tidligere har klassifikationen af sygdommens sværhedsgrad primært været baseret på den spirometriske sværhedsgrad, FEV1 i procent af forventet værdi. </a:t>
            </a:r>
          </a:p>
          <a:p>
            <a:endParaRPr lang="da-DK" b="0" i="0" dirty="0"/>
          </a:p>
          <a:p>
            <a:r>
              <a:rPr lang="da-DK" b="0" i="0" dirty="0"/>
              <a:t>GOLD klassifikation 1-4: Den spirometriske GOLD 1-4 stadieinddeling siger noget om sygdommens sværhedsgrad og har stor prognostisk værdi med hensyn til overlevelse og udvikling af respirationsinsufficiens.</a:t>
            </a:r>
          </a:p>
          <a:p>
            <a:endParaRPr lang="da-DK" b="0" i="0" dirty="0"/>
          </a:p>
          <a:p>
            <a:r>
              <a:rPr lang="da-DK" b="0" i="0" dirty="0"/>
              <a:t>Ved vurdering af en patient med KOL skal følgende dokumenteres: </a:t>
            </a:r>
          </a:p>
          <a:p>
            <a:r>
              <a:rPr lang="da-DK" b="0" i="0" dirty="0"/>
              <a:t>• Antal eksacerbationer det seneste år </a:t>
            </a:r>
          </a:p>
          <a:p>
            <a:r>
              <a:rPr lang="da-DK" b="0" i="0" dirty="0"/>
              <a:t>• MRC-</a:t>
            </a:r>
            <a:r>
              <a:rPr lang="da-DK" b="0" i="0" dirty="0" err="1"/>
              <a:t>dyspnøgrad</a:t>
            </a:r>
            <a:r>
              <a:rPr lang="da-DK" b="0" i="0" dirty="0"/>
              <a:t> </a:t>
            </a:r>
          </a:p>
          <a:p>
            <a:r>
              <a:rPr lang="da-DK" b="0" i="0" dirty="0"/>
              <a:t>• Komorbiditeter </a:t>
            </a:r>
          </a:p>
          <a:p>
            <a:r>
              <a:rPr lang="da-DK" b="0" i="0" dirty="0"/>
              <a:t>• FEV1 % af forventet værdi efter </a:t>
            </a:r>
            <a:r>
              <a:rPr lang="da-DK" b="0" i="0" dirty="0" err="1"/>
              <a:t>bronkodilatation</a:t>
            </a:r>
            <a:r>
              <a:rPr lang="da-DK" b="0" i="0" dirty="0"/>
              <a:t>.</a:t>
            </a:r>
          </a:p>
          <a:p>
            <a:endParaRPr lang="da-DK" sz="1200" b="0" i="0" u="none" strike="noStrike" kern="1200" dirty="0">
              <a:solidFill>
                <a:schemeClr val="tx1"/>
              </a:solidFill>
              <a:effectLst/>
              <a:latin typeface="+mn-lt"/>
              <a:ea typeface="+mn-ea"/>
              <a:cs typeface="+mn-cs"/>
            </a:endParaRPr>
          </a:p>
          <a:p>
            <a:r>
              <a:rPr lang="da-DK" sz="1200" b="0" i="0" u="none" strike="noStrike" kern="1200" dirty="0">
                <a:solidFill>
                  <a:schemeClr val="tx1"/>
                </a:solidFill>
                <a:effectLst/>
                <a:latin typeface="+mn-lt"/>
                <a:ea typeface="+mn-ea"/>
                <a:cs typeface="+mn-cs"/>
              </a:rPr>
              <a:t>Den spirometriske GOLD 1-4 stadieinddeling siger noget om sygdommens sværhedsgrad og har stor prognostisk værdi med hensyn til overlevelse og udvikling af respirationsinsufficiens.</a:t>
            </a:r>
          </a:p>
          <a:p>
            <a:endParaRPr lang="da-DK" sz="1200" b="0" i="0" u="none" strike="noStrike" kern="1200" dirty="0">
              <a:solidFill>
                <a:schemeClr val="tx1"/>
              </a:solidFill>
              <a:effectLst/>
              <a:latin typeface="+mn-lt"/>
              <a:ea typeface="+mn-ea"/>
              <a:cs typeface="+mn-cs"/>
            </a:endParaRPr>
          </a:p>
          <a:p>
            <a:r>
              <a:rPr lang="da-DK" b="0" i="0" dirty="0"/>
              <a:t>I dag er der i klassifikationen større fokus på det, som kan behandles dvs. </a:t>
            </a:r>
            <a:r>
              <a:rPr lang="da-DK" b="0" i="0" dirty="0" err="1"/>
              <a:t>dyspnøgrad</a:t>
            </a:r>
            <a:r>
              <a:rPr lang="da-DK" b="0" i="0" dirty="0"/>
              <a:t> og antal eksacerbationer samt livskvalitet. </a:t>
            </a:r>
            <a:r>
              <a:rPr lang="da-DK" b="0" i="0" dirty="0" err="1"/>
              <a:t>DSAM’s</a:t>
            </a:r>
            <a:r>
              <a:rPr lang="da-DK" b="0" i="0" dirty="0"/>
              <a:t> kliniske vejledning om KOL i almen praksis er opdateret og følger GOLD-guidelines med hensyn til inddeling af patienter i kategorierne A, B, C og D i henhold til den næste figur. </a:t>
            </a:r>
          </a:p>
          <a:p>
            <a:endParaRPr lang="da-DK" sz="1200" b="0" i="0" u="none" strike="noStrike" kern="1200" dirty="0">
              <a:solidFill>
                <a:schemeClr val="tx1"/>
              </a:solidFill>
              <a:effectLst/>
              <a:latin typeface="+mn-lt"/>
              <a:ea typeface="+mn-ea"/>
              <a:cs typeface="+mn-cs"/>
            </a:endParaRPr>
          </a:p>
          <a:p>
            <a:r>
              <a:rPr lang="da-DK" sz="1200" b="0" i="0" u="none" strike="noStrike" kern="1200" dirty="0">
                <a:solidFill>
                  <a:schemeClr val="tx1"/>
                </a:solidFill>
                <a:effectLst/>
                <a:latin typeface="+mn-lt"/>
                <a:ea typeface="+mn-ea"/>
                <a:cs typeface="+mn-cs"/>
              </a:rPr>
              <a:t>Kilde: Sundhedsstyrelsen </a:t>
            </a:r>
            <a:endParaRPr lang="da-DK" dirty="0"/>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1"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10</a:t>
            </a:fld>
            <a:endParaRPr lang="da-DK"/>
          </a:p>
        </p:txBody>
      </p:sp>
    </p:spTree>
    <p:extLst>
      <p:ext uri="{BB962C8B-B14F-4D97-AF65-F5344CB8AC3E}">
        <p14:creationId xmlns:p14="http://schemas.microsoft.com/office/powerpoint/2010/main" val="1678896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b="1" i="0" dirty="0"/>
              <a:t>Forslag til, hvad du kan sige: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i="0" dirty="0"/>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i="0" dirty="0"/>
              <a:t>GOLD klassifikation A-D: I forhold til valg af medicinsk behandling inddeles patienterne i de kliniske stadier A-D. Denne klassifikation sker på baggrund af patientorienteret risikostratificering med inddeling i sværhedsgrad gruppe A-D. Der fokuseres på GOLD-klassifikation A-D i klyngepakken, da det er den, der har betydning for valg af behandling.</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1"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80690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Forslag til, hvad du kan sige:</a:t>
            </a:r>
          </a:p>
          <a:p>
            <a:endParaRPr lang="da-DK" b="1" dirty="0"/>
          </a:p>
          <a:p>
            <a:r>
              <a:rPr lang="da-DK" sz="1200" b="0" u="none" kern="1200" dirty="0">
                <a:solidFill>
                  <a:schemeClr val="tx1"/>
                </a:solidFill>
                <a:highlight>
                  <a:srgbClr val="FFFF00"/>
                </a:highlight>
                <a:latin typeface="+mn-lt"/>
                <a:ea typeface="+mn-ea"/>
                <a:cs typeface="+mn-cs"/>
              </a:rPr>
              <a:t>Med henblik på valg af den medicinske behandling inddeles patienterne i de kliniske stadier A-D på baggrund af sværhedsgraden af daglige symptomer og hyppigheden af eksacerbationer. Symptomerne bedømmes enten ved Medical Research Councils </a:t>
            </a:r>
            <a:r>
              <a:rPr lang="da-DK" sz="1200" b="0" u="none" kern="1200" dirty="0" err="1">
                <a:solidFill>
                  <a:schemeClr val="tx1"/>
                </a:solidFill>
                <a:highlight>
                  <a:srgbClr val="FFFF00"/>
                </a:highlight>
                <a:latin typeface="+mn-lt"/>
                <a:ea typeface="+mn-ea"/>
                <a:cs typeface="+mn-cs"/>
              </a:rPr>
              <a:t>Dyspnoea</a:t>
            </a:r>
            <a:r>
              <a:rPr lang="da-DK" sz="1200" b="0" u="none" kern="1200" dirty="0">
                <a:solidFill>
                  <a:schemeClr val="tx1"/>
                </a:solidFill>
                <a:highlight>
                  <a:srgbClr val="FFFF00"/>
                </a:highlight>
                <a:latin typeface="+mn-lt"/>
                <a:ea typeface="+mn-ea"/>
                <a:cs typeface="+mn-cs"/>
              </a:rPr>
              <a:t> </a:t>
            </a:r>
            <a:r>
              <a:rPr lang="da-DK" sz="1200" b="0" u="none" kern="1200" dirty="0" err="1">
                <a:solidFill>
                  <a:schemeClr val="tx1"/>
                </a:solidFill>
                <a:highlight>
                  <a:srgbClr val="FFFF00"/>
                </a:highlight>
                <a:latin typeface="+mn-lt"/>
                <a:ea typeface="+mn-ea"/>
                <a:cs typeface="+mn-cs"/>
              </a:rPr>
              <a:t>Scale</a:t>
            </a:r>
            <a:r>
              <a:rPr lang="da-DK" sz="1200" b="0" u="none" kern="1200" dirty="0">
                <a:solidFill>
                  <a:schemeClr val="tx1"/>
                </a:solidFill>
                <a:highlight>
                  <a:srgbClr val="FFFF00"/>
                </a:highlight>
                <a:latin typeface="+mn-lt"/>
                <a:ea typeface="+mn-ea"/>
                <a:cs typeface="+mn-cs"/>
              </a:rPr>
              <a:t> (MRC, som går fra grad 1 til grad 5) eller </a:t>
            </a:r>
            <a:r>
              <a:rPr lang="da-DK" sz="1200" b="0" u="none" kern="1200" dirty="0" err="1">
                <a:solidFill>
                  <a:schemeClr val="tx1"/>
                </a:solidFill>
                <a:highlight>
                  <a:srgbClr val="FFFF00"/>
                </a:highlight>
                <a:latin typeface="+mn-lt"/>
                <a:ea typeface="+mn-ea"/>
                <a:cs typeface="+mn-cs"/>
              </a:rPr>
              <a:t>modified</a:t>
            </a:r>
            <a:r>
              <a:rPr lang="da-DK" sz="1200" b="0" u="none" kern="1200" dirty="0">
                <a:solidFill>
                  <a:schemeClr val="tx1"/>
                </a:solidFill>
                <a:highlight>
                  <a:srgbClr val="FFFF00"/>
                </a:highlight>
                <a:latin typeface="+mn-lt"/>
                <a:ea typeface="+mn-ea"/>
                <a:cs typeface="+mn-cs"/>
              </a:rPr>
              <a:t> MRC (</a:t>
            </a:r>
            <a:r>
              <a:rPr lang="da-DK" sz="1200" b="0" u="none" kern="1200" dirty="0" err="1">
                <a:solidFill>
                  <a:schemeClr val="tx1"/>
                </a:solidFill>
                <a:highlight>
                  <a:srgbClr val="FFFF00"/>
                </a:highlight>
                <a:latin typeface="+mn-lt"/>
                <a:ea typeface="+mn-ea"/>
                <a:cs typeface="+mn-cs"/>
              </a:rPr>
              <a:t>mMRC</a:t>
            </a:r>
            <a:r>
              <a:rPr lang="da-DK" sz="1200" b="0" u="none" kern="1200" dirty="0">
                <a:solidFill>
                  <a:schemeClr val="tx1"/>
                </a:solidFill>
                <a:highlight>
                  <a:srgbClr val="FFFF00"/>
                </a:highlight>
                <a:latin typeface="+mn-lt"/>
                <a:ea typeface="+mn-ea"/>
                <a:cs typeface="+mn-cs"/>
              </a:rPr>
              <a:t>, som går fra grad 0 til grad 4) eller ved hjælp af såkaldt COPD </a:t>
            </a:r>
            <a:r>
              <a:rPr lang="da-DK" sz="1200" b="0" u="none" kern="1200" dirty="0" err="1">
                <a:solidFill>
                  <a:schemeClr val="tx1"/>
                </a:solidFill>
                <a:highlight>
                  <a:srgbClr val="FFFF00"/>
                </a:highlight>
                <a:latin typeface="+mn-lt"/>
                <a:ea typeface="+mn-ea"/>
                <a:cs typeface="+mn-cs"/>
              </a:rPr>
              <a:t>assessment</a:t>
            </a:r>
            <a:r>
              <a:rPr lang="da-DK" sz="1200" b="0" u="none" kern="1200" dirty="0">
                <a:solidFill>
                  <a:schemeClr val="tx1"/>
                </a:solidFill>
                <a:highlight>
                  <a:srgbClr val="FFFF00"/>
                </a:highlight>
                <a:latin typeface="+mn-lt"/>
                <a:ea typeface="+mn-ea"/>
                <a:cs typeface="+mn-cs"/>
              </a:rPr>
              <a:t> test (CAT). Patienter med flere daglige symptomer placeres i grupperne B eller D, mens få daglige symptomer er karakteristiske for patienterne i grupperne A og C. Vurderingen af risikoen for fremtidige eksacerbationer baseres på antallet af eksacerbationer det sidste år, idet 2 eksacerbationer indenfor det seneste år eller én indlæggelseskrævende eksacerbation indikerer en høj eksacerbationsrisiko, og patienten placeres i GOLD-gruppe C eller D.</a:t>
            </a:r>
          </a:p>
          <a:p>
            <a:endParaRPr lang="da-DK" dirty="0"/>
          </a:p>
          <a:p>
            <a:r>
              <a:rPr lang="da-DK" dirty="0"/>
              <a:t>https://vejledninger.dsam.dk/kol/  </a:t>
            </a:r>
          </a:p>
        </p:txBody>
      </p:sp>
      <p:sp>
        <p:nvSpPr>
          <p:cNvPr id="4" name="Slide Number Placeholder 3"/>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3657532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i="0" dirty="0"/>
              <a:t>Forklaring til slide:</a:t>
            </a:r>
          </a:p>
          <a:p>
            <a:endParaRPr lang="da-DK" sz="1800" i="1" dirty="0"/>
          </a:p>
          <a:p>
            <a:r>
              <a:rPr lang="da-DK" sz="1800" i="0" dirty="0"/>
              <a:t>På søjlediagrammet ses andel patienter, der er GOLD-klassificeret mindst én gang. Tallene er </a:t>
            </a:r>
            <a:r>
              <a:rPr lang="da-DK" sz="1800" i="0" dirty="0" err="1"/>
              <a:t>pseudomiserede</a:t>
            </a:r>
            <a:r>
              <a:rPr lang="da-DK" sz="1800" i="0" dirty="0"/>
              <a:t>. Det er op til den enkelte klynge (og den enkelte praksis), om man har lyst til at fortælle, hvor man er på søjlediagrammet. </a:t>
            </a:r>
          </a:p>
          <a:p>
            <a:endParaRPr lang="da-DK" sz="1800" i="1" dirty="0"/>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40542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r>
              <a:rPr lang="da-DK" sz="1200" b="1" i="0" dirty="0">
                <a:solidFill>
                  <a:srgbClr val="231F20"/>
                </a:solidFill>
                <a:effectLst/>
                <a:latin typeface="Calibri" panose="020F0502020204030204" pitchFamily="34" charset="0"/>
                <a:ea typeface="Calibri" panose="020F0502020204030204" pitchFamily="34" charset="0"/>
              </a:rPr>
              <a:t>Forslag til det, du kan sige: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i="0" dirty="0">
                <a:solidFill>
                  <a:srgbClr val="231F20"/>
                </a:solidFill>
                <a:effectLst/>
                <a:latin typeface="Calibri" panose="020F0502020204030204" pitchFamily="34" charset="0"/>
                <a:ea typeface="Calibri" panose="020F0502020204030204" pitchFamily="34" charset="0"/>
              </a:rPr>
              <a:t>Om årsstatus/0120 ydelsen:</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200" i="0" dirty="0">
                <a:solidFill>
                  <a:srgbClr val="231F20"/>
                </a:solidFill>
                <a:effectLst/>
                <a:latin typeface="Calibri" panose="020F0502020204030204" pitchFamily="34" charset="0"/>
                <a:ea typeface="Calibri" panose="020F0502020204030204" pitchFamily="34" charset="0"/>
              </a:rPr>
              <a:t>I henhold til </a:t>
            </a:r>
            <a:r>
              <a:rPr lang="da-DK" sz="1200" i="0" dirty="0" err="1">
                <a:solidFill>
                  <a:srgbClr val="231F20"/>
                </a:solidFill>
                <a:effectLst/>
                <a:latin typeface="Calibri" panose="020F0502020204030204" pitchFamily="34" charset="0"/>
                <a:ea typeface="Calibri" panose="020F0502020204030204" pitchFamily="34" charset="0"/>
              </a:rPr>
              <a:t>DSAM’s</a:t>
            </a:r>
            <a:r>
              <a:rPr lang="da-DK" sz="1200" i="0" dirty="0">
                <a:solidFill>
                  <a:srgbClr val="231F20"/>
                </a:solidFill>
                <a:effectLst/>
                <a:latin typeface="Calibri" panose="020F0502020204030204" pitchFamily="34" charset="0"/>
                <a:ea typeface="Calibri" panose="020F0502020204030204" pitchFamily="34" charset="0"/>
              </a:rPr>
              <a:t> vejledning skal patienter med KOL årligt have en samtale med lægen om status for deres KOL og planlægning af behandling. Specifikt drejer det sig om en vurdering af lungefunktion, </a:t>
            </a:r>
            <a:r>
              <a:rPr lang="da-DK" sz="1200" i="0" dirty="0" err="1">
                <a:solidFill>
                  <a:srgbClr val="231F20"/>
                </a:solidFill>
                <a:effectLst/>
                <a:latin typeface="Calibri" panose="020F0502020204030204" pitchFamily="34" charset="0"/>
                <a:ea typeface="Calibri" panose="020F0502020204030204" pitchFamily="34" charset="0"/>
              </a:rPr>
              <a:t>dyspnøgrad</a:t>
            </a:r>
            <a:r>
              <a:rPr lang="da-DK" sz="1200" i="0" dirty="0">
                <a:solidFill>
                  <a:srgbClr val="231F20"/>
                </a:solidFill>
                <a:effectLst/>
                <a:latin typeface="Calibri" panose="020F0502020204030204" pitchFamily="34" charset="0"/>
                <a:ea typeface="Calibri" panose="020F0502020204030204" pitchFamily="34" charset="0"/>
              </a:rPr>
              <a:t>, rygestatus, eksacerbationsgrad, vægt, motion, medicin og risiko for komorbiditet. Formålet med at følge KOL-patienter regelmæssigt er at understøtte og medvirke til at fastholde opnåede adfærdsændringer og dermed forebygge sygdommens progression, herunder især motivere til og fastholde rygestop og sikre, at den iværksatte rehabiliteringsindsats vedligeholdes. Registrering i forløbsplansmodulet muliggør, at denne indsats kan kvalitetssikres.</a:t>
            </a:r>
          </a:p>
          <a:p>
            <a:pPr marL="342900" lvl="0" indent="-342900">
              <a:spcBef>
                <a:spcPts val="80"/>
              </a:spcBef>
              <a:buClr>
                <a:srgbClr val="231F20"/>
              </a:buClr>
              <a:buSzPts val="1000"/>
              <a:buFont typeface="Calibri" panose="020F0502020204030204" pitchFamily="34" charset="0"/>
              <a:buChar char="•"/>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200" i="0" dirty="0">
                <a:solidFill>
                  <a:srgbClr val="231F20"/>
                </a:solidFill>
                <a:effectLst/>
                <a:latin typeface="Calibri" panose="020F0502020204030204" pitchFamily="34" charset="0"/>
                <a:ea typeface="Calibri" panose="020F0502020204030204" pitchFamily="34" charset="0"/>
              </a:rPr>
              <a:t>(DSAM har udarbejdet et arbejdsark, der beskriver årsstatus. Arket kan printes og udleveres sammen med ark til mødenoter): https://vejledninger.dsam.dk/media/files/16/kol_-rskontrol.pdf </a:t>
            </a:r>
          </a:p>
          <a:p>
            <a:pPr marL="342900" lvl="0" indent="-342900">
              <a:spcBef>
                <a:spcPts val="80"/>
              </a:spcBef>
              <a:buClr>
                <a:srgbClr val="231F20"/>
              </a:buClr>
              <a:buSzPts val="1000"/>
              <a:buFont typeface="Calibri" panose="020F0502020204030204" pitchFamily="34" charset="0"/>
              <a:buChar char="•"/>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200" i="0" dirty="0">
                <a:solidFill>
                  <a:srgbClr val="231F20"/>
                </a:solidFill>
                <a:effectLst/>
                <a:latin typeface="Calibri" panose="020F0502020204030204" pitchFamily="34" charset="0"/>
                <a:ea typeface="Calibri" panose="020F0502020204030204" pitchFamily="34" charset="0"/>
              </a:rPr>
              <a:t>https://vejledninger.dsam.dk/kol/?mode=visKapitel&amp;cid=1046&amp;gotoChapter=1047</a:t>
            </a:r>
            <a:endParaRPr lang="da-DK" i="0" dirty="0"/>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180401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endParaRPr lang="da-DK" sz="1200" b="1" i="1" dirty="0"/>
          </a:p>
          <a:p>
            <a:endParaRPr lang="da-DK" i="0" dirty="0"/>
          </a:p>
          <a:p>
            <a:r>
              <a:rPr lang="da-DK" i="0" dirty="0"/>
              <a:t>På denne slide ses målepunkt3, der viser andel af aktuelle KOL-patienter med registreret rygestatus. Den vigtigste del af behandlingen er tobaksabstinens. Opfordring til rygeophør og information om nikotinsubstitution samt evt. supplerende medikamentel behandling for at hjælpe patienten med rygeophør er meget vigtig. Hvis patienten holder op med at ryge, vil sygdomsprogressionen i de fleste tilfælde aftage, og det fremtidige fald i lungefunktionen vil ligge på niveau med ikke-rygeres. Samtidig aftager hoste og opspyt, og risikoen for eksacerbationer nedsættes hos de fleste patienter.</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a:t>Til denne slide kan man også komme ind på, hvilke erfaringerne mødedeltagerne har til, og hvordan de oplever patienternes oplevelser af de lokale, kommunale tilbud (fx rygestoptilbud og KOL-rehabiliteringsforløb). </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257384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2792708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i="0" dirty="0"/>
              <a:t>Forklaring til slide: </a:t>
            </a:r>
          </a:p>
          <a:p>
            <a:endParaRPr lang="da-DK" b="1" i="0" dirty="0"/>
          </a:p>
          <a:p>
            <a:r>
              <a:rPr lang="da-DK" i="0" u="none" dirty="0"/>
              <a:t>Der kan være flere årsager til, at der mangler informationer. </a:t>
            </a:r>
          </a:p>
          <a:p>
            <a:endParaRPr lang="da-DK" i="0" u="none" dirty="0"/>
          </a:p>
          <a:p>
            <a:r>
              <a:rPr lang="da-DK" i="0" u="none" dirty="0"/>
              <a:t>Det kan skyldes: </a:t>
            </a:r>
          </a:p>
          <a:p>
            <a:r>
              <a:rPr lang="da-DK" i="0" u="none" dirty="0"/>
              <a:t>• udeblivelse fra årskontrol </a:t>
            </a:r>
          </a:p>
          <a:p>
            <a:r>
              <a:rPr lang="da-DK" i="0" u="none" dirty="0"/>
              <a:t>• manglende registreringer </a:t>
            </a:r>
          </a:p>
          <a:p>
            <a:r>
              <a:rPr lang="da-DK" i="0" u="none" dirty="0"/>
              <a:t>• forkerte registreringer </a:t>
            </a:r>
          </a:p>
          <a:p>
            <a:r>
              <a:rPr lang="da-DK" i="0" u="none" dirty="0"/>
              <a:t>• IUPAC-koder - hvordan registreres de korrekt? Hvorfor der kan være forkerte IUPAC-koder? </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3194935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80"/>
              </a:spcBef>
              <a:buClr>
                <a:srgbClr val="231F20"/>
              </a:buClr>
              <a:buSzPts val="1000"/>
              <a:buFont typeface="Calibri" panose="020F0502020204030204" pitchFamily="34" charset="0"/>
              <a:buChar char="•"/>
              <a:tabLst>
                <a:tab pos="328295" algn="l"/>
                <a:tab pos="328930" algn="l"/>
              </a:tabLst>
            </a:pPr>
            <a:endParaRPr lang="da-DK" sz="1200" i="1" dirty="0">
              <a:solidFill>
                <a:srgbClr val="231F20"/>
              </a:solidFill>
              <a:effectLst/>
              <a:latin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endParaRPr lang="da-DK" sz="1200" i="1" dirty="0">
              <a:solidFill>
                <a:srgbClr val="231F20"/>
              </a:solidFill>
              <a:effectLst/>
              <a:latin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2414085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u="sng" dirty="0"/>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139128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u="none" spc="-15" dirty="0">
                <a:solidFill>
                  <a:srgbClr val="231F20"/>
                </a:solidFill>
                <a:effectLst/>
                <a:latin typeface="Calibri" panose="020F0502020204030204" pitchFamily="34" charset="0"/>
              </a:rPr>
              <a:t>Forklaring til slide:</a:t>
            </a:r>
          </a:p>
          <a:p>
            <a:endParaRPr lang="da-DK" sz="1200" b="1" i="1" u="none" spc="-15" dirty="0">
              <a:solidFill>
                <a:srgbClr val="231F20"/>
              </a:solidFill>
              <a:effectLst/>
              <a:latin typeface="Calibri" panose="020F0502020204030204" pitchFamily="34" charset="0"/>
            </a:endParaRPr>
          </a:p>
          <a:p>
            <a:r>
              <a:rPr lang="da-DK" sz="1200" i="0" dirty="0"/>
              <a:t>Mødet er inddelt i 4 hovedblokke med en pause efter blok 1. </a:t>
            </a:r>
          </a:p>
          <a:p>
            <a:endParaRPr lang="da-DK" sz="1200" i="0" dirty="0"/>
          </a:p>
          <a:p>
            <a:r>
              <a:rPr lang="da-DK" sz="1200" i="0" dirty="0"/>
              <a:t>Formålet med klyngemødet er - med udgangspunkt i de 7 målepunkter i klyngepakken - at give mulighed for refleksion over den kliniske praksis for patienter med KOL, dele erfaringer for behandlingen og opfølgningen for KOL-patienter samt tale om behovet for forandringer, og hvordan de i givet fald kunne gennemføres. De 7 målepunkter i klyngepakken behandles i 3 blokke.:</a:t>
            </a:r>
          </a:p>
          <a:p>
            <a:endParaRPr lang="da-DK" sz="1200" i="0" dirty="0"/>
          </a:p>
          <a:p>
            <a:r>
              <a:rPr lang="da-DK" sz="1200" i="0" dirty="0"/>
              <a:t>Blok 1: KOL-klassifikation, årsstatus og rygning</a:t>
            </a:r>
          </a:p>
          <a:p>
            <a:r>
              <a:rPr lang="da-DK" sz="1200" i="0" dirty="0"/>
              <a:t>Blok 2: Behandling og vaccination</a:t>
            </a:r>
          </a:p>
          <a:p>
            <a:r>
              <a:rPr lang="da-DK" sz="1200" i="0" dirty="0"/>
              <a:t>Blok 3: Forløbsplan og kronikerhonorar </a:t>
            </a:r>
          </a:p>
          <a:p>
            <a:endParaRPr lang="da-DK" sz="1200" i="0" dirty="0">
              <a:solidFill>
                <a:srgbClr val="231F20"/>
              </a:solidFill>
              <a:effectLst/>
              <a:latin typeface="Calibri" panose="020F0502020204030204" pitchFamily="34" charset="0"/>
              <a:ea typeface="Calibri" panose="020F0502020204030204" pitchFamily="34" charset="0"/>
            </a:endParaRPr>
          </a:p>
          <a:p>
            <a:r>
              <a:rPr lang="da-DK" sz="1200" dirty="0"/>
              <a:t>I Blok 4 samles op og klyngen drøfter implementering og opfølgning. </a:t>
            </a:r>
          </a:p>
          <a:p>
            <a:endParaRPr lang="da-DK" sz="1200" dirty="0"/>
          </a:p>
          <a:p>
            <a:pPr marL="137795" marR="0" lvl="0" indent="0" algn="l" defTabSz="914400" rtl="0" eaLnBrk="1" fontAlgn="auto" latinLnBrk="0" hangingPunct="1">
              <a:lnSpc>
                <a:spcPts val="920"/>
              </a:lnSpc>
              <a:spcBef>
                <a:spcPts val="0"/>
              </a:spcBef>
              <a:spcAft>
                <a:spcPts val="0"/>
              </a:spcAft>
              <a:buClrTx/>
              <a:buSzTx/>
              <a:buFontTx/>
              <a:buNone/>
              <a:tabLst/>
              <a:defRPr/>
            </a:pPr>
            <a:endParaRPr lang="da-DK" sz="1200" b="1"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143212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21</a:t>
            </a:fld>
            <a:endParaRPr lang="da-DK"/>
          </a:p>
        </p:txBody>
      </p:sp>
    </p:spTree>
    <p:extLst>
      <p:ext uri="{BB962C8B-B14F-4D97-AF65-F5344CB8AC3E}">
        <p14:creationId xmlns:p14="http://schemas.microsoft.com/office/powerpoint/2010/main" val="3494500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462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1790225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u="none" dirty="0">
                <a:solidFill>
                  <a:schemeClr val="tx1"/>
                </a:solidFill>
                <a:effectLst/>
                <a:latin typeface="Calibri" panose="020F0502020204030204" pitchFamily="34" charset="0"/>
                <a:ea typeface="Calibri" panose="020F0502020204030204" pitchFamily="34" charset="0"/>
              </a:rPr>
              <a:t>Forklaring til slide: </a:t>
            </a:r>
          </a:p>
          <a:p>
            <a:endParaRPr lang="da-DK" sz="1200" b="1" i="0" u="none" dirty="0">
              <a:solidFill>
                <a:schemeClr val="tx1"/>
              </a:solidFill>
              <a:effectLst/>
              <a:latin typeface="Calibri" panose="020F0502020204030204" pitchFamily="34" charset="0"/>
              <a:ea typeface="Calibri" panose="020F0502020204030204" pitchFamily="34" charset="0"/>
            </a:endParaRPr>
          </a:p>
          <a:p>
            <a:r>
              <a:rPr lang="da-DK" sz="1200" i="0" u="none" dirty="0">
                <a:solidFill>
                  <a:srgbClr val="231F20"/>
                </a:solidFill>
                <a:effectLst/>
                <a:latin typeface="Calibri" panose="020F0502020204030204" pitchFamily="34" charset="0"/>
                <a:ea typeface="Calibri" panose="020F0502020204030204" pitchFamily="34" charset="0"/>
              </a:rPr>
              <a:t>Mødelederne introducer formålet med blok 2, og derefter kort om det efterfølgende gruppearbejde: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1. Gennemgang af data for målepunkt 4 og 5 (5 min.).</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2. Derefter er der gruppearbejde (15 min.).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0" i="0" dirty="0">
                <a:effectLst/>
                <a:latin typeface="Calibri" panose="020F0502020204030204" pitchFamily="34" charset="0"/>
                <a:ea typeface="Calibri" panose="020F0502020204030204" pitchFamily="34" charset="0"/>
              </a:rPr>
              <a:t>3. Der er ingen opfølgning i plenum efter gruppearbejdet i denne blok. </a:t>
            </a:r>
            <a:endParaRPr lang="da-DK" sz="1200" b="0" i="0" u="none" kern="1200" dirty="0">
              <a:solidFill>
                <a:srgbClr val="231F20"/>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Arial" panose="020B0604020202020204" pitchFamily="34" charset="0"/>
                <a:ea typeface="+mn-ea"/>
                <a:cs typeface="+mn-cs"/>
              </a:rPr>
              <a:t>I alt er der afsat 20 min. til blok 1. </a:t>
            </a:r>
            <a:endParaRPr lang="da-DK" sz="1200" b="0" i="1" dirty="0">
              <a:effectLst/>
              <a:latin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b="0" i="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4282926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 </a:t>
            </a:r>
          </a:p>
          <a:p>
            <a:endParaRPr lang="da-DK" b="1" dirty="0"/>
          </a:p>
          <a:p>
            <a:r>
              <a:rPr lang="da-DK" b="0" i="0" dirty="0"/>
              <a:t>På denne slide ses andel af KOL-patienter, der har en ordination på ICS, hvor patienterne er opdelt efter GOLD-status. Fordelingen af KOL-patienter, der har en ordination på ICS, skal ses i forhold til de anbefalinger, der er udarbejdet af DSAM. Af figuren ses også ordination af ICS for patienter, der ikke er GOLD-klassificeret. </a:t>
            </a:r>
          </a:p>
          <a:p>
            <a:endParaRPr lang="da-DK" b="0" i="0" dirty="0"/>
          </a:p>
          <a:p>
            <a:r>
              <a:rPr lang="da-DK" b="0" i="0" dirty="0"/>
              <a:t>En stor del af patienterne mangler formentlig GOLD klassifikation, og kun en mindre andel vil formentlig befinde sig i GOLD-klassifikation D. De fleste af patienterne tilrådes derfor ikke behandling med ICS.</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2317856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 </a:t>
            </a:r>
            <a:endParaRPr lang="da-DK"/>
          </a:p>
          <a:p>
            <a:endParaRPr lang="da-DK"/>
          </a:p>
          <a:p>
            <a:r>
              <a:rPr lang="da-DK" i="0"/>
              <a:t>På denne slide ses en figur, der viser andel af aktuelle KOL-patienter, der er blevet influenzavaccineret indenfor det seneste år. KOL-patienter har en øget risiko for at blive alvorligt syge af influenza, hvorfor det er vigtigt at overveje vaccination. </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26</a:t>
            </a:fld>
            <a:endParaRPr lang="da-DK"/>
          </a:p>
        </p:txBody>
      </p:sp>
    </p:spTree>
    <p:extLst>
      <p:ext uri="{BB962C8B-B14F-4D97-AF65-F5344CB8AC3E}">
        <p14:creationId xmlns:p14="http://schemas.microsoft.com/office/powerpoint/2010/main" val="3932908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2525432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2877362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da-DK" b="1" u="none"/>
              <a:t>Forklaring til slide: </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273872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endParaRPr lang="da-DK" sz="1200" b="1" u="none" kern="1200" dirty="0">
              <a:solidFill>
                <a:schemeClr val="tx1"/>
              </a:solidFill>
              <a:effectLst/>
              <a:latin typeface="+mn-lt"/>
              <a:ea typeface="+mn-ea"/>
              <a:cs typeface="+mn-cs"/>
            </a:endParaRPr>
          </a:p>
          <a:p>
            <a:pPr marL="0" algn="l" defTabSz="914400" rtl="0" eaLnBrk="1" latinLnBrk="0" hangingPunct="1"/>
            <a:r>
              <a:rPr lang="da-DK" sz="1200" u="none" kern="1200" dirty="0">
                <a:solidFill>
                  <a:schemeClr val="tx1"/>
                </a:solidFill>
                <a:effectLst/>
                <a:latin typeface="+mn-lt"/>
                <a:ea typeface="+mn-ea"/>
                <a:cs typeface="+mn-cs"/>
              </a:rPr>
              <a:t>I har alle modtaget klyngepakken inden mødet – eller måske I har læst den på </a:t>
            </a:r>
            <a:r>
              <a:rPr lang="da-DK" sz="1200" u="none" kern="1200" dirty="0" err="1">
                <a:solidFill>
                  <a:schemeClr val="tx1"/>
                </a:solidFill>
                <a:effectLst/>
                <a:latin typeface="+mn-lt"/>
                <a:ea typeface="+mn-ea"/>
                <a:cs typeface="+mn-cs"/>
              </a:rPr>
              <a:t>KiAP’s</a:t>
            </a:r>
            <a:r>
              <a:rPr lang="da-DK" sz="1200" u="none" kern="1200" dirty="0">
                <a:solidFill>
                  <a:schemeClr val="tx1"/>
                </a:solidFill>
                <a:effectLst/>
                <a:latin typeface="+mn-lt"/>
                <a:ea typeface="+mn-ea"/>
                <a:cs typeface="+mn-cs"/>
              </a:rPr>
              <a:t> hjemmeside.</a:t>
            </a:r>
          </a:p>
          <a:p>
            <a:pPr marL="0" algn="l" defTabSz="914400" rtl="0" eaLnBrk="1" latinLnBrk="0" hangingPunct="1"/>
            <a:endParaRPr lang="da-DK" sz="1200" u="none" kern="1200" dirty="0">
              <a:solidFill>
                <a:schemeClr val="tx1"/>
              </a:solidFill>
              <a:effectLst/>
              <a:latin typeface="+mn-lt"/>
              <a:ea typeface="+mn-ea"/>
              <a:cs typeface="+mn-cs"/>
            </a:endParaRPr>
          </a:p>
          <a:p>
            <a:pPr marL="0" algn="l" defTabSz="914400" rtl="0" eaLnBrk="1" latinLnBrk="0" hangingPunct="1"/>
            <a:r>
              <a:rPr lang="da-DK" sz="1200" u="none" kern="1200" dirty="0">
                <a:solidFill>
                  <a:schemeClr val="tx1"/>
                </a:solidFill>
                <a:effectLst/>
                <a:latin typeface="+mn-lt"/>
                <a:ea typeface="+mn-ea"/>
                <a:cs typeface="+mn-cs"/>
              </a:rPr>
              <a:t>I har også trukket data om jeres diabetespatienter fra forløbsplansmodulet, som I kommer til at se samlede opgørelser af på mødet. </a:t>
            </a:r>
          </a:p>
          <a:p>
            <a:pPr marL="0" indent="-228600" algn="l" defTabSz="914400" rtl="0" eaLnBrk="1" latinLnBrk="0" hangingPunct="1">
              <a:buAutoNum type="arabicParenR"/>
            </a:pPr>
            <a:endParaRPr lang="da-DK" sz="1200" u="none" kern="1200" dirty="0">
              <a:solidFill>
                <a:schemeClr val="tx1"/>
              </a:solidFill>
              <a:effectLst/>
              <a:latin typeface="+mn-lt"/>
              <a:ea typeface="+mn-ea"/>
              <a:cs typeface="+mn-cs"/>
            </a:endParaRPr>
          </a:p>
          <a:p>
            <a:pPr marL="0" indent="0" algn="l" defTabSz="914400" rtl="0" eaLnBrk="1" latinLnBrk="0" hangingPunct="1">
              <a:buNone/>
            </a:pPr>
            <a:r>
              <a:rPr lang="da-DK" sz="1200" u="none" kern="1200" dirty="0">
                <a:solidFill>
                  <a:schemeClr val="tx1"/>
                </a:solidFill>
                <a:effectLst/>
                <a:latin typeface="+mn-lt"/>
                <a:ea typeface="+mn-ea"/>
                <a:cs typeface="+mn-cs"/>
              </a:rPr>
              <a:t>I får nu udleveret uddelingskopier til gruppearbejdet og et ark til mødenoter, hvor I kan notere hovedpointer fra mødet. Da vi skal gennemgå forskellige datatræk og spørgsmål, er det vigtigt at få noteret hovedpointer løbende.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dirty="0">
                <a:solidFill>
                  <a:schemeClr val="tx1"/>
                </a:solidFill>
                <a:effectLst/>
                <a:latin typeface="+mn-lt"/>
                <a:ea typeface="+mn-ea"/>
                <a:cs typeface="+mn-cs"/>
              </a:rPr>
              <a:t>Mødenoterne skal I desuden bruge på den sidste del af mødet, hvor deltagerne skal udfylde en implementeringsplan. Med udgangspunkt i diskussionerne på mødet og egne noter i ‘mødenoter’ taler I sammen med jeres kolleger fra samme praksis (sololæger sidder sammen) og drøfter, hvad I ønsker at forandre, og hvordan det bedst kan lade sig gøre. Den udfyldte plan tages med hjem i praksis, kan hænges op og introduceres til personalet fx på et personalemøde. </a:t>
            </a: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2100630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u="none" dirty="0">
                <a:solidFill>
                  <a:srgbClr val="231F20"/>
                </a:solidFill>
                <a:effectLst/>
                <a:latin typeface="Calibri" panose="020F0502020204030204" pitchFamily="34" charset="0"/>
                <a:ea typeface="Calibri" panose="020F0502020204030204" pitchFamily="34" charset="0"/>
              </a:rPr>
              <a:t>Forklaring til slide: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Mødelederne introducer formålet med blok 3, og derefter kort om det efterfølgende gruppearbejde: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366395" marR="925830" lvl="0" indent="-228600" algn="l" defTabSz="914400" rtl="0" eaLnBrk="1" fontAlgn="auto" latinLnBrk="0" hangingPunct="1">
              <a:lnSpc>
                <a:spcPct val="105000"/>
              </a:lnSpc>
              <a:spcBef>
                <a:spcPts val="80"/>
              </a:spcBef>
              <a:spcAft>
                <a:spcPts val="0"/>
              </a:spcAft>
              <a:buClrTx/>
              <a:buSzTx/>
              <a:buFontTx/>
              <a:buAutoNum type="arabicPeriod"/>
              <a:tabLst/>
              <a:defRPr/>
            </a:pPr>
            <a:r>
              <a:rPr lang="da-DK" sz="1200" i="0" u="none" dirty="0">
                <a:solidFill>
                  <a:srgbClr val="231F20"/>
                </a:solidFill>
                <a:effectLst/>
                <a:latin typeface="Calibri" panose="020F0502020204030204" pitchFamily="34" charset="0"/>
                <a:ea typeface="Calibri" panose="020F0502020204030204" pitchFamily="34" charset="0"/>
              </a:rPr>
              <a:t>Først introduceres målepunkt 6 og 7 i plenum (5 min.), og derefter er der gruppearbejdet (10 min.). </a:t>
            </a:r>
          </a:p>
          <a:p>
            <a:pPr marL="366395" marR="925830" lvl="0" indent="-228600" algn="l" defTabSz="914400" rtl="0" eaLnBrk="1" fontAlgn="auto" latinLnBrk="0" hangingPunct="1">
              <a:lnSpc>
                <a:spcPct val="105000"/>
              </a:lnSpc>
              <a:spcBef>
                <a:spcPts val="80"/>
              </a:spcBef>
              <a:spcAft>
                <a:spcPts val="0"/>
              </a:spcAft>
              <a:buClrTx/>
              <a:buSzTx/>
              <a:buFontTx/>
              <a:buAutoNum type="arabicPeriod"/>
              <a:tabLst/>
              <a:defRPr/>
            </a:pPr>
            <a:r>
              <a:rPr lang="da-DK" sz="1200" i="0" u="none" dirty="0">
                <a:solidFill>
                  <a:srgbClr val="231F20"/>
                </a:solidFill>
                <a:effectLst/>
                <a:latin typeface="Calibri" panose="020F0502020204030204" pitchFamily="34" charset="0"/>
                <a:ea typeface="Calibri" panose="020F0502020204030204" pitchFamily="34" charset="0"/>
              </a:rPr>
              <a:t>Afslutningsvist er der opsamling i plenum (10 min.) samt tid til at reflektere og notere i mødenoter (5 min.).</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I alt er der afsat 30 min. til blok 3.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b="0" i="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2552441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534275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33</a:t>
            </a:fld>
            <a:endParaRPr lang="da-DK"/>
          </a:p>
        </p:txBody>
      </p:sp>
    </p:spTree>
    <p:extLst>
      <p:ext uri="{BB962C8B-B14F-4D97-AF65-F5344CB8AC3E}">
        <p14:creationId xmlns:p14="http://schemas.microsoft.com/office/powerpoint/2010/main" val="381390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3765913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660477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36</a:t>
            </a:fld>
            <a:endParaRPr lang="da-DK"/>
          </a:p>
        </p:txBody>
      </p:sp>
    </p:spTree>
    <p:extLst>
      <p:ext uri="{BB962C8B-B14F-4D97-AF65-F5344CB8AC3E}">
        <p14:creationId xmlns:p14="http://schemas.microsoft.com/office/powerpoint/2010/main" val="4124814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37</a:t>
            </a:fld>
            <a:endParaRPr lang="da-DK"/>
          </a:p>
        </p:txBody>
      </p:sp>
    </p:spTree>
    <p:extLst>
      <p:ext uri="{BB962C8B-B14F-4D97-AF65-F5344CB8AC3E}">
        <p14:creationId xmlns:p14="http://schemas.microsoft.com/office/powerpoint/2010/main" val="1151117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r>
              <a:rPr lang="da-DK" sz="1200" b="1" i="0" kern="1200">
                <a:solidFill>
                  <a:srgbClr val="231F20"/>
                </a:solidFill>
                <a:effectLst/>
                <a:latin typeface="Calibri" panose="020F0502020204030204" pitchFamily="34" charset="0"/>
                <a:ea typeface="Calibri" panose="020F0502020204030204" pitchFamily="34" charset="0"/>
                <a:cs typeface="+mn-cs"/>
              </a:rPr>
              <a:t>Forklaring til slide: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kern="1200">
              <a:solidFill>
                <a:srgbClr val="231F20"/>
              </a:solidFill>
              <a:effectLst/>
              <a:latin typeface="Calibri" panose="020F0502020204030204" pitchFamily="34" charset="0"/>
              <a:ea typeface="Calibri" panose="020F0502020204030204" pitchFamily="34" charset="0"/>
              <a:cs typeface="+mn-cs"/>
            </a:endParaRPr>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Denne sidste del af mødet bruges til at tale om, hvilke ideer der evt. skal implementeres i den enkelte praksis.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a:solidFill>
                <a:srgbClr val="231F20"/>
              </a:solidFill>
              <a:effectLst/>
              <a:latin typeface="Calibri" panose="020F0502020204030204" pitchFamily="34" charset="0"/>
              <a:ea typeface="Calibri" panose="020F0502020204030204" pitchFamily="34" charset="0"/>
            </a:endParaRPr>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Bed deltagerne om at sætte sig sammen med kolleger fra samme praksis (sololæger sidder sammen). Uddel en ‘implementeringsplan’ til alle. Grupperne besvarer spørgsmålene fra sliden (20 min.):</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a:solidFill>
                <a:srgbClr val="231F20"/>
              </a:solidFill>
              <a:effectLst/>
              <a:latin typeface="Calibri" panose="020F0502020204030204" pitchFamily="34" charset="0"/>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Hvilke tiltag i forhold til opfølgningen er det vigtigst og lettest at</a:t>
            </a:r>
            <a:r>
              <a:rPr lang="da-DK" sz="1200" i="0" spc="-90">
                <a:solidFill>
                  <a:srgbClr val="231F20"/>
                </a:solidFill>
                <a:effectLst/>
                <a:latin typeface="Calibri" panose="020F0502020204030204" pitchFamily="34" charset="0"/>
                <a:ea typeface="Calibri" panose="020F0502020204030204" pitchFamily="34" charset="0"/>
              </a:rPr>
              <a:t> </a:t>
            </a:r>
            <a:r>
              <a:rPr lang="da-DK" sz="1200" i="0">
                <a:solidFill>
                  <a:srgbClr val="231F20"/>
                </a:solidFill>
                <a:effectLst/>
                <a:latin typeface="Calibri" panose="020F0502020204030204" pitchFamily="34" charset="0"/>
                <a:ea typeface="Calibri" panose="020F0502020204030204" pitchFamily="34" charset="0"/>
              </a:rPr>
              <a:t>gennemføre?</a:t>
            </a:r>
            <a:endParaRPr lang="da-DK" sz="1200" i="0">
              <a:effectLst/>
              <a:latin typeface="Calibri" panose="020F0502020204030204" pitchFamily="34" charset="0"/>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Hvilke forandringer i forhold ti l behandlingen vil være vigtigst og lettest at</a:t>
            </a:r>
            <a:r>
              <a:rPr lang="da-DK" sz="1200" i="0" spc="-100">
                <a:solidFill>
                  <a:srgbClr val="231F20"/>
                </a:solidFill>
                <a:effectLst/>
                <a:latin typeface="Calibri" panose="020F0502020204030204" pitchFamily="34" charset="0"/>
                <a:ea typeface="Calibri" panose="020F0502020204030204" pitchFamily="34" charset="0"/>
              </a:rPr>
              <a:t> </a:t>
            </a:r>
            <a:r>
              <a:rPr lang="da-DK" sz="1200" i="0">
                <a:solidFill>
                  <a:srgbClr val="231F20"/>
                </a:solidFill>
                <a:effectLst/>
                <a:latin typeface="Calibri" panose="020F0502020204030204" pitchFamily="34" charset="0"/>
                <a:ea typeface="Calibri" panose="020F0502020204030204" pitchFamily="34" charset="0"/>
              </a:rPr>
              <a:t>gennemføre?</a:t>
            </a:r>
            <a:endParaRPr lang="da-DK" sz="1200" i="0">
              <a:effectLst/>
              <a:latin typeface="Calibri" panose="020F0502020204030204" pitchFamily="34" charset="0"/>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en-US" sz="1200" i="0" err="1">
                <a:solidFill>
                  <a:srgbClr val="231F20"/>
                </a:solidFill>
                <a:effectLst/>
                <a:latin typeface="Calibri" panose="020F0502020204030204" pitchFamily="34" charset="0"/>
                <a:ea typeface="Calibri" panose="020F0502020204030204" pitchFamily="34" charset="0"/>
              </a:rPr>
              <a:t>Hvordan</a:t>
            </a:r>
            <a:r>
              <a:rPr lang="en-US" sz="1200" i="0">
                <a:solidFill>
                  <a:srgbClr val="231F20"/>
                </a:solidFill>
                <a:effectLst/>
                <a:latin typeface="Calibri" panose="020F0502020204030204" pitchFamily="34" charset="0"/>
                <a:ea typeface="Calibri" panose="020F0502020204030204" pitchFamily="34" charset="0"/>
              </a:rPr>
              <a:t> </a:t>
            </a:r>
            <a:r>
              <a:rPr lang="en-US" sz="1200" i="0" err="1">
                <a:solidFill>
                  <a:srgbClr val="231F20"/>
                </a:solidFill>
                <a:effectLst/>
                <a:latin typeface="Calibri" panose="020F0502020204030204" pitchFamily="34" charset="0"/>
                <a:ea typeface="Calibri" panose="020F0502020204030204" pitchFamily="34" charset="0"/>
              </a:rPr>
              <a:t>kan</a:t>
            </a:r>
            <a:r>
              <a:rPr lang="en-US" sz="1200" i="0">
                <a:solidFill>
                  <a:srgbClr val="231F20"/>
                </a:solidFill>
                <a:effectLst/>
                <a:latin typeface="Calibri" panose="020F0502020204030204" pitchFamily="34" charset="0"/>
                <a:ea typeface="Calibri" panose="020F0502020204030204" pitchFamily="34" charset="0"/>
              </a:rPr>
              <a:t> det</a:t>
            </a:r>
            <a:r>
              <a:rPr lang="en-US" sz="1200" i="0" spc="-15">
                <a:solidFill>
                  <a:srgbClr val="231F20"/>
                </a:solidFill>
                <a:effectLst/>
                <a:latin typeface="Calibri" panose="020F0502020204030204" pitchFamily="34" charset="0"/>
                <a:ea typeface="Calibri" panose="020F0502020204030204" pitchFamily="34" charset="0"/>
              </a:rPr>
              <a:t> </a:t>
            </a:r>
            <a:r>
              <a:rPr lang="en-US" sz="1200" i="0" err="1">
                <a:solidFill>
                  <a:srgbClr val="231F20"/>
                </a:solidFill>
                <a:effectLst/>
                <a:latin typeface="Calibri" panose="020F0502020204030204" pitchFamily="34" charset="0"/>
                <a:ea typeface="Calibri" panose="020F0502020204030204" pitchFamily="34" charset="0"/>
              </a:rPr>
              <a:t>ske</a:t>
            </a:r>
            <a:r>
              <a:rPr lang="en-US" sz="1200" i="0">
                <a:solidFill>
                  <a:srgbClr val="231F20"/>
                </a:solidFill>
                <a:effectLst/>
                <a:latin typeface="Calibri" panose="020F0502020204030204" pitchFamily="34" charset="0"/>
                <a:ea typeface="Calibri" panose="020F0502020204030204" pitchFamily="34" charset="0"/>
              </a:rPr>
              <a:t>?</a:t>
            </a:r>
            <a:endParaRPr lang="da-DK" sz="1200" i="0">
              <a:effectLst/>
              <a:latin typeface="Calibri" panose="020F0502020204030204" pitchFamily="34" charset="0"/>
              <a:ea typeface="Calibri" panose="020F0502020204030204" pitchFamily="34" charset="0"/>
            </a:endParaRPr>
          </a:p>
          <a:p>
            <a:pPr marL="342900" lvl="0" indent="-342900">
              <a:spcBef>
                <a:spcPts val="75"/>
              </a:spcBef>
              <a:buClr>
                <a:srgbClr val="231F20"/>
              </a:buClr>
              <a:buSzPts val="1000"/>
              <a:buFont typeface="Calibri" panose="020F0502020204030204" pitchFamily="34" charset="0"/>
              <a:buChar char="•"/>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Er der retningslinjer/fraser/andet materiale, der kan deles i</a:t>
            </a:r>
            <a:r>
              <a:rPr lang="da-DK" sz="1200" i="0" spc="-45">
                <a:solidFill>
                  <a:srgbClr val="231F20"/>
                </a:solidFill>
                <a:effectLst/>
                <a:latin typeface="Calibri" panose="020F0502020204030204" pitchFamily="34" charset="0"/>
                <a:ea typeface="Calibri" panose="020F0502020204030204" pitchFamily="34" charset="0"/>
              </a:rPr>
              <a:t> </a:t>
            </a:r>
            <a:r>
              <a:rPr lang="da-DK" sz="1200" i="0">
                <a:solidFill>
                  <a:srgbClr val="231F20"/>
                </a:solidFill>
                <a:effectLst/>
                <a:latin typeface="Calibri" panose="020F0502020204030204" pitchFamily="34" charset="0"/>
                <a:ea typeface="Calibri" panose="020F0502020204030204" pitchFamily="34" charset="0"/>
              </a:rPr>
              <a:t>gruppen?</a:t>
            </a:r>
            <a:endParaRPr lang="da-DK" sz="1200" i="0">
              <a:effectLst/>
              <a:latin typeface="Calibri" panose="020F0502020204030204" pitchFamily="34" charset="0"/>
              <a:ea typeface="Calibri" panose="020F0502020204030204" pitchFamily="34" charset="0"/>
            </a:endParaRPr>
          </a:p>
          <a:p>
            <a:endParaRPr lang="da-DK" sz="1200" i="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a:solidFill>
                  <a:srgbClr val="231F20"/>
                </a:solidFill>
                <a:effectLst/>
                <a:latin typeface="Calibri" panose="020F0502020204030204" pitchFamily="34" charset="0"/>
                <a:ea typeface="Calibri" panose="020F0502020204030204" pitchFamily="34" charset="0"/>
              </a:rPr>
              <a:t>Udfyld implementeringsplanen.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a:solidFill>
                  <a:srgbClr val="231F20"/>
                </a:solidFill>
                <a:effectLst/>
                <a:latin typeface="Calibri" panose="020F0502020204030204" pitchFamily="34" charset="0"/>
                <a:ea typeface="Calibri" panose="020F0502020204030204" pitchFamily="34" charset="0"/>
              </a:rPr>
              <a:t>De sidste 10 min. af mødet bruges i plenum på, at høre hvad grupperne har talt om. Pluk et par grupper ud til at redegøre for deres overvejelser.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u="none" kern="1200">
              <a:solidFill>
                <a:srgbClr val="231F20"/>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a:solidFill>
                  <a:schemeClr val="tx1"/>
                </a:solidFill>
                <a:effectLst/>
                <a:latin typeface="+mn-lt"/>
                <a:ea typeface="+mn-ea"/>
                <a:cs typeface="+mn-cs"/>
              </a:rPr>
              <a:t>Den udfyldte plan tages med hjem i praksis, kan hænges op og introduceres til personalet fx på et personalemøde. </a:t>
            </a:r>
            <a:endParaRPr lang="da-DK" sz="1200" i="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38</a:t>
            </a:fld>
            <a:endParaRPr lang="da-DK"/>
          </a:p>
        </p:txBody>
      </p:sp>
    </p:spTree>
    <p:extLst>
      <p:ext uri="{BB962C8B-B14F-4D97-AF65-F5344CB8AC3E}">
        <p14:creationId xmlns:p14="http://schemas.microsoft.com/office/powerpoint/2010/main" val="1207013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a:t>Forklaring til slide:</a:t>
            </a:r>
          </a:p>
          <a:p>
            <a:endParaRPr lang="da-DK" sz="1200" b="1"/>
          </a:p>
          <a:p>
            <a:r>
              <a:rPr lang="da-DK" sz="1200"/>
              <a:t>En vigtigt del af klyngearbejdet er, at der følges op på de emner, I har gennemgået i klyngen. Derfor er det oplagt, at der er et fast punkt på mødet, hvor der følges op på om der er sket en forandring siden, I sidst havde emnet på dagsordenen. </a:t>
            </a:r>
          </a:p>
          <a:p>
            <a:endParaRPr lang="da-DK" sz="1200"/>
          </a:p>
          <a:p>
            <a:r>
              <a:rPr lang="da-DK" sz="1200"/>
              <a:t>At skabe forandringer vil tage tid – og det varierer fra emne til emne, hvornår opfølgningen er relevant. </a:t>
            </a:r>
            <a:r>
              <a:rPr lang="da-DK" sz="1200" err="1"/>
              <a:t>KiAP</a:t>
            </a:r>
            <a:r>
              <a:rPr lang="da-DK" sz="1200"/>
              <a:t> anbefaler for denne pakke, at der følges op efter 6 til 12 måneder. </a:t>
            </a:r>
          </a:p>
          <a:p>
            <a:endParaRPr lang="da-DK" sz="1200"/>
          </a:p>
          <a:p>
            <a:r>
              <a:rPr lang="da-DK" sz="1200"/>
              <a:t>Afslutningsvist på mødet kan I </a:t>
            </a:r>
            <a:r>
              <a:rPr lang="da-DK" sz="1200" err="1"/>
              <a:t>i</a:t>
            </a:r>
            <a:r>
              <a:rPr lang="da-DK" sz="1200"/>
              <a:t> fællesskab beslutte, hvordan I vil følge op på emnet – fx ved at få foretaget et nyt datatræk, der sammenlignes med det fra mødet i dag. Måske er der bestemt ideer fra dagens emne, som, klyngen vurderer, det er vigtigere at arbejde med end andre?</a:t>
            </a:r>
          </a:p>
          <a:p>
            <a:pPr marL="137795" algn="just">
              <a:spcBef>
                <a:spcPts val="195"/>
              </a:spcBef>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39</a:t>
            </a:fld>
            <a:endParaRPr lang="da-DK"/>
          </a:p>
        </p:txBody>
      </p:sp>
    </p:spTree>
    <p:extLst>
      <p:ext uri="{BB962C8B-B14F-4D97-AF65-F5344CB8AC3E}">
        <p14:creationId xmlns:p14="http://schemas.microsoft.com/office/powerpoint/2010/main" val="191387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sz="1200" b="1" i="0" dirty="0">
                <a:latin typeface="Calibri"/>
                <a:cs typeface="Calibri"/>
              </a:rPr>
              <a:t>Forklaring til slide: </a:t>
            </a:r>
          </a:p>
          <a:p>
            <a:pPr>
              <a:defRPr/>
            </a:pPr>
            <a:endParaRPr lang="da-DK" sz="1200" i="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dirty="0">
                <a:latin typeface="Calibri"/>
                <a:cs typeface="Calibri"/>
              </a:rPr>
              <a:t>Her vises en video</a:t>
            </a:r>
            <a:r>
              <a:rPr lang="da-DK" sz="1200" i="0" kern="1200" dirty="0">
                <a:solidFill>
                  <a:schemeClr val="tx1"/>
                </a:solidFill>
                <a:effectLst/>
                <a:latin typeface="Calibri"/>
                <a:ea typeface="+mn-ea"/>
                <a:cs typeface="Calibri"/>
              </a:rPr>
              <a:t> med praktiserende læge, </a:t>
            </a:r>
            <a:r>
              <a:rPr lang="da-DK" sz="1200" i="0" kern="1200" dirty="0">
                <a:solidFill>
                  <a:schemeClr val="tx1"/>
                </a:solidFill>
                <a:effectLst/>
                <a:latin typeface="+mn-lt"/>
                <a:ea typeface="+mn-ea"/>
                <a:cs typeface="Calibri"/>
              </a:rPr>
              <a:t>Jette Maria Elbrønd.</a:t>
            </a:r>
            <a:r>
              <a:rPr lang="da-DK" sz="1200" i="0" dirty="0">
                <a:latin typeface="Calibri"/>
                <a:cs typeface="Calibri"/>
              </a:rPr>
              <a:t> </a:t>
            </a:r>
          </a:p>
          <a:p>
            <a:pPr>
              <a:defRPr/>
            </a:pPr>
            <a:endParaRPr lang="da-DK" sz="1200" i="0" dirty="0">
              <a:latin typeface="Calibri"/>
              <a:ea typeface="+mn-ea"/>
              <a:cs typeface="Calibri"/>
            </a:endParaRPr>
          </a:p>
          <a:p>
            <a:pPr>
              <a:defRPr/>
            </a:pPr>
            <a:r>
              <a:rPr lang="da-DK" sz="1200" i="0" u="none" dirty="0">
                <a:latin typeface="Calibri"/>
                <a:ea typeface="+mn-ea"/>
                <a:cs typeface="Calibri"/>
              </a:rPr>
              <a:t>Videoen introducerer til emnet, og hvad klyngen skal gennemgå på mødet. </a:t>
            </a:r>
          </a:p>
          <a:p>
            <a:pPr>
              <a:defRPr/>
            </a:pPr>
            <a:endParaRPr lang="da-DK" sz="1200" i="0" u="none" dirty="0">
              <a:latin typeface="Calibri"/>
              <a:ea typeface="+mn-ea"/>
              <a:cs typeface="Calibri"/>
            </a:endParaRPr>
          </a:p>
          <a:p>
            <a:pPr>
              <a:defRPr/>
            </a:pPr>
            <a:r>
              <a:rPr lang="da-DK" sz="1200" i="0" u="none" dirty="0">
                <a:latin typeface="Calibri"/>
                <a:ea typeface="+mn-ea"/>
                <a:cs typeface="Calibri"/>
              </a:rPr>
              <a:t>Du kan også bruge næste slide til at uddybe prævalens mv. </a:t>
            </a:r>
            <a:endParaRPr lang="da-DK" sz="1200" i="0" dirty="0">
              <a:latin typeface="Calibri"/>
              <a:ea typeface="+mn-ea"/>
              <a:cs typeface="Calibri"/>
            </a:endParaRPr>
          </a:p>
          <a:p>
            <a:pPr>
              <a:defRPr/>
            </a:pPr>
            <a:endParaRPr lang="da-DK" i="1"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2172889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dirty="0"/>
              <a:t>Forslag til, hvad du kan sige:</a:t>
            </a:r>
          </a:p>
          <a:p>
            <a:endParaRPr lang="da-DK" sz="1200" i="0" dirty="0"/>
          </a:p>
          <a:p>
            <a:r>
              <a:rPr lang="da-DK" sz="1200" i="0" dirty="0"/>
              <a:t>KOL er en meget udbredt sygdom i Danmark. Der er ca. 3.500 dødsfald årligt på grund af KOL og godt 2.200 dødsfald, hvor KOL er en medvirkende årsag. Der er omtrent lige mange mænd og kvinder, der får sygdommen, der udgør den fjerde hyppigste dødsårsag. </a:t>
            </a:r>
          </a:p>
          <a:p>
            <a:endParaRPr lang="da-DK" sz="1200" i="0" dirty="0"/>
          </a:p>
          <a:p>
            <a:r>
              <a:rPr lang="da-DK" sz="1200" i="0" dirty="0"/>
              <a:t>I Danmark er KOL den sygdom, som bidrager mest til den sociale ulighed i sundhed og er en af de sygdomme, som kræver flest tabte og flest dårlige leveår (DSAM-vejledning). </a:t>
            </a:r>
          </a:p>
          <a:p>
            <a:endParaRPr lang="da-DK" sz="1200" i="0" dirty="0"/>
          </a:p>
          <a:p>
            <a:r>
              <a:rPr lang="da-DK" sz="1200" i="0" dirty="0"/>
              <a:t>Der har i de senere år været et stigende fokus på sygdommen, og kommuner og sygehuse har forbedret tilbuddene omkring rehabilitering, rygestop og støtte til egenomsorg. </a:t>
            </a:r>
          </a:p>
          <a:p>
            <a:endParaRPr lang="da-DK" sz="1200" i="0" dirty="0"/>
          </a:p>
          <a:p>
            <a:r>
              <a:rPr lang="da-DK" sz="1200" i="0" dirty="0"/>
              <a:t>Hos patienter med KOL er det primære mål at standse sygdommens progression, lindre symptomer og afhjælpe konsekvenserne af nedsat lungefunktion for i sidste ende at bedre patienternes livskvalitet. Men en forudsætning for bedre at kunne hjælpe KOL-patienter er et øget fokus på rettidig og korrekt diagnostik. </a:t>
            </a:r>
          </a:p>
          <a:p>
            <a:endParaRPr lang="da-DK" sz="1200" i="0" dirty="0"/>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151410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solidFill>
                  <a:srgbClr val="231F20"/>
                </a:solidFill>
                <a:effectLst/>
                <a:latin typeface="Calibri" panose="020F0502020204030204" pitchFamily="34" charset="0"/>
                <a:ea typeface="Calibri" panose="020F0502020204030204" pitchFamily="34" charset="0"/>
              </a:rPr>
              <a:t>Forklaring til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dirty="0">
              <a:solidFill>
                <a:srgbClr val="231F20"/>
              </a:solidFill>
              <a:effectLst/>
              <a:latin typeface="Calibri" panose="020F0502020204030204" pitchFamily="34" charset="0"/>
              <a:ea typeface="Calibri" panose="020F0502020204030204" pitchFamily="34" charset="0"/>
            </a:endParaRPr>
          </a:p>
          <a:p>
            <a:r>
              <a:rPr lang="da-DK" sz="1800" dirty="0">
                <a:effectLst/>
                <a:latin typeface="Calibri" panose="020F0502020204030204" pitchFamily="34" charset="0"/>
                <a:ea typeface="Calibri" panose="020F0502020204030204" pitchFamily="34" charset="0"/>
              </a:rPr>
              <a:t>Data til dagens møde kommer fra forløbsplanerne. I forløbsplanerne kan vi få overblik over centrale værdier for vores KOL-patienter og fremsøge patienter, der har behov for en særlig opmærksomhed.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Calibri" panose="020F0502020204030204" pitchFamily="34" charset="0"/>
                <a:ea typeface="Calibri" panose="020F0502020204030204" pitchFamily="34" charset="0"/>
              </a:rPr>
              <a:t>I patientoverblikket, som ses her, kan man se data for de målepunkter, som vi gennemgår på mødet i dag: GOLD-klassifikation, vaccination, rygestatus, recept på ICS, forløbsplan og kronikerhonorar. </a:t>
            </a:r>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6</a:t>
            </a:fld>
            <a:endParaRPr lang="da-DK"/>
          </a:p>
        </p:txBody>
      </p:sp>
    </p:spTree>
    <p:extLst>
      <p:ext uri="{BB962C8B-B14F-4D97-AF65-F5344CB8AC3E}">
        <p14:creationId xmlns:p14="http://schemas.microsoft.com/office/powerpoint/2010/main" val="119473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solidFill>
                  <a:srgbClr val="231F20"/>
                </a:solidFill>
                <a:effectLst/>
                <a:latin typeface="Calibri" panose="020F0502020204030204" pitchFamily="34" charset="0"/>
                <a:ea typeface="Calibri" panose="020F0502020204030204" pitchFamily="34" charset="0"/>
              </a:rPr>
              <a:t>Forklaring til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dirty="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231F20"/>
                </a:solidFill>
                <a:effectLst/>
                <a:latin typeface="Calibri" panose="020F0502020204030204" pitchFamily="34" charset="0"/>
                <a:ea typeface="Calibri" panose="020F0502020204030204" pitchFamily="34" charset="0"/>
              </a:rPr>
              <a:t>Her ses antal aktuelle KOL-patienter i klinikken. Ved at trykke ‘Aktuelle’ kan der vælges at se på ‘Mulige’ KOL-patienter. Det er den gruppe af patienter, som ikke er blevet set i praksis i 3 år. Her kan der være tale om fejlkodning, måske følges de i ambulatorier, eller måske er der mangelfuld opfølgning pga. sårbarhed. </a:t>
            </a:r>
          </a:p>
        </p:txBody>
      </p:sp>
      <p:sp>
        <p:nvSpPr>
          <p:cNvPr id="4" name="Pladsholder til slidenummer 3"/>
          <p:cNvSpPr>
            <a:spLocks noGrp="1"/>
          </p:cNvSpPr>
          <p:nvPr>
            <p:ph type="sldNum" sz="quarter" idx="5"/>
          </p:nvPr>
        </p:nvSpPr>
        <p:spPr/>
        <p:txBody>
          <a:bodyPr/>
          <a:lstStyle/>
          <a:p>
            <a:fld id="{4D72394A-C10D-42AB-8CF1-29B05F6C07CD}" type="slidenum">
              <a:rPr lang="da-DK" smtClean="0"/>
              <a:t>7</a:t>
            </a:fld>
            <a:endParaRPr lang="da-DK"/>
          </a:p>
        </p:txBody>
      </p:sp>
    </p:spTree>
    <p:extLst>
      <p:ext uri="{BB962C8B-B14F-4D97-AF65-F5344CB8AC3E}">
        <p14:creationId xmlns:p14="http://schemas.microsoft.com/office/powerpoint/2010/main" val="412546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187279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Forklaring til slide:</a:t>
            </a:r>
          </a:p>
          <a:p>
            <a:endParaRPr lang="da-DK" b="1" dirty="0"/>
          </a:p>
          <a:p>
            <a:r>
              <a:rPr lang="da-DK" b="0" dirty="0"/>
              <a:t>Klyngemødets første del (blok 1) omhandler: </a:t>
            </a:r>
          </a:p>
          <a:p>
            <a:endParaRPr lang="da-DK" b="1" dirty="0"/>
          </a:p>
          <a:p>
            <a:pPr marL="171450" indent="-171450">
              <a:buFont typeface="Arial" panose="020B0604020202020204" pitchFamily="34" charset="0"/>
              <a:buChar char="•"/>
            </a:pPr>
            <a:r>
              <a:rPr lang="da-DK" b="0" dirty="0"/>
              <a:t>Målepunkt 1: Andel patienter, der er GOLD-klassificeret mindst én gang.</a:t>
            </a:r>
          </a:p>
          <a:p>
            <a:pPr marL="171450" indent="-171450">
              <a:buFont typeface="Arial" panose="020B0604020202020204" pitchFamily="34" charset="0"/>
              <a:buChar char="•"/>
            </a:pPr>
            <a:r>
              <a:rPr lang="da-DK" b="0" dirty="0"/>
              <a:t>Målepunkt 2: Andel patienter, der har fået en årsstatus inden for de sidste 18 mdr.</a:t>
            </a:r>
          </a:p>
          <a:p>
            <a:pPr marL="171450" indent="-171450">
              <a:buFont typeface="Arial" panose="020B0604020202020204" pitchFamily="34" charset="0"/>
              <a:buChar char="•"/>
            </a:pPr>
            <a:r>
              <a:rPr lang="da-DK" b="0" dirty="0"/>
              <a:t>Målepunkt 3: Andel patienter, hvor rygestatus er registreret.</a:t>
            </a:r>
          </a:p>
          <a:p>
            <a:pPr marL="0" indent="0">
              <a:buFont typeface="Arial" panose="020B0604020202020204" pitchFamily="34" charset="0"/>
              <a:buNone/>
            </a:pPr>
            <a:endParaRPr lang="da-DK" sz="1200" b="0" i="0" u="none" dirty="0">
              <a:solidFill>
                <a:srgbClr val="231F20"/>
              </a:solidFill>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da-DK" sz="1200" i="0" u="none" dirty="0">
                <a:solidFill>
                  <a:srgbClr val="231F20"/>
                </a:solidFill>
                <a:effectLst/>
                <a:latin typeface="Calibri" panose="020F0502020204030204" pitchFamily="34" charset="0"/>
                <a:ea typeface="Calibri" panose="020F0502020204030204" pitchFamily="34" charset="0"/>
              </a:rPr>
              <a:t>Mødelederne introducer formålet med blok 1, og derefter kort om det efterfølgende gruppearbejde: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228600" indent="-228600">
              <a:buFont typeface="Arial" panose="020B0604020202020204" pitchFamily="34" charset="0"/>
              <a:buAutoNum type="arabicPeriod"/>
            </a:pPr>
            <a:r>
              <a:rPr lang="da-DK" sz="1200" b="0" i="0" dirty="0">
                <a:effectLst/>
                <a:latin typeface="Calibri" panose="020F0502020204030204" pitchFamily="34" charset="0"/>
              </a:rPr>
              <a:t>Introducer målepunkterne 1-3 og gennemgå </a:t>
            </a:r>
            <a:r>
              <a:rPr lang="da-DK" sz="1200" b="0" i="0" u="sng" dirty="0">
                <a:effectLst/>
                <a:latin typeface="Calibri" panose="020F0502020204030204" pitchFamily="34" charset="0"/>
              </a:rPr>
              <a:t>evt.</a:t>
            </a:r>
            <a:r>
              <a:rPr lang="da-DK" sz="1200" b="0" i="0" dirty="0">
                <a:effectLst/>
                <a:latin typeface="Calibri" panose="020F0502020204030204" pitchFamily="34" charset="0"/>
              </a:rPr>
              <a:t> GOLD-klassifikation (de næste 3 slides) (10 min.) og sæt gang i gruppearbejdet (20 min.)</a:t>
            </a:r>
          </a:p>
          <a:p>
            <a:pPr marL="228600" indent="-228600">
              <a:buFont typeface="Arial" panose="020B0604020202020204" pitchFamily="34" charset="0"/>
              <a:buAutoNum type="arabicPeriod"/>
            </a:pPr>
            <a:r>
              <a:rPr lang="da-DK" sz="1200" i="0" u="none" dirty="0">
                <a:solidFill>
                  <a:srgbClr val="231F20"/>
                </a:solidFill>
                <a:effectLst/>
                <a:latin typeface="Calibri" panose="020F0502020204030204" pitchFamily="34" charset="0"/>
                <a:ea typeface="Calibri" panose="020F0502020204030204" pitchFamily="34" charset="0"/>
              </a:rPr>
              <a:t>Afslutningsvist er der opsamling i plenum (10 min.) samt tid til at reflektere og notere i mødenoter (5 min.).</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u="none" dirty="0">
              <a:solidFill>
                <a:srgbClr val="231F20"/>
              </a:solidFill>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da-DK" sz="1200" b="0" i="0" dirty="0">
                <a:effectLst/>
                <a:latin typeface="Calibri" panose="020F0502020204030204" pitchFamily="34" charset="0"/>
              </a:rPr>
              <a:t>Der er i alt afsat 45 minutter til blok 1. </a:t>
            </a:r>
          </a:p>
          <a:p>
            <a:pPr marL="0" indent="0">
              <a:buFont typeface="Arial" panose="020B0604020202020204" pitchFamily="34" charset="0"/>
              <a:buNone/>
            </a:pPr>
            <a:endParaRPr lang="da-DK" sz="1200" b="0" i="0" dirty="0">
              <a:effectLst/>
              <a:latin typeface="Calibri" panose="020F0502020204030204" pitchFamily="34" charset="0"/>
            </a:endParaRPr>
          </a:p>
          <a:p>
            <a:pPr marL="0" indent="0">
              <a:buFont typeface="Arial" panose="020B0604020202020204" pitchFamily="34" charset="0"/>
              <a:buNone/>
            </a:pPr>
            <a:endParaRPr lang="da-DK" sz="1200" b="0" i="0" dirty="0">
              <a:effectLst/>
              <a:latin typeface="Calibri" panose="020F0502020204030204" pitchFamily="34" charset="0"/>
            </a:endParaRPr>
          </a:p>
          <a:p>
            <a:pPr marL="0" indent="0">
              <a:buFont typeface="Arial" panose="020B0604020202020204" pitchFamily="34" charset="0"/>
              <a:buNone/>
            </a:pPr>
            <a:endParaRPr lang="da-DK" sz="1200" b="0" i="0" dirty="0">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356556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3/7/2024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Z2P5eGtt9E8?feature=oembed"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1" y="-449247"/>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199" y="1561513"/>
            <a:ext cx="9192065" cy="4009293"/>
          </a:xfrm>
        </p:spPr>
        <p:txBody>
          <a:bodyPr/>
          <a:lstStyle/>
          <a:p>
            <a:r>
              <a:rPr lang="da-DK" sz="3200" b="1">
                <a:solidFill>
                  <a:schemeClr val="bg1"/>
                </a:solidFill>
                <a:latin typeface="+mn-lt"/>
              </a:rPr>
              <a:t>KLYNGENAVN</a:t>
            </a:r>
            <a:br>
              <a:rPr lang="da-DK" b="1">
                <a:solidFill>
                  <a:srgbClr val="3C8CFA"/>
                </a:solidFill>
                <a:latin typeface="+mn-lt"/>
              </a:rPr>
            </a:br>
            <a:br>
              <a:rPr lang="da-DK" b="1">
                <a:solidFill>
                  <a:srgbClr val="3C8CFA"/>
                </a:solidFill>
                <a:latin typeface="+mn-lt"/>
              </a:rPr>
            </a:br>
            <a:r>
              <a:rPr lang="da-DK" b="1">
                <a:solidFill>
                  <a:schemeClr val="bg1"/>
                </a:solidFill>
                <a:latin typeface="+mn-lt"/>
              </a:rPr>
              <a:t>KOL</a:t>
            </a:r>
            <a:br>
              <a:rPr lang="da-DK" b="1">
                <a:solidFill>
                  <a:schemeClr val="bg1"/>
                </a:solidFill>
                <a:latin typeface="+mn-lt"/>
              </a:rPr>
            </a:br>
            <a:r>
              <a:rPr lang="da-DK" sz="2800" b="1">
                <a:solidFill>
                  <a:schemeClr val="bg1"/>
                </a:solidFill>
                <a:latin typeface="+mn-lt"/>
              </a:rPr>
              <a:t>Behandling og opfølgning</a:t>
            </a:r>
            <a:br>
              <a:rPr lang="da-DK" b="1">
                <a:solidFill>
                  <a:srgbClr val="3C8CFA"/>
                </a:solidFill>
                <a:latin typeface="+mn-lt"/>
              </a:rPr>
            </a:br>
            <a:br>
              <a:rPr lang="da-DK" b="1">
                <a:solidFill>
                  <a:srgbClr val="3C8CFA"/>
                </a:solidFill>
                <a:latin typeface="+mn-lt"/>
              </a:rPr>
            </a:br>
            <a:r>
              <a:rPr lang="da-DK" sz="2000">
                <a:solidFill>
                  <a:schemeClr val="bg1"/>
                </a:solidFill>
                <a:latin typeface="+mn-lt"/>
              </a:rPr>
              <a:t>Dato for klyngemødet     </a:t>
            </a:r>
            <a:endParaRPr lang="da-DK">
              <a:solidFill>
                <a:schemeClr val="bg1"/>
              </a:solidFill>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48997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6"/>
            <a:ext cx="10829917" cy="1123706"/>
          </a:xfrm>
        </p:spPr>
        <p:txBody>
          <a:bodyPr>
            <a:normAutofit/>
          </a:bodyPr>
          <a:lstStyle/>
          <a:p>
            <a:r>
              <a:rPr lang="da-DK" b="1">
                <a:solidFill>
                  <a:srgbClr val="297A77"/>
                </a:solidFill>
                <a:latin typeface="+mn-lt"/>
              </a:rPr>
              <a:t>GOLD 1-4 stadier (KOL sværhedsgrad)</a:t>
            </a:r>
          </a:p>
        </p:txBody>
      </p:sp>
      <p:pic>
        <p:nvPicPr>
          <p:cNvPr id="4" name="Pladsholder til indhold 3">
            <a:extLst>
              <a:ext uri="{FF2B5EF4-FFF2-40B4-BE49-F238E27FC236}">
                <a16:creationId xmlns:a16="http://schemas.microsoft.com/office/drawing/2014/main" id="{EBC0D20C-0B51-44BB-A344-75C17560F948}"/>
              </a:ext>
            </a:extLst>
          </p:cNvPr>
          <p:cNvPicPr>
            <a:picLocks noGrp="1" noChangeAspect="1"/>
          </p:cNvPicPr>
          <p:nvPr>
            <p:ph idx="1"/>
          </p:nvPr>
        </p:nvPicPr>
        <p:blipFill>
          <a:blip r:embed="rId3"/>
          <a:stretch>
            <a:fillRect/>
          </a:stretch>
        </p:blipFill>
        <p:spPr>
          <a:xfrm>
            <a:off x="647700" y="2354130"/>
            <a:ext cx="8884419" cy="3264165"/>
          </a:xfrm>
        </p:spPr>
      </p:pic>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4"/>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10</a:t>
            </a:fld>
            <a:endParaRPr lang="da-DK" altLang="en-US">
              <a:solidFill>
                <a:schemeClr val="bg1"/>
              </a:solidFill>
            </a:endParaRPr>
          </a:p>
        </p:txBody>
      </p:sp>
    </p:spTree>
    <p:extLst>
      <p:ext uri="{BB962C8B-B14F-4D97-AF65-F5344CB8AC3E}">
        <p14:creationId xmlns:p14="http://schemas.microsoft.com/office/powerpoint/2010/main" val="358580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6"/>
            <a:ext cx="10829917" cy="1123706"/>
          </a:xfrm>
        </p:spPr>
        <p:txBody>
          <a:bodyPr>
            <a:normAutofit/>
          </a:bodyPr>
          <a:lstStyle/>
          <a:p>
            <a:r>
              <a:rPr lang="da-DK" b="1" dirty="0">
                <a:solidFill>
                  <a:srgbClr val="297A77"/>
                </a:solidFill>
                <a:latin typeface="+mn-lt"/>
              </a:rPr>
              <a:t>GOLD A-D stadier (</a:t>
            </a:r>
            <a:r>
              <a:rPr lang="da-DK" b="1" dirty="0" err="1">
                <a:solidFill>
                  <a:srgbClr val="297A77"/>
                </a:solidFill>
                <a:latin typeface="+mn-lt"/>
              </a:rPr>
              <a:t>risikostrateficering</a:t>
            </a:r>
            <a:r>
              <a:rPr lang="da-DK" b="1" dirty="0">
                <a:solidFill>
                  <a:srgbClr val="297A77"/>
                </a:solidFill>
                <a:latin typeface="+mn-lt"/>
              </a:rPr>
              <a:t>)</a:t>
            </a:r>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pic>
        <p:nvPicPr>
          <p:cNvPr id="11" name="Pladsholder til indhold 6" descr="Et billede, der indeholder skærmbillede&#10;&#10;Automatisk genereret beskrivelse">
            <a:extLst>
              <a:ext uri="{FF2B5EF4-FFF2-40B4-BE49-F238E27FC236}">
                <a16:creationId xmlns:a16="http://schemas.microsoft.com/office/drawing/2014/main" id="{9EC60B32-DA47-4E46-9D0D-79B4F4C14087}"/>
              </a:ext>
            </a:extLst>
          </p:cNvPr>
          <p:cNvPicPr>
            <a:picLocks noGrp="1" noChangeAspect="1"/>
          </p:cNvPicPr>
          <p:nvPr>
            <p:ph idx="1"/>
          </p:nvPr>
        </p:nvPicPr>
        <p:blipFill>
          <a:blip r:embed="rId4"/>
          <a:stretch>
            <a:fillRect/>
          </a:stretch>
        </p:blipFill>
        <p:spPr>
          <a:xfrm>
            <a:off x="1033584" y="1282700"/>
            <a:ext cx="5522417" cy="4943490"/>
          </a:xfrm>
        </p:spPr>
      </p:pic>
    </p:spTree>
    <p:extLst>
      <p:ext uri="{BB962C8B-B14F-4D97-AF65-F5344CB8AC3E}">
        <p14:creationId xmlns:p14="http://schemas.microsoft.com/office/powerpoint/2010/main" val="337685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200" y="365126"/>
            <a:ext cx="10515600" cy="865798"/>
          </a:xfrm>
        </p:spPr>
        <p:txBody>
          <a:bodyPr>
            <a:normAutofit/>
          </a:bodyPr>
          <a:lstStyle/>
          <a:p>
            <a:r>
              <a:rPr lang="da-DK" sz="3600" b="1">
                <a:solidFill>
                  <a:srgbClr val="297A77"/>
                </a:solidFill>
                <a:latin typeface="+mn-lt"/>
              </a:rPr>
              <a:t>GOLD A-D stadier: KOL behandling</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8" y="1791729"/>
            <a:ext cx="10698892" cy="5066270"/>
          </a:xfrm>
        </p:spPr>
        <p:txBody>
          <a:bodyPr>
            <a:normAutofit/>
          </a:bodyPr>
          <a:lstStyle/>
          <a:p>
            <a:endParaRPr lang="da-DK"/>
          </a:p>
          <a:p>
            <a:endParaRPr lang="da-DK"/>
          </a:p>
          <a:p>
            <a:pPr marL="0" indent="0">
              <a:buNone/>
            </a:pPr>
            <a:r>
              <a:rPr lang="da-DK"/>
              <a:t>	  Udfyld refleksionsarket</a:t>
            </a:r>
          </a:p>
          <a:p>
            <a:pPr marL="0" indent="0">
              <a:buNone/>
            </a:pPr>
            <a:endParaRPr lang="da-DK"/>
          </a:p>
          <a:p>
            <a:endParaRPr lang="da-DK"/>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pic>
        <p:nvPicPr>
          <p:cNvPr id="13" name="Billede 12">
            <a:extLst>
              <a:ext uri="{FF2B5EF4-FFF2-40B4-BE49-F238E27FC236}">
                <a16:creationId xmlns:a16="http://schemas.microsoft.com/office/drawing/2014/main" id="{2F1512A1-199E-4CF6-B695-C2FFA7AB2288}"/>
              </a:ext>
            </a:extLst>
          </p:cNvPr>
          <p:cNvPicPr>
            <a:picLocks noChangeAspect="1"/>
          </p:cNvPicPr>
          <p:nvPr/>
        </p:nvPicPr>
        <p:blipFill>
          <a:blip r:embed="rId3"/>
          <a:stretch>
            <a:fillRect/>
          </a:stretch>
        </p:blipFill>
        <p:spPr>
          <a:xfrm>
            <a:off x="331157" y="1244252"/>
            <a:ext cx="9549827" cy="4674633"/>
          </a:xfrm>
          <a:prstGeom prst="rect">
            <a:avLst/>
          </a:prstGeom>
        </p:spPr>
      </p:pic>
      <p:pic>
        <p:nvPicPr>
          <p:cNvPr id="14" name="Billede 13">
            <a:extLst>
              <a:ext uri="{FF2B5EF4-FFF2-40B4-BE49-F238E27FC236}">
                <a16:creationId xmlns:a16="http://schemas.microsoft.com/office/drawing/2014/main" id="{DDA992E9-84BD-41AF-AEA9-2779D739352F}"/>
              </a:ext>
            </a:extLst>
          </p:cNvPr>
          <p:cNvPicPr>
            <a:picLocks noChangeAspect="1"/>
          </p:cNvPicPr>
          <p:nvPr/>
        </p:nvPicPr>
        <p:blipFill>
          <a:blip r:embed="rId4"/>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343626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11015" y="365125"/>
            <a:ext cx="9544435" cy="1325563"/>
          </a:xfrm>
        </p:spPr>
        <p:txBody>
          <a:bodyPr>
            <a:noAutofit/>
          </a:bodyPr>
          <a:lstStyle/>
          <a:p>
            <a:r>
              <a:rPr lang="da-DK" sz="3200" b="1" dirty="0">
                <a:solidFill>
                  <a:srgbClr val="297A77"/>
                </a:solidFill>
                <a:latin typeface="+mn-lt"/>
              </a:rPr>
              <a:t>Målepunkt 1: Andel patienter, der er GOLD-klassificeret mindst én gang</a:t>
            </a:r>
          </a:p>
        </p:txBody>
      </p:sp>
      <p:sp>
        <p:nvSpPr>
          <p:cNvPr id="9" name="Ellipse 8">
            <a:extLst>
              <a:ext uri="{FF2B5EF4-FFF2-40B4-BE49-F238E27FC236}">
                <a16:creationId xmlns:a16="http://schemas.microsoft.com/office/drawing/2014/main" id="{B7411872-B33D-4827-9DCE-490FA54ABB1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AAE97E47-27F8-495F-A81D-F450747D57FF}"/>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graphicFrame>
        <p:nvGraphicFramePr>
          <p:cNvPr id="13" name="Pladsholder til indhold 5">
            <a:extLst>
              <a:ext uri="{FF2B5EF4-FFF2-40B4-BE49-F238E27FC236}">
                <a16:creationId xmlns:a16="http://schemas.microsoft.com/office/drawing/2014/main" id="{A48E4E6F-619A-4EF4-8076-14777E1E8B0F}"/>
              </a:ext>
            </a:extLst>
          </p:cNvPr>
          <p:cNvGraphicFramePr>
            <a:graphicFrameLocks noGrp="1"/>
          </p:cNvGraphicFramePr>
          <p:nvPr>
            <p:ph idx="1"/>
            <p:extLst>
              <p:ext uri="{D42A27DB-BD31-4B8C-83A1-F6EECF244321}">
                <p14:modId xmlns:p14="http://schemas.microsoft.com/office/powerpoint/2010/main" val="1165190211"/>
              </p:ext>
            </p:extLst>
          </p:nvPr>
        </p:nvGraphicFramePr>
        <p:xfrm>
          <a:off x="326929" y="1466193"/>
          <a:ext cx="11054818" cy="50266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0850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11015" y="365125"/>
            <a:ext cx="10222523" cy="1325563"/>
          </a:xfrm>
        </p:spPr>
        <p:txBody>
          <a:bodyPr>
            <a:noAutofit/>
          </a:bodyPr>
          <a:lstStyle/>
          <a:p>
            <a:r>
              <a:rPr lang="da-DK" sz="3200" b="1" dirty="0">
                <a:solidFill>
                  <a:srgbClr val="297A77"/>
                </a:solidFill>
                <a:latin typeface="+mn-lt"/>
              </a:rPr>
              <a:t>Målepunkt 2: Andel patienter, der har fået årsstatus inden for de sidste 18 måneder </a:t>
            </a:r>
          </a:p>
        </p:txBody>
      </p:sp>
      <p:sp>
        <p:nvSpPr>
          <p:cNvPr id="9" name="Ellipse 8">
            <a:extLst>
              <a:ext uri="{FF2B5EF4-FFF2-40B4-BE49-F238E27FC236}">
                <a16:creationId xmlns:a16="http://schemas.microsoft.com/office/drawing/2014/main" id="{B7411872-B33D-4827-9DCE-490FA54ABB1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AAE97E47-27F8-495F-A81D-F450747D57FF}"/>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graphicFrame>
        <p:nvGraphicFramePr>
          <p:cNvPr id="12" name="Pladsholder til indhold 9">
            <a:extLst>
              <a:ext uri="{FF2B5EF4-FFF2-40B4-BE49-F238E27FC236}">
                <a16:creationId xmlns:a16="http://schemas.microsoft.com/office/drawing/2014/main" id="{A9A41D3C-A167-4D6E-8A5E-70AD32A3BC49}"/>
              </a:ext>
            </a:extLst>
          </p:cNvPr>
          <p:cNvGraphicFramePr>
            <a:graphicFrameLocks noGrp="1"/>
          </p:cNvGraphicFramePr>
          <p:nvPr>
            <p:ph idx="1"/>
            <p:extLst>
              <p:ext uri="{D42A27DB-BD31-4B8C-83A1-F6EECF244321}">
                <p14:modId xmlns:p14="http://schemas.microsoft.com/office/powerpoint/2010/main" val="2203016990"/>
              </p:ext>
            </p:extLst>
          </p:nvPr>
        </p:nvGraphicFramePr>
        <p:xfrm>
          <a:off x="288022" y="1690688"/>
          <a:ext cx="10938778" cy="45355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528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200" y="553015"/>
            <a:ext cx="10515600" cy="1325563"/>
          </a:xfrm>
        </p:spPr>
        <p:txBody>
          <a:bodyPr>
            <a:normAutofit/>
          </a:bodyPr>
          <a:lstStyle/>
          <a:p>
            <a:r>
              <a:rPr lang="da-DK" sz="3200" b="1" dirty="0">
                <a:solidFill>
                  <a:srgbClr val="297A77"/>
                </a:solidFill>
                <a:latin typeface="+mn-lt"/>
              </a:rPr>
              <a:t>Målepunkt 3: Andel KOL-patienter med registreret rygestatus</a:t>
            </a:r>
          </a:p>
        </p:txBody>
      </p:sp>
      <p:graphicFrame>
        <p:nvGraphicFramePr>
          <p:cNvPr id="7" name="Pladsholder til indhold 6">
            <a:extLst>
              <a:ext uri="{FF2B5EF4-FFF2-40B4-BE49-F238E27FC236}">
                <a16:creationId xmlns:a16="http://schemas.microsoft.com/office/drawing/2014/main" id="{077BB09F-6F42-4DC4-A5A3-48670854EC91}"/>
              </a:ext>
            </a:extLst>
          </p:cNvPr>
          <p:cNvGraphicFramePr>
            <a:graphicFrameLocks noGrp="1"/>
          </p:cNvGraphicFramePr>
          <p:nvPr>
            <p:ph idx="1"/>
            <p:extLst>
              <p:ext uri="{D42A27DB-BD31-4B8C-83A1-F6EECF244321}">
                <p14:modId xmlns:p14="http://schemas.microsoft.com/office/powerpoint/2010/main" val="2236346748"/>
              </p:ext>
            </p:extLst>
          </p:nvPr>
        </p:nvGraphicFramePr>
        <p:xfrm>
          <a:off x="838200" y="1766656"/>
          <a:ext cx="10515600" cy="44103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5650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r>
              <a:rPr lang="da-DK" b="1" dirty="0">
                <a:solidFill>
                  <a:srgbClr val="297A77"/>
                </a:solidFill>
                <a:latin typeface="+mn-lt"/>
              </a:rPr>
              <a:t>Gruppearbejde (20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864948" cy="4679980"/>
          </a:xfrm>
        </p:spPr>
        <p:txBody>
          <a:bodyPr>
            <a:normAutofit/>
          </a:bodyPr>
          <a:lstStyle/>
          <a:p>
            <a:pPr>
              <a:lnSpc>
                <a:spcPct val="100000"/>
              </a:lnSpc>
              <a:buClr>
                <a:srgbClr val="297A77"/>
              </a:buClr>
              <a:buSzPct val="105000"/>
            </a:pPr>
            <a:r>
              <a:rPr lang="da-DK" sz="3200" dirty="0"/>
              <a:t>Se klyngens data for målepunkterne 1 – 3 og besvar spørgsmålene i uddelingskopierne til gruppearbejdet.</a:t>
            </a:r>
          </a:p>
          <a:p>
            <a:pPr marL="0" indent="0">
              <a:buClr>
                <a:srgbClr val="297A77"/>
              </a:buClr>
              <a:buSzPct val="105000"/>
              <a:buNone/>
            </a:pPr>
            <a:endParaRPr lang="da-DK" sz="1600" dirty="0"/>
          </a:p>
          <a:p>
            <a:pPr marL="0" indent="0">
              <a:buNone/>
            </a:pPr>
            <a:r>
              <a:rPr lang="da-DK" sz="1600" dirty="0"/>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16</a:t>
            </a:fld>
            <a:endParaRPr lang="da-DK" altLang="en-US">
              <a:solidFill>
                <a:schemeClr val="bg1"/>
              </a:solidFill>
            </a:endParaRPr>
          </a:p>
        </p:txBody>
      </p:sp>
      <p:pic>
        <p:nvPicPr>
          <p:cNvPr id="9" name="Billede 8">
            <a:extLst>
              <a:ext uri="{FF2B5EF4-FFF2-40B4-BE49-F238E27FC236}">
                <a16:creationId xmlns:a16="http://schemas.microsoft.com/office/drawing/2014/main" id="{ED251B85-8506-4A7E-9B49-37BDB012DD08}"/>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44837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57517" y="436532"/>
            <a:ext cx="10515600" cy="1325563"/>
          </a:xfrm>
        </p:spPr>
        <p:txBody>
          <a:bodyPr>
            <a:normAutofit/>
          </a:bodyPr>
          <a:lstStyle/>
          <a:p>
            <a:r>
              <a:rPr lang="da-DK" sz="2800" b="1" dirty="0">
                <a:solidFill>
                  <a:srgbClr val="297A77"/>
                </a:solidFill>
                <a:latin typeface="+mn-lt"/>
              </a:rPr>
              <a:t>Spørgsmål til målepunkt 1: Andel patienter, der er GOLD-klassificeret mindst én gang</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7" y="1334530"/>
            <a:ext cx="10033030" cy="5256786"/>
          </a:xfrm>
        </p:spPr>
        <p:txBody>
          <a:bodyPr>
            <a:normAutofit/>
          </a:bodyPr>
          <a:lstStyle/>
          <a:p>
            <a:pPr marL="0" indent="0">
              <a:buNone/>
            </a:pPr>
            <a:endParaRPr kumimoji="0" lang="da-DK" sz="2800" b="1" i="0" u="none" strike="noStrike" kern="1200" cap="none" spc="0" normalizeH="0" baseline="0" noProof="0" dirty="0">
              <a:ln>
                <a:noFill/>
              </a:ln>
              <a:solidFill>
                <a:srgbClr val="297A77"/>
              </a:solidFill>
              <a:effectLst/>
              <a:uLnTx/>
              <a:uFillTx/>
              <a:latin typeface="Calibri" panose="020F0502020204030204"/>
              <a:ea typeface="+mn-ea"/>
              <a:cs typeface="+mn-cs"/>
            </a:endParaRPr>
          </a:p>
          <a:p>
            <a:pPr>
              <a:buClr>
                <a:srgbClr val="297A77"/>
              </a:buClr>
              <a:buFont typeface="Arial" panose="020B0604020202020204" pitchFamily="34" charset="0"/>
              <a:buChar char="•"/>
            </a:pPr>
            <a:r>
              <a:rPr lang="da-DK" dirty="0"/>
              <a:t>Hvordan ser klyngegennemsnittet ud?</a:t>
            </a:r>
          </a:p>
          <a:p>
            <a:pPr>
              <a:buClr>
                <a:srgbClr val="297A77"/>
              </a:buClr>
              <a:buFont typeface="Arial" panose="020B0604020202020204" pitchFamily="34" charset="0"/>
              <a:buChar char="•"/>
            </a:pPr>
            <a:r>
              <a:rPr lang="da-DK" dirty="0"/>
              <a:t>Hvordan ser fordelingen ud for klyngen?</a:t>
            </a:r>
          </a:p>
          <a:p>
            <a:pPr>
              <a:buClr>
                <a:srgbClr val="297A77"/>
              </a:buClr>
              <a:buFont typeface="Arial" panose="020B0604020202020204" pitchFamily="34" charset="0"/>
              <a:buChar char="•"/>
            </a:pPr>
            <a:r>
              <a:rPr lang="da-DK" dirty="0"/>
              <a:t>Hvilke forklaringer er mest sandsynlige, hvis der mangler GOLD-klassifikation?</a:t>
            </a:r>
          </a:p>
          <a:p>
            <a:pPr>
              <a:buClr>
                <a:srgbClr val="297A77"/>
              </a:buClr>
              <a:buFont typeface="Arial" panose="020B0604020202020204" pitchFamily="34" charset="0"/>
              <a:buChar char="•"/>
            </a:pPr>
            <a:r>
              <a:rPr lang="da-DK" dirty="0"/>
              <a:t>I hvilke situationer og af hvem registreres: rygestatus, </a:t>
            </a:r>
            <a:r>
              <a:rPr lang="da-DK" dirty="0" err="1"/>
              <a:t>dyspnoe</a:t>
            </a:r>
            <a:r>
              <a:rPr lang="da-DK" dirty="0"/>
              <a:t> grad, antal eksacerbationer, MRC/CAT og </a:t>
            </a:r>
            <a:r>
              <a:rPr lang="da-DK" dirty="0" err="1"/>
              <a:t>exsercabationer</a:t>
            </a:r>
            <a:r>
              <a:rPr lang="da-DK" dirty="0"/>
              <a:t>?</a:t>
            </a:r>
          </a:p>
          <a:p>
            <a:pPr marL="0" indent="0">
              <a:buNone/>
            </a:pPr>
            <a:endParaRPr lang="da-DK" i="1" dirty="0"/>
          </a:p>
          <a:p>
            <a:pPr marL="0" indent="0">
              <a:buNone/>
            </a:pPr>
            <a:r>
              <a:rPr lang="da-DK" dirty="0"/>
              <a:t>             </a:t>
            </a:r>
          </a:p>
          <a:p>
            <a:pPr marL="0" indent="0">
              <a:buNone/>
            </a:pPr>
            <a:r>
              <a:rPr lang="da-DK" b="1" dirty="0">
                <a:solidFill>
                  <a:srgbClr val="297A77"/>
                </a:solidFill>
              </a:rPr>
              <a:t>        </a:t>
            </a:r>
            <a:endParaRPr lang="da-DK" i="1" dirty="0"/>
          </a:p>
        </p:txBody>
      </p:sp>
      <p:sp>
        <p:nvSpPr>
          <p:cNvPr id="14" name="Rektangel 13">
            <a:extLst>
              <a:ext uri="{FF2B5EF4-FFF2-40B4-BE49-F238E27FC236}">
                <a16:creationId xmlns:a16="http://schemas.microsoft.com/office/drawing/2014/main" id="{46F2D1DA-6B46-43DE-9355-34CEDDFFF874}"/>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A8247EA4-C9AC-4157-9333-2C53140BD16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Slide Number Placeholder 3">
            <a:extLst>
              <a:ext uri="{FF2B5EF4-FFF2-40B4-BE49-F238E27FC236}">
                <a16:creationId xmlns:a16="http://schemas.microsoft.com/office/drawing/2014/main" id="{C6DB94B6-E741-4EA0-8D6E-C41C9F54F81A}"/>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pic>
        <p:nvPicPr>
          <p:cNvPr id="9" name="Billede 8">
            <a:extLst>
              <a:ext uri="{FF2B5EF4-FFF2-40B4-BE49-F238E27FC236}">
                <a16:creationId xmlns:a16="http://schemas.microsoft.com/office/drawing/2014/main" id="{D0FF9EEA-877C-4FC0-94B9-788A32E7C1BE}"/>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1" name="Gruppe 10">
            <a:extLst>
              <a:ext uri="{FF2B5EF4-FFF2-40B4-BE49-F238E27FC236}">
                <a16:creationId xmlns:a16="http://schemas.microsoft.com/office/drawing/2014/main" id="{1524A63C-9647-4A62-AA7F-0DEDF5E863A0}"/>
              </a:ext>
            </a:extLst>
          </p:cNvPr>
          <p:cNvGrpSpPr/>
          <p:nvPr/>
        </p:nvGrpSpPr>
        <p:grpSpPr>
          <a:xfrm>
            <a:off x="694822" y="5367504"/>
            <a:ext cx="4561575" cy="1041248"/>
            <a:chOff x="740775" y="5184942"/>
            <a:chExt cx="4561575" cy="1041248"/>
          </a:xfrm>
        </p:grpSpPr>
        <p:sp>
          <p:nvSpPr>
            <p:cNvPr id="12" name="Tekstfelt 20">
              <a:extLst>
                <a:ext uri="{FF2B5EF4-FFF2-40B4-BE49-F238E27FC236}">
                  <a16:creationId xmlns:a16="http://schemas.microsoft.com/office/drawing/2014/main" id="{359F3F72-DB6D-42A2-9551-2FB29AC83390}"/>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3" name="Ellipse 12">
              <a:extLst>
                <a:ext uri="{FF2B5EF4-FFF2-40B4-BE49-F238E27FC236}">
                  <a16:creationId xmlns:a16="http://schemas.microsoft.com/office/drawing/2014/main" id="{53AE31B6-2627-4F0D-A6C0-676BB39D740F}"/>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6" name="Billede 15" descr="Et billede, der indeholder papirclips&#10;&#10;Automatisk genereret beskrivelse">
              <a:extLst>
                <a:ext uri="{FF2B5EF4-FFF2-40B4-BE49-F238E27FC236}">
                  <a16:creationId xmlns:a16="http://schemas.microsoft.com/office/drawing/2014/main" id="{A957F4AE-2922-4C0C-8AAF-8C0289964D5E}"/>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259112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12481" y="404139"/>
            <a:ext cx="10543547" cy="1158875"/>
          </a:xfrm>
        </p:spPr>
        <p:txBody>
          <a:bodyPr>
            <a:normAutofit/>
          </a:bodyPr>
          <a:lstStyle/>
          <a:p>
            <a:r>
              <a:rPr lang="da-DK" sz="2800" b="1" dirty="0">
                <a:solidFill>
                  <a:srgbClr val="297A77"/>
                </a:solidFill>
                <a:latin typeface="+mn-lt"/>
              </a:rPr>
              <a:t>Spørgsmål til målepunkt 2: Andel patienter, der har fået en </a:t>
            </a:r>
            <a:br>
              <a:rPr lang="da-DK" sz="2800" b="1" dirty="0">
                <a:solidFill>
                  <a:srgbClr val="297A77"/>
                </a:solidFill>
                <a:latin typeface="+mn-lt"/>
              </a:rPr>
            </a:br>
            <a:r>
              <a:rPr lang="da-DK" sz="2800" b="1" dirty="0">
                <a:solidFill>
                  <a:srgbClr val="297A77"/>
                </a:solidFill>
                <a:latin typeface="+mn-lt"/>
              </a:rPr>
              <a:t>årsstatus inden for de sidste 18 mdr.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92369" y="1459172"/>
            <a:ext cx="8639908" cy="5132143"/>
          </a:xfrm>
        </p:spPr>
        <p:txBody>
          <a:bodyPr>
            <a:normAutofit/>
          </a:bodyPr>
          <a:lstStyle/>
          <a:p>
            <a:pPr marL="0" indent="0">
              <a:buNone/>
            </a:pPr>
            <a:endParaRPr lang="da-DK" u="sng" dirty="0"/>
          </a:p>
          <a:p>
            <a:pPr>
              <a:buClr>
                <a:srgbClr val="297A77"/>
              </a:buClr>
            </a:pPr>
            <a:r>
              <a:rPr lang="da-DK" dirty="0"/>
              <a:t>Hvordan er </a:t>
            </a:r>
            <a:r>
              <a:rPr lang="da-DK" dirty="0" err="1"/>
              <a:t>årsopstatus</a:t>
            </a:r>
            <a:r>
              <a:rPr lang="da-DK" dirty="0"/>
              <a:t> tilrettelagt: Aftale tid, antal konsultationer, hvem gør hvad?</a:t>
            </a:r>
          </a:p>
          <a:p>
            <a:pPr lvl="0">
              <a:buClr>
                <a:srgbClr val="297A77"/>
              </a:buClr>
            </a:pPr>
            <a:r>
              <a:rPr lang="da-DK" dirty="0"/>
              <a:t>Er alle nødvendige oplysninger klar til den årlige opfølgning?</a:t>
            </a:r>
          </a:p>
          <a:p>
            <a:pPr marL="0" indent="0">
              <a:buNone/>
            </a:pPr>
            <a:endParaRPr lang="da-DK" dirty="0"/>
          </a:p>
          <a:p>
            <a:pPr marL="0" indent="0">
              <a:buNone/>
            </a:pPr>
            <a:r>
              <a:rPr lang="da-DK" i="1" dirty="0"/>
              <a:t>           </a:t>
            </a:r>
          </a:p>
        </p:txBody>
      </p:sp>
      <p:sp>
        <p:nvSpPr>
          <p:cNvPr id="14" name="Rektangel 13">
            <a:extLst>
              <a:ext uri="{FF2B5EF4-FFF2-40B4-BE49-F238E27FC236}">
                <a16:creationId xmlns:a16="http://schemas.microsoft.com/office/drawing/2014/main" id="{46F2D1DA-6B46-43DE-9355-34CEDDFFF874}"/>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A8247EA4-C9AC-4157-9333-2C53140BD16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Slide Number Placeholder 3">
            <a:extLst>
              <a:ext uri="{FF2B5EF4-FFF2-40B4-BE49-F238E27FC236}">
                <a16:creationId xmlns:a16="http://schemas.microsoft.com/office/drawing/2014/main" id="{C6DB94B6-E741-4EA0-8D6E-C41C9F54F81A}"/>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pic>
        <p:nvPicPr>
          <p:cNvPr id="9" name="Billede 8">
            <a:extLst>
              <a:ext uri="{FF2B5EF4-FFF2-40B4-BE49-F238E27FC236}">
                <a16:creationId xmlns:a16="http://schemas.microsoft.com/office/drawing/2014/main" id="{D0FF9EEA-877C-4FC0-94B9-788A32E7C1BE}"/>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0" name="Gruppe 9">
            <a:extLst>
              <a:ext uri="{FF2B5EF4-FFF2-40B4-BE49-F238E27FC236}">
                <a16:creationId xmlns:a16="http://schemas.microsoft.com/office/drawing/2014/main" id="{C9F110DA-F50D-4E49-A0C8-4E4C0BA06238}"/>
              </a:ext>
            </a:extLst>
          </p:cNvPr>
          <p:cNvGrpSpPr/>
          <p:nvPr/>
        </p:nvGrpSpPr>
        <p:grpSpPr>
          <a:xfrm>
            <a:off x="492369" y="5014517"/>
            <a:ext cx="4561575" cy="1041248"/>
            <a:chOff x="740775" y="5184942"/>
            <a:chExt cx="4561575" cy="1041248"/>
          </a:xfrm>
        </p:grpSpPr>
        <p:sp>
          <p:nvSpPr>
            <p:cNvPr id="11" name="Tekstfelt 20">
              <a:extLst>
                <a:ext uri="{FF2B5EF4-FFF2-40B4-BE49-F238E27FC236}">
                  <a16:creationId xmlns:a16="http://schemas.microsoft.com/office/drawing/2014/main" id="{B4FA6F2D-2369-445F-B79E-B1C464FB41E7}"/>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2" name="Ellipse 11">
              <a:extLst>
                <a:ext uri="{FF2B5EF4-FFF2-40B4-BE49-F238E27FC236}">
                  <a16:creationId xmlns:a16="http://schemas.microsoft.com/office/drawing/2014/main" id="{5CA2515A-8639-4350-A8DE-E84934AF1369}"/>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3" name="Billede 12" descr="Et billede, der indeholder papirclips&#10;&#10;Automatisk genereret beskrivelse">
              <a:extLst>
                <a:ext uri="{FF2B5EF4-FFF2-40B4-BE49-F238E27FC236}">
                  <a16:creationId xmlns:a16="http://schemas.microsoft.com/office/drawing/2014/main" id="{99CFDD33-2396-48AB-A5A9-274A4279153F}"/>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2936632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sz="2800" b="1" dirty="0">
                <a:solidFill>
                  <a:srgbClr val="297A77"/>
                </a:solidFill>
                <a:latin typeface="+mn-lt"/>
              </a:rPr>
              <a:t>Målepunkt 3: Andel af aktuelle KOL-patienter med registreret rygestatus</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8" y="1791729"/>
            <a:ext cx="10698892" cy="5066270"/>
          </a:xfrm>
        </p:spPr>
        <p:txBody>
          <a:bodyPr>
            <a:normAutofit/>
          </a:bodyPr>
          <a:lstStyle/>
          <a:p>
            <a:pPr lvl="0">
              <a:buClr>
                <a:srgbClr val="297A77"/>
              </a:buClr>
            </a:pPr>
            <a:r>
              <a:rPr lang="da-DK" dirty="0"/>
              <a:t>Hvornår skal der spørges til rygning?</a:t>
            </a:r>
          </a:p>
          <a:p>
            <a:pPr lvl="0">
              <a:buClr>
                <a:srgbClr val="297A77"/>
              </a:buClr>
            </a:pPr>
            <a:r>
              <a:rPr lang="da-DK" dirty="0"/>
              <a:t>Hvordan skal rygestatus registreres, når der er spurgt?</a:t>
            </a:r>
          </a:p>
          <a:p>
            <a:pPr lvl="0">
              <a:buClr>
                <a:srgbClr val="297A77"/>
              </a:buClr>
            </a:pPr>
            <a:r>
              <a:rPr lang="da-DK" dirty="0"/>
              <a:t>Hvornår sker henvisning til rygestop? Hvem henviser?</a:t>
            </a:r>
          </a:p>
          <a:p>
            <a:pPr lvl="0">
              <a:buClr>
                <a:srgbClr val="297A77"/>
              </a:buClr>
            </a:pPr>
            <a:r>
              <a:rPr lang="da-DK" dirty="0"/>
              <a:t>Hvordan henvises? Erfaring med tilbud?</a:t>
            </a:r>
          </a:p>
          <a:p>
            <a:pPr lvl="0">
              <a:buClr>
                <a:srgbClr val="297A77"/>
              </a:buClr>
            </a:pPr>
            <a:r>
              <a:rPr lang="da-DK" dirty="0"/>
              <a:t>Hvornår bruges rygestop medicin?</a:t>
            </a:r>
          </a:p>
          <a:p>
            <a:pPr lvl="0">
              <a:buClr>
                <a:srgbClr val="297A77"/>
              </a:buClr>
            </a:pPr>
            <a:r>
              <a:rPr lang="da-DK" dirty="0"/>
              <a:t>Skal der laves noget om?</a:t>
            </a:r>
          </a:p>
          <a:p>
            <a:endParaRPr lang="da-DK" dirty="0"/>
          </a:p>
          <a:p>
            <a:pPr marL="0" indent="0">
              <a:buNone/>
            </a:pPr>
            <a:endParaRPr lang="da-DK" b="1" dirty="0">
              <a:solidFill>
                <a:srgbClr val="297A77"/>
              </a:solidFill>
              <a:latin typeface="Calibri" panose="020F0502020204030204"/>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3" name="Gruppe 12">
            <a:extLst>
              <a:ext uri="{FF2B5EF4-FFF2-40B4-BE49-F238E27FC236}">
                <a16:creationId xmlns:a16="http://schemas.microsoft.com/office/drawing/2014/main" id="{20D6463B-0AAA-440B-9FA2-2369675743FC}"/>
              </a:ext>
            </a:extLst>
          </p:cNvPr>
          <p:cNvGrpSpPr/>
          <p:nvPr/>
        </p:nvGrpSpPr>
        <p:grpSpPr>
          <a:xfrm>
            <a:off x="371817" y="5400135"/>
            <a:ext cx="4700516" cy="1092739"/>
            <a:chOff x="740775" y="5184942"/>
            <a:chExt cx="4561575" cy="1041248"/>
          </a:xfrm>
        </p:grpSpPr>
        <p:sp>
          <p:nvSpPr>
            <p:cNvPr id="14" name="Tekstfelt 20">
              <a:extLst>
                <a:ext uri="{FF2B5EF4-FFF2-40B4-BE49-F238E27FC236}">
                  <a16:creationId xmlns:a16="http://schemas.microsoft.com/office/drawing/2014/main" id="{BFCB0DE6-5917-4E64-9ABB-35986EAC92B9}"/>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5" name="Ellipse 14">
              <a:extLst>
                <a:ext uri="{FF2B5EF4-FFF2-40B4-BE49-F238E27FC236}">
                  <a16:creationId xmlns:a16="http://schemas.microsoft.com/office/drawing/2014/main" id="{730C1C3A-71F5-4220-88FA-01F1BF7793F8}"/>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6" name="Billede 15" descr="Et billede, der indeholder papirclips&#10;&#10;Automatisk genereret beskrivelse">
              <a:extLst>
                <a:ext uri="{FF2B5EF4-FFF2-40B4-BE49-F238E27FC236}">
                  <a16:creationId xmlns:a16="http://schemas.microsoft.com/office/drawing/2014/main" id="{2D53C9DC-F381-4DDF-8BC1-AF9D2E2C5F4C}"/>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10385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164638"/>
            <a:ext cx="10612582" cy="1325563"/>
          </a:xfrm>
        </p:spPr>
        <p:txBody>
          <a:bodyPr>
            <a:normAutofit/>
          </a:bodyPr>
          <a:lstStyle/>
          <a:p>
            <a:r>
              <a:rPr lang="da-DK" sz="3600" b="1">
                <a:solidFill>
                  <a:srgbClr val="297A77"/>
                </a:solidFill>
                <a:latin typeface="+mn-lt"/>
              </a:rPr>
              <a:t>Program for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graphicFrame>
        <p:nvGraphicFramePr>
          <p:cNvPr id="3" name="Tabel 3">
            <a:extLst>
              <a:ext uri="{FF2B5EF4-FFF2-40B4-BE49-F238E27FC236}">
                <a16:creationId xmlns:a16="http://schemas.microsoft.com/office/drawing/2014/main" id="{4DB0ADA7-6906-4F97-8AF0-7BC59EE96535}"/>
              </a:ext>
            </a:extLst>
          </p:cNvPr>
          <p:cNvGraphicFramePr>
            <a:graphicFrameLocks noGrp="1"/>
          </p:cNvGraphicFramePr>
          <p:nvPr>
            <p:extLst>
              <p:ext uri="{D42A27DB-BD31-4B8C-83A1-F6EECF244321}">
                <p14:modId xmlns:p14="http://schemas.microsoft.com/office/powerpoint/2010/main" val="588723404"/>
              </p:ext>
            </p:extLst>
          </p:nvPr>
        </p:nvGraphicFramePr>
        <p:xfrm>
          <a:off x="838200" y="1065402"/>
          <a:ext cx="9086582" cy="5142280"/>
        </p:xfrm>
        <a:graphic>
          <a:graphicData uri="http://schemas.openxmlformats.org/drawingml/2006/table">
            <a:tbl>
              <a:tblPr firstRow="1" bandRow="1">
                <a:effectLst>
                  <a:outerShdw blurRad="50800" algn="ctr" rotWithShape="0">
                    <a:schemeClr val="bg1"/>
                  </a:outerShdw>
                </a:effectLst>
                <a:tableStyleId>{5C22544A-7EE6-4342-B048-85BDC9FD1C3A}</a:tableStyleId>
              </a:tblPr>
              <a:tblGrid>
                <a:gridCol w="1412631">
                  <a:extLst>
                    <a:ext uri="{9D8B030D-6E8A-4147-A177-3AD203B41FA5}">
                      <a16:colId xmlns:a16="http://schemas.microsoft.com/office/drawing/2014/main" val="1005526932"/>
                    </a:ext>
                  </a:extLst>
                </a:gridCol>
                <a:gridCol w="7673951">
                  <a:extLst>
                    <a:ext uri="{9D8B030D-6E8A-4147-A177-3AD203B41FA5}">
                      <a16:colId xmlns:a16="http://schemas.microsoft.com/office/drawing/2014/main" val="136780589"/>
                    </a:ext>
                  </a:extLst>
                </a:gridCol>
              </a:tblGrid>
              <a:tr h="492149">
                <a:tc>
                  <a:txBody>
                    <a:bodyPr/>
                    <a:lstStyle/>
                    <a:p>
                      <a:endParaRPr lang="da-DK" sz="110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kern="1200">
                          <a:ln>
                            <a:noFill/>
                          </a:ln>
                          <a:solidFill>
                            <a:schemeClr val="bg1">
                              <a:lumMod val="50000"/>
                            </a:schemeClr>
                          </a:solidFill>
                          <a:effectLst/>
                          <a:latin typeface="+mn-lt"/>
                          <a:ea typeface="+mn-ea"/>
                          <a:cs typeface="+mn-cs"/>
                        </a:rPr>
                        <a:t>OPFØLGNING FRA SIDSTE MØDE</a:t>
                      </a:r>
                    </a:p>
                    <a:p>
                      <a:r>
                        <a:rPr lang="da-DK" sz="1100" b="0" kern="1200">
                          <a:solidFill>
                            <a:schemeClr val="bg1">
                              <a:lumMod val="50000"/>
                            </a:schemeClr>
                          </a:solidFill>
                          <a:effectLst/>
                          <a:latin typeface="+mn-lt"/>
                          <a:ea typeface="+mn-ea"/>
                          <a:cs typeface="+mn-cs"/>
                        </a:rPr>
                        <a:t>Er der sket forandringer i forhold til det, som klyngen har besluttet sig for at følge op på?</a:t>
                      </a:r>
                      <a:endParaRPr lang="da-DK" sz="1100" b="0">
                        <a:ln>
                          <a:noFill/>
                        </a:ln>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195466"/>
                  </a:ext>
                </a:extLst>
              </a:tr>
              <a:tr h="527764">
                <a:tc>
                  <a:txBody>
                    <a:bodyPr/>
                    <a:lstStyle/>
                    <a:p>
                      <a:pPr algn="ctr">
                        <a:lnSpc>
                          <a:spcPct val="200000"/>
                        </a:lnSpc>
                      </a:pPr>
                      <a:r>
                        <a:rPr lang="da-DK" sz="1100" b="1">
                          <a:ln>
                            <a:noFill/>
                          </a:ln>
                          <a:solidFill>
                            <a:srgbClr val="297A77"/>
                          </a:solidFill>
                        </a:rPr>
                        <a:t>20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a:solidFill>
                            <a:srgbClr val="297A77"/>
                          </a:solidFill>
                          <a:effectLst/>
                          <a:latin typeface="+mn-lt"/>
                          <a:ea typeface="+mn-ea"/>
                          <a:cs typeface="+mn-cs"/>
                        </a:rPr>
                        <a:t>INTRODUKTION</a:t>
                      </a:r>
                    </a:p>
                    <a:p>
                      <a:r>
                        <a:rPr lang="da-DK" sz="1100" kern="1200">
                          <a:solidFill>
                            <a:schemeClr val="dk1"/>
                          </a:solidFill>
                          <a:effectLst/>
                          <a:latin typeface="+mn-lt"/>
                          <a:ea typeface="+mn-ea"/>
                          <a:cs typeface="+mn-cs"/>
                        </a:rPr>
                        <a:t>Introduktion til mødets emne og brug af ark til mødenoter.  </a:t>
                      </a:r>
                      <a:endParaRPr lang="da-DK" sz="110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012320"/>
                  </a:ext>
                </a:extLst>
              </a:tr>
              <a:tr h="911103">
                <a:tc>
                  <a:txBody>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lang="da-DK" sz="1100" b="1">
                          <a:ln>
                            <a:noFill/>
                          </a:ln>
                          <a:solidFill>
                            <a:srgbClr val="297A77"/>
                          </a:solidFill>
                        </a:rPr>
                        <a:t>45 min.</a:t>
                      </a:r>
                    </a:p>
                    <a:p>
                      <a:endParaRPr lang="da-DK" sz="110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a-DK" sz="1600" b="1" kern="1200" dirty="0">
                          <a:solidFill>
                            <a:srgbClr val="297A77"/>
                          </a:solidFill>
                          <a:effectLst/>
                          <a:latin typeface="+mn-lt"/>
                          <a:ea typeface="+mn-ea"/>
                          <a:cs typeface="+mn-cs"/>
                        </a:rPr>
                        <a:t>BLOK 1: KOL-KLASSIFIKATION, ÅRSSTATUS OG RYGNING (Målepunkt 1 til 3)</a:t>
                      </a:r>
                    </a:p>
                    <a:p>
                      <a:r>
                        <a:rPr lang="da-DK" sz="1100" kern="1200" dirty="0">
                          <a:solidFill>
                            <a:schemeClr val="dk1"/>
                          </a:solidFill>
                          <a:effectLst/>
                          <a:latin typeface="+mn-lt"/>
                          <a:ea typeface="+mn-ea"/>
                          <a:cs typeface="+mn-cs"/>
                        </a:rPr>
                        <a:t>Gennemgang af klyngens data for andel patienter, der er GOLD-klassificeret mindst én gang, a</a:t>
                      </a:r>
                      <a:r>
                        <a:rPr lang="da-DK" sz="1100" kern="1200" dirty="0">
                          <a:ln>
                            <a:noFill/>
                          </a:ln>
                          <a:solidFill>
                            <a:schemeClr val="dk1"/>
                          </a:solidFill>
                          <a:effectLst/>
                          <a:latin typeface="+mn-lt"/>
                          <a:ea typeface="+mn-ea"/>
                          <a:cs typeface="+mn-cs"/>
                        </a:rPr>
                        <a:t>ndel patienter, der har fået en årsstatus inden for de sidste 18 mdr. og andel patienter, hvor rygestatus er registreret.</a:t>
                      </a:r>
                    </a:p>
                    <a:p>
                      <a:endParaRPr lang="da-DK" sz="1100" kern="1200" dirty="0">
                        <a:ln>
                          <a:noFill/>
                        </a:ln>
                        <a:solidFill>
                          <a:schemeClr val="dk1"/>
                        </a:solidFill>
                        <a:effectLst/>
                        <a:latin typeface="+mn-lt"/>
                        <a:ea typeface="+mn-ea"/>
                        <a:cs typeface="+mn-cs"/>
                      </a:endParaRPr>
                    </a:p>
                    <a:p>
                      <a:r>
                        <a:rPr lang="da-DK" sz="1100" kern="1200" dirty="0">
                          <a:ln>
                            <a:noFill/>
                          </a:ln>
                          <a:solidFill>
                            <a:schemeClr val="dk1"/>
                          </a:solidFill>
                          <a:effectLst/>
                          <a:latin typeface="+mn-lt"/>
                          <a:ea typeface="+mn-ea"/>
                          <a:cs typeface="+mn-cs"/>
                        </a:rPr>
                        <a:t>Gruppearbejde og opfølgning i plenum.</a:t>
                      </a:r>
                      <a:endParaRPr lang="da-DK" sz="1100" b="1" kern="1200" dirty="0">
                        <a:solidFill>
                          <a:srgbClr val="297A77"/>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943425"/>
                  </a:ext>
                </a:extLst>
              </a:tr>
              <a:tr h="365524">
                <a:tc>
                  <a:txBody>
                    <a:bodyPr/>
                    <a:lstStyle/>
                    <a:p>
                      <a:pPr algn="ctr">
                        <a:lnSpc>
                          <a:spcPct val="150000"/>
                        </a:lnSpc>
                      </a:pPr>
                      <a:r>
                        <a:rPr lang="da-DK" sz="1100" b="1">
                          <a:ln>
                            <a:noFill/>
                          </a:ln>
                          <a:solidFill>
                            <a:srgbClr val="297A77"/>
                          </a:solidFill>
                        </a:rPr>
                        <a:t>20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da-DK" sz="1600" b="1" kern="1200" dirty="0">
                          <a:solidFill>
                            <a:srgbClr val="297A77"/>
                          </a:solidFill>
                          <a:effectLst/>
                          <a:latin typeface="+mn-lt"/>
                          <a:ea typeface="+mn-ea"/>
                          <a:cs typeface="+mn-cs"/>
                        </a:rPr>
                        <a:t>PAUSE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406188"/>
                  </a:ext>
                </a:extLst>
              </a:tr>
              <a:tr h="844298">
                <a:tc>
                  <a:txBody>
                    <a:bodyPr/>
                    <a:lstStyle/>
                    <a:p>
                      <a:pPr algn="ctr">
                        <a:lnSpc>
                          <a:spcPct val="300000"/>
                        </a:lnSpc>
                      </a:pPr>
                      <a:r>
                        <a:rPr lang="da-DK" sz="1100" b="1">
                          <a:ln>
                            <a:noFill/>
                          </a:ln>
                          <a:solidFill>
                            <a:srgbClr val="297A77"/>
                          </a:solidFill>
                        </a:rPr>
                        <a:t>20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a-DK" sz="1600" b="1" kern="1200" dirty="0">
                          <a:solidFill>
                            <a:srgbClr val="297A77"/>
                          </a:solidFill>
                          <a:effectLst/>
                          <a:latin typeface="+mn-lt"/>
                          <a:ea typeface="+mn-ea"/>
                          <a:cs typeface="+mn-cs"/>
                        </a:rPr>
                        <a:t>BLOK 2: KOL BEHANDLING OG VACCINATION (Målepunkt 4 og 5): </a:t>
                      </a:r>
                    </a:p>
                    <a:p>
                      <a:pPr marL="0" algn="l" defTabSz="914400" rtl="0" eaLnBrk="1" latinLnBrk="0" hangingPunct="1"/>
                      <a:r>
                        <a:rPr lang="da-DK" sz="1100" kern="1200" dirty="0">
                          <a:solidFill>
                            <a:schemeClr val="dk1"/>
                          </a:solidFill>
                          <a:effectLst/>
                          <a:latin typeface="+mn-lt"/>
                          <a:ea typeface="+mn-ea"/>
                          <a:cs typeface="+mn-cs"/>
                        </a:rPr>
                        <a:t>Gennemgang af klyngens data for andel R95-patienter, der har fået recept på ICS inden for det sidste år og andel patienter, der er influenzavaccineret inden for det sidste år. </a:t>
                      </a:r>
                    </a:p>
                    <a:p>
                      <a:endParaRPr lang="da-DK" sz="1100" kern="1200" dirty="0">
                        <a:ln>
                          <a:noFill/>
                        </a:ln>
                        <a:solidFill>
                          <a:schemeClr val="dk1"/>
                        </a:solidFill>
                        <a:effectLst/>
                        <a:latin typeface="+mn-lt"/>
                        <a:ea typeface="+mn-ea"/>
                        <a:cs typeface="+mn-cs"/>
                      </a:endParaRPr>
                    </a:p>
                    <a:p>
                      <a:r>
                        <a:rPr lang="da-DK" sz="1100" kern="1200" dirty="0">
                          <a:ln>
                            <a:noFill/>
                          </a:ln>
                          <a:solidFill>
                            <a:schemeClr val="dk1"/>
                          </a:solidFill>
                          <a:effectLst/>
                          <a:latin typeface="+mn-lt"/>
                          <a:ea typeface="+mn-ea"/>
                          <a:cs typeface="+mn-cs"/>
                        </a:rPr>
                        <a:t>Gruppearbejde og opfølgning i plenum.</a:t>
                      </a:r>
                      <a:endParaRPr lang="da-DK" sz="1100" dirty="0">
                        <a:ln>
                          <a:noFill/>
                        </a:l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194061"/>
                  </a:ext>
                </a:extLst>
              </a:tr>
              <a:tr h="773723">
                <a:tc>
                  <a:txBody>
                    <a:bodyPr/>
                    <a:lstStyle/>
                    <a:p>
                      <a:pPr algn="ctr">
                        <a:lnSpc>
                          <a:spcPct val="200000"/>
                        </a:lnSpc>
                      </a:pPr>
                      <a:r>
                        <a:rPr lang="da-DK" sz="1100" b="1">
                          <a:ln>
                            <a:noFill/>
                          </a:ln>
                          <a:solidFill>
                            <a:srgbClr val="297A77"/>
                          </a:solidFill>
                        </a:rPr>
                        <a:t>30 min.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a:solidFill>
                            <a:srgbClr val="297A77"/>
                          </a:solidFill>
                          <a:effectLst/>
                          <a:latin typeface="+mn-lt"/>
                          <a:ea typeface="+mn-ea"/>
                          <a:cs typeface="+mn-cs"/>
                        </a:rPr>
                        <a:t>BLOK 3: FORLØBSPLAN OG KRONIKERHONORAR (Målepunkt 6 og 7)</a:t>
                      </a:r>
                    </a:p>
                    <a:p>
                      <a:pPr marL="0" algn="l" defTabSz="914400" rtl="0" eaLnBrk="1" latinLnBrk="0" hangingPunct="1"/>
                      <a:r>
                        <a:rPr lang="da-DK" sz="1100" kern="1200">
                          <a:solidFill>
                            <a:schemeClr val="dk1"/>
                          </a:solidFill>
                          <a:effectLst/>
                          <a:latin typeface="+mn-lt"/>
                          <a:ea typeface="+mn-ea"/>
                          <a:cs typeface="+mn-cs"/>
                        </a:rPr>
                        <a:t>Gennemgang af klyngens data for andel af patienter, der har en forløbsplan og andel af patienter, der har ydelseskode 0130 eller 132.              </a:t>
                      </a:r>
                    </a:p>
                    <a:p>
                      <a:pPr marL="0" algn="l" defTabSz="914400" rtl="0" eaLnBrk="1" latinLnBrk="0" hangingPunct="1"/>
                      <a:endParaRPr lang="da-DK" sz="1100" kern="1200">
                        <a:solidFill>
                          <a:schemeClr val="dk1"/>
                        </a:solidFill>
                        <a:effectLst/>
                        <a:latin typeface="+mn-lt"/>
                        <a:ea typeface="+mn-ea"/>
                        <a:cs typeface="+mn-cs"/>
                      </a:endParaRPr>
                    </a:p>
                    <a:p>
                      <a:pPr marL="0" algn="l" defTabSz="914400" rtl="0" eaLnBrk="1" latinLnBrk="0" hangingPunct="1"/>
                      <a:r>
                        <a:rPr lang="da-DK" sz="1100" kern="1200">
                          <a:solidFill>
                            <a:schemeClr val="dk1"/>
                          </a:solidFill>
                          <a:effectLst/>
                          <a:latin typeface="+mn-lt"/>
                          <a:ea typeface="+mn-ea"/>
                          <a:cs typeface="+mn-cs"/>
                        </a:rPr>
                        <a:t>Gruppearbejde og opfølgning i plenum.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3821389"/>
                  </a:ext>
                </a:extLst>
              </a:tr>
              <a:tr h="685493">
                <a:tc>
                  <a:txBody>
                    <a:bodyPr/>
                    <a:lstStyle/>
                    <a:p>
                      <a:pPr algn="ctr">
                        <a:lnSpc>
                          <a:spcPct val="200000"/>
                        </a:lnSpc>
                      </a:pPr>
                      <a:r>
                        <a:rPr lang="da-DK" sz="1100" b="1" kern="1200">
                          <a:solidFill>
                            <a:srgbClr val="297A77"/>
                          </a:solidFill>
                          <a:effectLst/>
                          <a:latin typeface="+mn-lt"/>
                          <a:ea typeface="+mn-ea"/>
                          <a:cs typeface="+mn-cs"/>
                        </a:rPr>
                        <a:t>30 min. </a:t>
                      </a:r>
                      <a:endParaRPr lang="da-DK" sz="1100" b="1">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a-DK" sz="1600" b="1" kern="1200" dirty="0">
                          <a:solidFill>
                            <a:srgbClr val="297A77"/>
                          </a:solidFill>
                          <a:effectLst/>
                          <a:latin typeface="+mn-lt"/>
                          <a:ea typeface="+mn-ea"/>
                          <a:cs typeface="+mn-cs"/>
                        </a:rPr>
                        <a:t>BLOK 4: IMPLEMENTERING OG OPFØLGNING</a:t>
                      </a:r>
                    </a:p>
                    <a:p>
                      <a:r>
                        <a:rPr lang="da-DK" sz="1100" kern="1200" dirty="0">
                          <a:solidFill>
                            <a:schemeClr val="dk1"/>
                          </a:solidFill>
                          <a:effectLst/>
                          <a:latin typeface="+mn-lt"/>
                          <a:ea typeface="+mn-ea"/>
                          <a:cs typeface="+mn-cs"/>
                        </a:rPr>
                        <a:t>Afslutningsvis drøftes hvilke forandringer, der vil være vigtigst og lettest at gennemføre, og klyngen  beslutter, hvordan der skal følges op på dagens møde. </a:t>
                      </a:r>
                      <a:endParaRPr lang="da-DK" sz="11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868165"/>
                  </a:ext>
                </a:extLst>
              </a:tr>
            </a:tbl>
          </a:graphicData>
        </a:graphic>
      </p:graphicFrame>
    </p:spTree>
    <p:extLst>
      <p:ext uri="{BB962C8B-B14F-4D97-AF65-F5344CB8AC3E}">
        <p14:creationId xmlns:p14="http://schemas.microsoft.com/office/powerpoint/2010/main" val="3702718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pPr>
              <a:lnSpc>
                <a:spcPct val="100000"/>
              </a:lnSpc>
              <a:buClr>
                <a:srgbClr val="297A77"/>
              </a:buClr>
              <a:buSzPct val="105000"/>
            </a:pPr>
            <a:r>
              <a:rPr lang="da-DK" sz="3200"/>
              <a:t>Hvad har I talt om i grupperne? </a:t>
            </a:r>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473741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a:t>Stille refleksion og notér de vigtigste pointer i mødenoter.</a:t>
            </a: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1031333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Pause (20 min.)</a:t>
            </a:r>
          </a:p>
        </p:txBody>
      </p:sp>
    </p:spTree>
    <p:extLst>
      <p:ext uri="{BB962C8B-B14F-4D97-AF65-F5344CB8AC3E}">
        <p14:creationId xmlns:p14="http://schemas.microsoft.com/office/powerpoint/2010/main" val="55212355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340963" y="356462"/>
            <a:ext cx="9414487" cy="612183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da-DK" sz="4400" b="1" dirty="0">
              <a:cs typeface="Calibri"/>
            </a:endParaRPr>
          </a:p>
          <a:p>
            <a:pPr marL="0" indent="0">
              <a:buNone/>
            </a:pPr>
            <a:r>
              <a:rPr lang="da-DK" sz="4400" b="1" dirty="0">
                <a:cs typeface="Calibri"/>
              </a:rPr>
              <a:t>Blok 2: Behandling og vaccination</a:t>
            </a:r>
          </a:p>
          <a:p>
            <a:pPr marL="0" indent="0">
              <a:buNone/>
            </a:pPr>
            <a:r>
              <a:rPr lang="da-DK" sz="4400" b="1" dirty="0">
                <a:cs typeface="Calibri"/>
              </a:rPr>
              <a:t>	</a:t>
            </a:r>
            <a:r>
              <a:rPr lang="da-DK" b="1" dirty="0">
                <a:cs typeface="Calibri"/>
              </a:rPr>
              <a:t>Målepunkt 4: Ordination på ICS</a:t>
            </a:r>
          </a:p>
          <a:p>
            <a:pPr marL="0" indent="0">
              <a:buNone/>
            </a:pPr>
            <a:r>
              <a:rPr lang="da-DK" b="1" dirty="0">
                <a:cs typeface="Calibri"/>
              </a:rPr>
              <a:t>	Målepunkt 5: Influenzavaccination </a:t>
            </a:r>
          </a:p>
          <a:p>
            <a:pPr marL="0" indent="0">
              <a:buNone/>
            </a:pPr>
            <a:endParaRPr lang="da-DK" b="1" dirty="0">
              <a:cs typeface="Calibri"/>
            </a:endParaRPr>
          </a:p>
          <a:p>
            <a:pPr marL="0" indent="0">
              <a:buNone/>
            </a:pPr>
            <a:endParaRPr lang="da-DK" b="1" dirty="0">
              <a:cs typeface="Calibri"/>
            </a:endParaRPr>
          </a:p>
          <a:p>
            <a:pPr marL="0" indent="0">
              <a:buNone/>
            </a:pPr>
            <a:r>
              <a:rPr lang="da-DK" b="1" dirty="0">
                <a:cs typeface="Calibri"/>
              </a:rPr>
              <a:t>Samlet tid: 20 min. herunder</a:t>
            </a:r>
          </a:p>
          <a:p>
            <a:pPr marL="0" indent="0">
              <a:buNone/>
            </a:pPr>
            <a:r>
              <a:rPr lang="da-DK" sz="2000" b="1" dirty="0">
                <a:cs typeface="Calibri"/>
              </a:rPr>
              <a:t>Gruppearbejde 15 min. </a:t>
            </a:r>
          </a:p>
          <a:p>
            <a:pPr marL="0" indent="0">
              <a:buNone/>
            </a:pPr>
            <a:r>
              <a:rPr lang="da-DK" sz="2000" b="1" dirty="0">
                <a:cs typeface="Calibri"/>
              </a:rPr>
              <a:t>Der samles </a:t>
            </a:r>
            <a:r>
              <a:rPr lang="da-DK" sz="2000" b="1" u="sng" dirty="0">
                <a:cs typeface="Calibri"/>
              </a:rPr>
              <a:t>ikke</a:t>
            </a:r>
            <a:r>
              <a:rPr lang="da-DK" sz="2000" b="1" dirty="0">
                <a:cs typeface="Calibri"/>
              </a:rPr>
              <a:t> op i plenum efter gruppearbejdet i blok 2.</a:t>
            </a:r>
          </a:p>
          <a:p>
            <a:pPr marL="0" indent="0">
              <a:buNone/>
            </a:pPr>
            <a:r>
              <a:rPr lang="da-DK" b="1" dirty="0">
                <a:cs typeface="Calibri"/>
              </a:rPr>
              <a:t> </a:t>
            </a:r>
          </a:p>
          <a:p>
            <a:pPr marL="0" indent="0">
              <a:buNone/>
            </a:pPr>
            <a:r>
              <a:rPr lang="da-DK" sz="2400" b="1" dirty="0">
                <a:cs typeface="Calibri"/>
              </a:rPr>
              <a:t>I skal </a:t>
            </a:r>
            <a:r>
              <a:rPr lang="da-DK" sz="2400" b="1" u="sng" dirty="0">
                <a:cs typeface="Calibri"/>
              </a:rPr>
              <a:t>ikke </a:t>
            </a:r>
            <a:r>
              <a:rPr lang="da-DK" sz="2400" b="1" dirty="0">
                <a:cs typeface="Calibri"/>
              </a:rPr>
              <a:t>sidde sammen med kolleger fra egen praksis</a:t>
            </a:r>
          </a:p>
        </p:txBody>
      </p:sp>
    </p:spTree>
    <p:extLst>
      <p:ext uri="{BB962C8B-B14F-4D97-AF65-F5344CB8AC3E}">
        <p14:creationId xmlns:p14="http://schemas.microsoft.com/office/powerpoint/2010/main" val="2037651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5"/>
            <a:ext cx="10829917" cy="1325563"/>
          </a:xfrm>
        </p:spPr>
        <p:txBody>
          <a:bodyPr>
            <a:normAutofit/>
          </a:bodyPr>
          <a:lstStyle/>
          <a:p>
            <a:r>
              <a:rPr lang="da-DK" b="1">
                <a:solidFill>
                  <a:srgbClr val="297A77"/>
                </a:solidFill>
                <a:latin typeface="+mn-lt"/>
              </a:rPr>
              <a:t>Formål med blok 2  </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7699" y="1479759"/>
            <a:ext cx="9272915" cy="5013116"/>
          </a:xfrm>
        </p:spPr>
        <p:txBody>
          <a:bodyPr vert="horz" lIns="91440" tIns="45720" rIns="91440" bIns="45720" rtlCol="0" anchor="t">
            <a:normAutofit/>
          </a:bodyPr>
          <a:lstStyle/>
          <a:p>
            <a:pPr marL="0" indent="0">
              <a:buNone/>
            </a:pPr>
            <a:r>
              <a:rPr lang="da-DK" dirty="0">
                <a:cs typeface="Calibri"/>
              </a:rPr>
              <a:t>I blok 2 gennemgås andel patienter med recept på ICS inden for det sidste år, og andel der er blevet influenzavaccineret inden for det sidste år. </a:t>
            </a:r>
          </a:p>
          <a:p>
            <a:pPr marL="0" indent="0">
              <a:buNone/>
            </a:pPr>
            <a:endParaRPr lang="da-DK" dirty="0">
              <a:cs typeface="Calibri"/>
            </a:endParaRPr>
          </a:p>
          <a:p>
            <a:pPr marL="0" indent="0">
              <a:buNone/>
            </a:pPr>
            <a:endParaRPr lang="da-DK" dirty="0">
              <a:cs typeface="Calibri"/>
            </a:endParaRPr>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spTree>
    <p:extLst>
      <p:ext uri="{BB962C8B-B14F-4D97-AF65-F5344CB8AC3E}">
        <p14:creationId xmlns:p14="http://schemas.microsoft.com/office/powerpoint/2010/main" val="684808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200" y="502911"/>
            <a:ext cx="10515600" cy="1325563"/>
          </a:xfrm>
        </p:spPr>
        <p:txBody>
          <a:bodyPr>
            <a:normAutofit/>
          </a:bodyPr>
          <a:lstStyle/>
          <a:p>
            <a:r>
              <a:rPr lang="da-DK" sz="3200" b="1" dirty="0">
                <a:solidFill>
                  <a:srgbClr val="297A77"/>
                </a:solidFill>
                <a:latin typeface="+mn-lt"/>
              </a:rPr>
              <a:t>Målepunkt 4: Andel R-95 patienter, der har fået en recept på ICS inden for det sidste år</a:t>
            </a:r>
          </a:p>
        </p:txBody>
      </p:sp>
      <p:graphicFrame>
        <p:nvGraphicFramePr>
          <p:cNvPr id="7" name="Pladsholder til indhold 8">
            <a:extLst>
              <a:ext uri="{FF2B5EF4-FFF2-40B4-BE49-F238E27FC236}">
                <a16:creationId xmlns:a16="http://schemas.microsoft.com/office/drawing/2014/main" id="{F8B1F91B-A5C0-48AD-8BBA-01C49560F3D6}"/>
              </a:ext>
            </a:extLst>
          </p:cNvPr>
          <p:cNvGraphicFramePr>
            <a:graphicFrameLocks noGrp="1"/>
          </p:cNvGraphicFramePr>
          <p:nvPr>
            <p:ph idx="1"/>
            <p:extLst>
              <p:ext uri="{D42A27DB-BD31-4B8C-83A1-F6EECF244321}">
                <p14:modId xmlns:p14="http://schemas.microsoft.com/office/powerpoint/2010/main" val="336392767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852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200" y="385680"/>
            <a:ext cx="10515600" cy="1325563"/>
          </a:xfrm>
        </p:spPr>
        <p:txBody>
          <a:bodyPr>
            <a:normAutofit/>
          </a:bodyPr>
          <a:lstStyle/>
          <a:p>
            <a:r>
              <a:rPr lang="da-DK" sz="3200" b="1" dirty="0">
                <a:solidFill>
                  <a:srgbClr val="297A77"/>
                </a:solidFill>
                <a:latin typeface="+mn-lt"/>
              </a:rPr>
              <a:t>Målepunkt 5: Andel patienter, der er influenzavaccineret inden for det sidste år</a:t>
            </a:r>
          </a:p>
        </p:txBody>
      </p:sp>
      <p:graphicFrame>
        <p:nvGraphicFramePr>
          <p:cNvPr id="6" name="Pladsholder til indhold 5">
            <a:extLst>
              <a:ext uri="{FF2B5EF4-FFF2-40B4-BE49-F238E27FC236}">
                <a16:creationId xmlns:a16="http://schemas.microsoft.com/office/drawing/2014/main" id="{924D1586-A2C8-4DB6-869C-34E0FF062294}"/>
              </a:ext>
            </a:extLst>
          </p:cNvPr>
          <p:cNvGraphicFramePr>
            <a:graphicFrameLocks noGrp="1"/>
          </p:cNvGraphicFramePr>
          <p:nvPr>
            <p:ph idx="1"/>
            <p:extLst>
              <p:ext uri="{D42A27DB-BD31-4B8C-83A1-F6EECF244321}">
                <p14:modId xmlns:p14="http://schemas.microsoft.com/office/powerpoint/2010/main" val="4063884908"/>
              </p:ext>
            </p:extLst>
          </p:nvPr>
        </p:nvGraphicFramePr>
        <p:xfrm>
          <a:off x="838200" y="1553592"/>
          <a:ext cx="10515600" cy="46233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0228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r>
              <a:rPr lang="da-DK" b="1" dirty="0">
                <a:solidFill>
                  <a:srgbClr val="297A77"/>
                </a:solidFill>
                <a:latin typeface="+mn-lt"/>
              </a:rPr>
              <a:t>Gruppearbejde (15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864948" cy="4679980"/>
          </a:xfrm>
        </p:spPr>
        <p:txBody>
          <a:bodyPr>
            <a:normAutofit/>
          </a:bodyPr>
          <a:lstStyle/>
          <a:p>
            <a:pPr>
              <a:lnSpc>
                <a:spcPct val="100000"/>
              </a:lnSpc>
              <a:buClr>
                <a:srgbClr val="297A77"/>
              </a:buClr>
              <a:buSzPct val="105000"/>
            </a:pPr>
            <a:r>
              <a:rPr lang="da-DK" sz="3200" dirty="0"/>
              <a:t>Se klyngens data for målepunkterne 4 – 5 og besvar spørgsmålene i uddelingskopierne til gruppearbejdet.</a:t>
            </a:r>
          </a:p>
          <a:p>
            <a:pPr marL="0" indent="0">
              <a:buClr>
                <a:srgbClr val="297A77"/>
              </a:buClr>
              <a:buSzPct val="105000"/>
              <a:buNone/>
            </a:pPr>
            <a:endParaRPr lang="da-DK" sz="1600" dirty="0"/>
          </a:p>
          <a:p>
            <a:pPr marL="0" indent="0">
              <a:buNone/>
            </a:pPr>
            <a:r>
              <a:rPr lang="da-DK" sz="1600" dirty="0"/>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pic>
        <p:nvPicPr>
          <p:cNvPr id="9" name="Billede 8">
            <a:extLst>
              <a:ext uri="{FF2B5EF4-FFF2-40B4-BE49-F238E27FC236}">
                <a16:creationId xmlns:a16="http://schemas.microsoft.com/office/drawing/2014/main" id="{1450979C-74F1-4717-8A7D-20466510D5A2}"/>
              </a:ext>
            </a:extLst>
          </p:cNvPr>
          <p:cNvPicPr>
            <a:picLocks noChangeAspect="1"/>
          </p:cNvPicPr>
          <p:nvPr/>
        </p:nvPicPr>
        <p:blipFill>
          <a:blip r:embed="rId4"/>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2891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54908" y="414768"/>
            <a:ext cx="10515600" cy="1074316"/>
          </a:xfrm>
        </p:spPr>
        <p:txBody>
          <a:bodyPr>
            <a:normAutofit fontScale="90000"/>
          </a:bodyPr>
          <a:lstStyle/>
          <a:p>
            <a:r>
              <a:rPr lang="da-DK" sz="3600" b="1" dirty="0">
                <a:solidFill>
                  <a:srgbClr val="297A77"/>
                </a:solidFill>
                <a:latin typeface="+mn-lt"/>
              </a:rPr>
              <a:t>Spørgsmål til målepunkt 4: Andel R-95 patienter, der har </a:t>
            </a:r>
            <a:br>
              <a:rPr lang="da-DK" sz="3600" b="1" dirty="0">
                <a:solidFill>
                  <a:srgbClr val="297A77"/>
                </a:solidFill>
                <a:latin typeface="+mn-lt"/>
              </a:rPr>
            </a:br>
            <a:r>
              <a:rPr lang="da-DK" sz="3600" b="1" dirty="0">
                <a:solidFill>
                  <a:srgbClr val="297A77"/>
                </a:solidFill>
                <a:latin typeface="+mn-lt"/>
              </a:rPr>
              <a:t>fået recept på ICS inden for det sidste år</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8" y="1791729"/>
            <a:ext cx="10698892" cy="4385233"/>
          </a:xfrm>
        </p:spPr>
        <p:txBody>
          <a:bodyPr>
            <a:normAutofit/>
          </a:bodyPr>
          <a:lstStyle/>
          <a:p>
            <a:pPr lvl="0"/>
            <a:endParaRPr lang="da-DK" dirty="0"/>
          </a:p>
          <a:p>
            <a:pPr lvl="0">
              <a:buClr>
                <a:srgbClr val="297A77"/>
              </a:buClr>
            </a:pPr>
            <a:r>
              <a:rPr lang="da-DK" dirty="0"/>
              <a:t>Hvordan opstår opmærksomheden på, om en igangværende ICS-behandling skal overvejes?</a:t>
            </a:r>
          </a:p>
          <a:p>
            <a:pPr lvl="0">
              <a:buClr>
                <a:srgbClr val="297A77"/>
              </a:buClr>
            </a:pPr>
            <a:r>
              <a:rPr lang="da-DK" dirty="0"/>
              <a:t>Hvordan taler I med patienten om ophør med ICS?</a:t>
            </a:r>
          </a:p>
          <a:p>
            <a:pPr lvl="0">
              <a:buClr>
                <a:srgbClr val="297A77"/>
              </a:buClr>
            </a:pPr>
            <a:r>
              <a:rPr lang="da-DK" dirty="0"/>
              <a:t>Hvordan sikres korrekt inhalationsteknik? Hvem skal gøre det?</a:t>
            </a:r>
          </a:p>
          <a:p>
            <a:pPr>
              <a:buClr>
                <a:srgbClr val="297A77"/>
              </a:buClr>
            </a:pPr>
            <a:endParaRPr lang="da-DK" dirty="0"/>
          </a:p>
          <a:p>
            <a:pPr marL="0" indent="0">
              <a:buNone/>
            </a:pPr>
            <a:endParaRPr lang="da-DK" b="1" dirty="0">
              <a:solidFill>
                <a:srgbClr val="297A77"/>
              </a:solidFill>
              <a:ea typeface="+mj-ea"/>
              <a:cs typeface="+mj-cs"/>
            </a:endParaRPr>
          </a:p>
          <a:p>
            <a:pPr marL="0" indent="0">
              <a:buNone/>
            </a:pPr>
            <a:r>
              <a:rPr lang="da-DK" sz="2800" b="1" dirty="0">
                <a:solidFill>
                  <a:srgbClr val="297A77"/>
                </a:solidFill>
                <a:ea typeface="+mj-ea"/>
                <a:cs typeface="+mj-cs"/>
              </a:rPr>
              <a:t>           </a:t>
            </a:r>
            <a:endParaRPr lang="da-DK" dirty="0"/>
          </a:p>
        </p:txBody>
      </p:sp>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pic>
        <p:nvPicPr>
          <p:cNvPr id="12" name="Billede 11">
            <a:extLst>
              <a:ext uri="{FF2B5EF4-FFF2-40B4-BE49-F238E27FC236}">
                <a16:creationId xmlns:a16="http://schemas.microsoft.com/office/drawing/2014/main" id="{374A497F-5D0A-44E3-9818-37B1A9059B4D}"/>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3" name="Gruppe 12">
            <a:extLst>
              <a:ext uri="{FF2B5EF4-FFF2-40B4-BE49-F238E27FC236}">
                <a16:creationId xmlns:a16="http://schemas.microsoft.com/office/drawing/2014/main" id="{D87D9169-EE3C-4C8E-B1F2-3DF269B5927A}"/>
              </a:ext>
            </a:extLst>
          </p:cNvPr>
          <p:cNvGrpSpPr/>
          <p:nvPr/>
        </p:nvGrpSpPr>
        <p:grpSpPr>
          <a:xfrm>
            <a:off x="694822" y="5169792"/>
            <a:ext cx="4561575" cy="1041248"/>
            <a:chOff x="740775" y="5184942"/>
            <a:chExt cx="4561575" cy="1041248"/>
          </a:xfrm>
        </p:grpSpPr>
        <p:sp>
          <p:nvSpPr>
            <p:cNvPr id="14" name="Tekstfelt 20">
              <a:extLst>
                <a:ext uri="{FF2B5EF4-FFF2-40B4-BE49-F238E27FC236}">
                  <a16:creationId xmlns:a16="http://schemas.microsoft.com/office/drawing/2014/main" id="{F4D638D7-8341-4921-819B-9C40C9B3E751}"/>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5" name="Ellipse 14">
              <a:extLst>
                <a:ext uri="{FF2B5EF4-FFF2-40B4-BE49-F238E27FC236}">
                  <a16:creationId xmlns:a16="http://schemas.microsoft.com/office/drawing/2014/main" id="{A19D409F-38F2-425D-8D86-7D136BB51C03}"/>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6" name="Billede 15" descr="Et billede, der indeholder papirclips&#10;&#10;Automatisk genereret beskrivelse">
              <a:extLst>
                <a:ext uri="{FF2B5EF4-FFF2-40B4-BE49-F238E27FC236}">
                  <a16:creationId xmlns:a16="http://schemas.microsoft.com/office/drawing/2014/main" id="{B3DAE604-4AD3-4483-B563-9A57A2606018}"/>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645221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91319" y="501508"/>
            <a:ext cx="9129149" cy="1325563"/>
          </a:xfrm>
        </p:spPr>
        <p:txBody>
          <a:bodyPr>
            <a:normAutofit/>
          </a:bodyPr>
          <a:lstStyle/>
          <a:p>
            <a:r>
              <a:rPr lang="da-DK" sz="3200" b="1">
                <a:solidFill>
                  <a:srgbClr val="297A77"/>
                </a:solidFill>
                <a:latin typeface="+mn-lt"/>
              </a:rPr>
              <a:t>Spørgsmål til målepunkt 5: Influenzavaccination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91320" y="1392073"/>
            <a:ext cx="9457654" cy="4784890"/>
          </a:xfrm>
        </p:spPr>
        <p:txBody>
          <a:bodyPr>
            <a:normAutofit/>
          </a:bodyPr>
          <a:lstStyle/>
          <a:p>
            <a:pPr>
              <a:buClr>
                <a:srgbClr val="297A77"/>
              </a:buClr>
              <a:buSzPct val="105000"/>
            </a:pPr>
            <a:endParaRPr lang="da-DK" sz="4000" b="1" dirty="0">
              <a:solidFill>
                <a:srgbClr val="297A77"/>
              </a:solidFill>
              <a:ea typeface="+mj-ea"/>
              <a:cs typeface="+mj-cs"/>
            </a:endParaRPr>
          </a:p>
          <a:p>
            <a:pPr lvl="0">
              <a:buClr>
                <a:srgbClr val="297A77"/>
              </a:buClr>
            </a:pPr>
            <a:r>
              <a:rPr lang="da-DK" dirty="0"/>
              <a:t>Hvordan sikrer I KOL-patienterne tilbud om influenzavaccination?</a:t>
            </a:r>
          </a:p>
          <a:p>
            <a:pPr>
              <a:buClr>
                <a:srgbClr val="297A77"/>
              </a:buClr>
              <a:buSzPct val="105000"/>
            </a:pPr>
            <a:endParaRPr lang="da-DK" dirty="0"/>
          </a:p>
          <a:p>
            <a:pPr marL="0" indent="0">
              <a:buNone/>
            </a:pPr>
            <a:endParaRPr lang="da-DK" dirty="0"/>
          </a:p>
          <a:p>
            <a:pPr marL="0" indent="0">
              <a:buNone/>
            </a:pPr>
            <a:endParaRPr lang="da-DK" dirty="0"/>
          </a:p>
          <a:p>
            <a:pPr marL="0" indent="0">
              <a:buNone/>
            </a:pPr>
            <a:endParaRPr lang="da-DK" dirty="0"/>
          </a:p>
          <a:p>
            <a:pPr marL="0" indent="0">
              <a:buNone/>
            </a:pPr>
            <a:r>
              <a:rPr lang="da-DK" dirty="0"/>
              <a:t>          </a:t>
            </a:r>
            <a:endParaRPr lang="da-DK" b="1" dirty="0">
              <a:solidFill>
                <a:srgbClr val="297A77"/>
              </a:solidFill>
              <a:ea typeface="+mj-ea"/>
              <a:cs typeface="+mj-cs"/>
            </a:endParaRPr>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grpSp>
        <p:nvGrpSpPr>
          <p:cNvPr id="12" name="Gruppe 11">
            <a:extLst>
              <a:ext uri="{FF2B5EF4-FFF2-40B4-BE49-F238E27FC236}">
                <a16:creationId xmlns:a16="http://schemas.microsoft.com/office/drawing/2014/main" id="{66527E08-8085-4B32-9FB9-F9CDED5D0CCC}"/>
              </a:ext>
            </a:extLst>
          </p:cNvPr>
          <p:cNvGrpSpPr/>
          <p:nvPr/>
        </p:nvGrpSpPr>
        <p:grpSpPr>
          <a:xfrm>
            <a:off x="694822" y="5169792"/>
            <a:ext cx="4561575" cy="1041248"/>
            <a:chOff x="740775" y="5184942"/>
            <a:chExt cx="4561575" cy="1041248"/>
          </a:xfrm>
        </p:grpSpPr>
        <p:sp>
          <p:nvSpPr>
            <p:cNvPr id="14" name="Tekstfelt 20">
              <a:extLst>
                <a:ext uri="{FF2B5EF4-FFF2-40B4-BE49-F238E27FC236}">
                  <a16:creationId xmlns:a16="http://schemas.microsoft.com/office/drawing/2014/main" id="{3DBC6BE4-0BE8-49E7-9852-0F5AB37EB99D}"/>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5" name="Ellipse 14">
              <a:extLst>
                <a:ext uri="{FF2B5EF4-FFF2-40B4-BE49-F238E27FC236}">
                  <a16:creationId xmlns:a16="http://schemas.microsoft.com/office/drawing/2014/main" id="{BD60341D-36BD-477F-9352-13D73B1B9006}"/>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6" name="Billede 15" descr="Et billede, der indeholder papirclips&#10;&#10;Automatisk genereret beskrivelse">
              <a:extLst>
                <a:ext uri="{FF2B5EF4-FFF2-40B4-BE49-F238E27FC236}">
                  <a16:creationId xmlns:a16="http://schemas.microsoft.com/office/drawing/2014/main" id="{631E01DE-3CD3-4368-B06C-5362D9311620}"/>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49370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8802599" cy="5023998"/>
          </a:xfrm>
        </p:spPr>
        <p:txBody>
          <a:bodyPr>
            <a:normAutofit/>
          </a:bodyPr>
          <a:lstStyle/>
          <a:p>
            <a:pPr marL="0" indent="0">
              <a:buNone/>
            </a:pPr>
            <a:r>
              <a:rPr lang="da-DK" sz="2800" b="1">
                <a:cs typeface="Calibri"/>
              </a:rPr>
              <a:t>Du har inden mødet:</a:t>
            </a:r>
          </a:p>
          <a:p>
            <a:pPr marL="0" indent="0">
              <a:buNone/>
            </a:pPr>
            <a:r>
              <a:rPr lang="da-DK" sz="2400">
                <a:cs typeface="Calibri"/>
              </a:rPr>
              <a:t>Trukket data om dine KOL-patienter, så data for klyngen kan blive vist samlet på mødet i dag.</a:t>
            </a:r>
          </a:p>
          <a:p>
            <a:pPr marL="0" indent="0">
              <a:buNone/>
            </a:pPr>
            <a:endParaRPr lang="da-DK" sz="2400">
              <a:cs typeface="Calibri"/>
            </a:endParaRPr>
          </a:p>
          <a:p>
            <a:pPr marL="0" indent="0">
              <a:buNone/>
            </a:pPr>
            <a:r>
              <a:rPr lang="da-DK" sz="2800" b="1">
                <a:cs typeface="Calibri"/>
              </a:rPr>
              <a:t>På mødet i dag udleveres</a:t>
            </a:r>
            <a:r>
              <a:rPr lang="da-DK" sz="2800">
                <a:cs typeface="Calibri"/>
              </a:rPr>
              <a:t>:</a:t>
            </a:r>
          </a:p>
          <a:p>
            <a:pPr>
              <a:buClr>
                <a:srgbClr val="297A77"/>
              </a:buClr>
            </a:pPr>
            <a:r>
              <a:rPr lang="da-DK" sz="2400">
                <a:cs typeface="Calibri"/>
              </a:rPr>
              <a:t>Uddelingskopier af </a:t>
            </a:r>
            <a:r>
              <a:rPr lang="da-DK" sz="2400" err="1">
                <a:cs typeface="Calibri"/>
              </a:rPr>
              <a:t>powerpoint</a:t>
            </a:r>
            <a:r>
              <a:rPr lang="da-DK" sz="2400">
                <a:cs typeface="Calibri"/>
              </a:rPr>
              <a:t> til gruppearbejde</a:t>
            </a:r>
          </a:p>
          <a:p>
            <a:pPr>
              <a:buClr>
                <a:srgbClr val="297A77"/>
              </a:buClr>
            </a:pPr>
            <a:r>
              <a:rPr lang="da-DK" sz="2400">
                <a:cs typeface="Calibri"/>
              </a:rPr>
              <a:t>Ark til mødenoter: Skriv dine overvejelser og gode ideer ned undervejs og saml op til sidst på mødet. </a:t>
            </a:r>
          </a:p>
          <a:p>
            <a:pPr>
              <a:buClr>
                <a:srgbClr val="297A77"/>
              </a:buClr>
            </a:pPr>
            <a:r>
              <a:rPr lang="da-DK" sz="2400">
                <a:cs typeface="Calibri"/>
              </a:rPr>
              <a:t>Plan for implementering i praksis: Tag dine ideer med hjem.</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spTree>
    <p:extLst>
      <p:ext uri="{BB962C8B-B14F-4D97-AF65-F5344CB8AC3E}">
        <p14:creationId xmlns:p14="http://schemas.microsoft.com/office/powerpoint/2010/main" val="898613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endParaRPr lang="da-DK" b="1">
              <a:solidFill>
                <a:srgbClr val="297A77"/>
              </a:solidFill>
              <a:latin typeface="+mn-lt"/>
            </a:endParaRP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371817" y="365125"/>
            <a:ext cx="9383633" cy="612775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marL="0" indent="0">
              <a:buNone/>
            </a:pPr>
            <a:r>
              <a:rPr lang="da-DK" sz="4400" b="1" dirty="0">
                <a:cs typeface="Calibri"/>
              </a:rPr>
              <a:t>	</a:t>
            </a:r>
            <a:r>
              <a:rPr lang="da-DK" sz="5700" b="1" dirty="0">
                <a:cs typeface="Calibri"/>
              </a:rPr>
              <a:t>		   </a:t>
            </a:r>
          </a:p>
          <a:p>
            <a:pPr marL="0" indent="0">
              <a:buNone/>
            </a:pPr>
            <a:r>
              <a:rPr lang="da-DK" sz="5700" b="1" dirty="0">
                <a:cs typeface="Calibri"/>
              </a:rPr>
              <a:t>Blok 3: Forløbsplan og kronikerhonorar</a:t>
            </a:r>
          </a:p>
          <a:p>
            <a:pPr marL="0" indent="0">
              <a:buNone/>
            </a:pPr>
            <a:r>
              <a:rPr lang="da-DK" sz="4200" b="1" dirty="0">
                <a:cs typeface="Calibri"/>
              </a:rPr>
              <a:t>	</a:t>
            </a:r>
          </a:p>
          <a:p>
            <a:pPr marL="0" indent="0">
              <a:buNone/>
            </a:pPr>
            <a:r>
              <a:rPr lang="da-DK" sz="4200" b="1" dirty="0">
                <a:cs typeface="Calibri"/>
              </a:rPr>
              <a:t>	Målepunkt 6: Forløbsplan</a:t>
            </a:r>
          </a:p>
          <a:p>
            <a:pPr marL="0" indent="0">
              <a:buNone/>
            </a:pPr>
            <a:r>
              <a:rPr lang="da-DK" sz="4200" b="1" dirty="0">
                <a:cs typeface="Calibri"/>
              </a:rPr>
              <a:t>	Målepunkt 7: Kronikerhonorar</a:t>
            </a:r>
          </a:p>
          <a:p>
            <a:pPr marL="0" indent="0">
              <a:buNone/>
            </a:pPr>
            <a:r>
              <a:rPr lang="da-DK" sz="4200" b="1" dirty="0">
                <a:cs typeface="Calibri"/>
              </a:rPr>
              <a:t>	</a:t>
            </a:r>
          </a:p>
          <a:p>
            <a:pPr marL="0" indent="0">
              <a:buNone/>
            </a:pPr>
            <a:endParaRPr lang="da-DK" sz="4200" b="1" dirty="0">
              <a:cs typeface="Calibri"/>
            </a:endParaRPr>
          </a:p>
          <a:p>
            <a:pPr marL="0" indent="0">
              <a:buNone/>
            </a:pPr>
            <a:endParaRPr lang="da-DK" sz="4200" b="1" dirty="0">
              <a:cs typeface="Calibri"/>
            </a:endParaRPr>
          </a:p>
          <a:p>
            <a:pPr marL="0" indent="0">
              <a:buNone/>
            </a:pPr>
            <a:r>
              <a:rPr lang="da-DK" sz="4100" b="1" dirty="0">
                <a:cs typeface="Calibri"/>
              </a:rPr>
              <a:t>Samlet tid: 30 min. herunder:</a:t>
            </a:r>
          </a:p>
          <a:p>
            <a:pPr marL="0" indent="0">
              <a:buNone/>
            </a:pPr>
            <a:r>
              <a:rPr lang="da-DK" sz="3400" b="1" dirty="0">
                <a:cs typeface="Calibri"/>
              </a:rPr>
              <a:t>Gruppearbejde 10 min.</a:t>
            </a:r>
          </a:p>
          <a:p>
            <a:pPr marL="0" indent="0">
              <a:buNone/>
            </a:pPr>
            <a:endParaRPr lang="da-DK" sz="4000" b="1" dirty="0">
              <a:cs typeface="Calibri"/>
            </a:endParaRPr>
          </a:p>
          <a:p>
            <a:pPr marL="0" indent="0">
              <a:buNone/>
            </a:pPr>
            <a:endParaRPr lang="da-DK" sz="4000" b="1" dirty="0">
              <a:cs typeface="Calibri"/>
            </a:endParaRPr>
          </a:p>
          <a:p>
            <a:pPr marL="0" indent="0">
              <a:buNone/>
            </a:pPr>
            <a:r>
              <a:rPr lang="da-DK" sz="3800" b="1" dirty="0">
                <a:cs typeface="Calibri"/>
              </a:rPr>
              <a:t>Her skal I </a:t>
            </a:r>
            <a:r>
              <a:rPr lang="da-DK" sz="3800" b="1" u="sng" dirty="0">
                <a:cs typeface="Calibri"/>
              </a:rPr>
              <a:t>ikke</a:t>
            </a:r>
            <a:r>
              <a:rPr lang="da-DK" sz="3800" b="1" dirty="0">
                <a:cs typeface="Calibri"/>
              </a:rPr>
              <a:t> sidde sammen med kolleger fra egen praksis</a:t>
            </a:r>
          </a:p>
        </p:txBody>
      </p:sp>
    </p:spTree>
    <p:extLst>
      <p:ext uri="{BB962C8B-B14F-4D97-AF65-F5344CB8AC3E}">
        <p14:creationId xmlns:p14="http://schemas.microsoft.com/office/powerpoint/2010/main" val="3659858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5"/>
            <a:ext cx="10829917" cy="1325563"/>
          </a:xfrm>
        </p:spPr>
        <p:txBody>
          <a:bodyPr>
            <a:normAutofit/>
          </a:bodyPr>
          <a:lstStyle/>
          <a:p>
            <a:r>
              <a:rPr lang="da-DK" b="1" dirty="0">
                <a:solidFill>
                  <a:srgbClr val="297A77"/>
                </a:solidFill>
                <a:latin typeface="+mn-lt"/>
              </a:rPr>
              <a:t>Formål med blok 3</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7699" y="1690687"/>
            <a:ext cx="9272915" cy="4802187"/>
          </a:xfrm>
        </p:spPr>
        <p:txBody>
          <a:bodyPr vert="horz" lIns="91440" tIns="45720" rIns="91440" bIns="45720" rtlCol="0" anchor="t">
            <a:normAutofit/>
          </a:bodyPr>
          <a:lstStyle/>
          <a:p>
            <a:pPr marL="0" indent="0">
              <a:buNone/>
            </a:pPr>
            <a:r>
              <a:rPr lang="da-DK" sz="3200" dirty="0">
                <a:cs typeface="Calibri"/>
              </a:rPr>
              <a:t>I blok 3 gennemgås andel patienter med en forløbsplan og andel patienter, der er tilmeldt kronikerhonorar. </a:t>
            </a:r>
          </a:p>
          <a:p>
            <a:pPr>
              <a:buClr>
                <a:srgbClr val="297A77"/>
              </a:buClr>
            </a:pPr>
            <a:r>
              <a:rPr lang="da-DK" sz="3200" dirty="0">
                <a:cs typeface="Calibri"/>
              </a:rPr>
              <a:t>Formålet er at</a:t>
            </a:r>
            <a:r>
              <a:rPr lang="da-DK" sz="3200" dirty="0"/>
              <a:t> drøfte jeres anvendelse af forløbsplaner og tilmelding til kronikerhonorar.</a:t>
            </a:r>
          </a:p>
          <a:p>
            <a:pPr marL="0" indent="0">
              <a:buNone/>
            </a:pPr>
            <a:endParaRPr lang="da-DK" sz="3200" dirty="0">
              <a:cs typeface="Calibri"/>
            </a:endParaRPr>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31</a:t>
            </a:fld>
            <a:endParaRPr lang="da-DK" altLang="en-US">
              <a:solidFill>
                <a:schemeClr val="bg1"/>
              </a:solidFill>
            </a:endParaRPr>
          </a:p>
        </p:txBody>
      </p:sp>
    </p:spTree>
    <p:extLst>
      <p:ext uri="{BB962C8B-B14F-4D97-AF65-F5344CB8AC3E}">
        <p14:creationId xmlns:p14="http://schemas.microsoft.com/office/powerpoint/2010/main" val="2436362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199" y="385680"/>
            <a:ext cx="10889203" cy="670763"/>
          </a:xfrm>
        </p:spPr>
        <p:txBody>
          <a:bodyPr>
            <a:normAutofit/>
          </a:bodyPr>
          <a:lstStyle/>
          <a:p>
            <a:r>
              <a:rPr lang="da-DK" sz="3200" b="1" dirty="0">
                <a:solidFill>
                  <a:srgbClr val="297A77"/>
                </a:solidFill>
                <a:latin typeface="+mn-lt"/>
              </a:rPr>
              <a:t>Målepunkt 6: Andel patienter med en forløbsplan</a:t>
            </a:r>
          </a:p>
        </p:txBody>
      </p:sp>
      <p:graphicFrame>
        <p:nvGraphicFramePr>
          <p:cNvPr id="7" name="Pladsholder til indhold 5">
            <a:extLst>
              <a:ext uri="{FF2B5EF4-FFF2-40B4-BE49-F238E27FC236}">
                <a16:creationId xmlns:a16="http://schemas.microsoft.com/office/drawing/2014/main" id="{0C998E2B-BBED-409E-898C-66EB5B204523}"/>
              </a:ext>
            </a:extLst>
          </p:cNvPr>
          <p:cNvGraphicFramePr>
            <a:graphicFrameLocks noGrp="1"/>
          </p:cNvGraphicFramePr>
          <p:nvPr>
            <p:ph idx="1"/>
            <p:extLst>
              <p:ext uri="{D42A27DB-BD31-4B8C-83A1-F6EECF244321}">
                <p14:modId xmlns:p14="http://schemas.microsoft.com/office/powerpoint/2010/main" val="1390566465"/>
              </p:ext>
            </p:extLst>
          </p:nvPr>
        </p:nvGraphicFramePr>
        <p:xfrm>
          <a:off x="838200" y="1438183"/>
          <a:ext cx="10515600" cy="4738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2060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200" y="385680"/>
            <a:ext cx="10515600" cy="1325563"/>
          </a:xfrm>
        </p:spPr>
        <p:txBody>
          <a:bodyPr>
            <a:normAutofit/>
          </a:bodyPr>
          <a:lstStyle/>
          <a:p>
            <a:r>
              <a:rPr lang="da-DK" sz="3200" b="1" dirty="0">
                <a:solidFill>
                  <a:srgbClr val="297A77"/>
                </a:solidFill>
                <a:latin typeface="+mn-lt"/>
              </a:rPr>
              <a:t>Målepunkt 7: Andel patienter, der er tilmeldt kronikerhonorar</a:t>
            </a:r>
          </a:p>
        </p:txBody>
      </p:sp>
      <p:graphicFrame>
        <p:nvGraphicFramePr>
          <p:cNvPr id="6" name="Pladsholder til indhold 5">
            <a:extLst>
              <a:ext uri="{FF2B5EF4-FFF2-40B4-BE49-F238E27FC236}">
                <a16:creationId xmlns:a16="http://schemas.microsoft.com/office/drawing/2014/main" id="{ABEE68E2-0B98-4FF2-97F4-74165E67ADC6}"/>
              </a:ext>
            </a:extLst>
          </p:cNvPr>
          <p:cNvGraphicFramePr>
            <a:graphicFrameLocks noGrp="1"/>
          </p:cNvGraphicFramePr>
          <p:nvPr>
            <p:ph idx="1"/>
            <p:extLst>
              <p:ext uri="{D42A27DB-BD31-4B8C-83A1-F6EECF244321}">
                <p14:modId xmlns:p14="http://schemas.microsoft.com/office/powerpoint/2010/main" val="171556657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9667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0133" y="276169"/>
            <a:ext cx="10210588" cy="1325563"/>
          </a:xfrm>
        </p:spPr>
        <p:txBody>
          <a:bodyPr>
            <a:normAutofit fontScale="90000"/>
          </a:bodyPr>
          <a:lstStyle/>
          <a:p>
            <a:r>
              <a:rPr lang="da-DK" sz="3600" b="1" dirty="0">
                <a:solidFill>
                  <a:srgbClr val="297A77"/>
                </a:solidFill>
                <a:latin typeface="+mn-lt"/>
              </a:rPr>
              <a:t>Spørgsmål til målepunkt 6 og 7: Andel patienter med en forløbsplan, og andel der er tilmeldt kronikerhonorar</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220133" y="1863969"/>
            <a:ext cx="11133667" cy="4312994"/>
          </a:xfrm>
        </p:spPr>
        <p:txBody>
          <a:bodyPr>
            <a:normAutofit/>
          </a:bodyPr>
          <a:lstStyle/>
          <a:p>
            <a:pPr marL="0" indent="0">
              <a:buNone/>
            </a:pPr>
            <a:r>
              <a:rPr lang="da-DK" b="1" dirty="0">
                <a:solidFill>
                  <a:srgbClr val="297A77"/>
                </a:solidFill>
                <a:ea typeface="+mj-ea"/>
                <a:cs typeface="+mj-cs"/>
              </a:rPr>
              <a:t>Drøft i grupper (10 min.):</a:t>
            </a:r>
          </a:p>
          <a:p>
            <a:pPr>
              <a:buClr>
                <a:srgbClr val="297A77"/>
              </a:buClr>
            </a:pPr>
            <a:r>
              <a:rPr lang="da-DK" dirty="0"/>
              <a:t>Hvilke erfaringer er der med at lave forløbsplaner?</a:t>
            </a:r>
          </a:p>
          <a:p>
            <a:pPr lvl="0">
              <a:buClr>
                <a:srgbClr val="297A77"/>
              </a:buClr>
            </a:pPr>
            <a:r>
              <a:rPr lang="da-DK" dirty="0"/>
              <a:t>Hvordan erfaringer har I gjort i forhold til betydningen for:</a:t>
            </a:r>
          </a:p>
          <a:p>
            <a:pPr lvl="1">
              <a:buClr>
                <a:srgbClr val="297A77"/>
              </a:buClr>
            </a:pPr>
            <a:r>
              <a:rPr lang="da-DK" dirty="0"/>
              <a:t>  1) patienterne, 2) praksis og 3) det tværfaglige samarbejde?</a:t>
            </a:r>
          </a:p>
          <a:p>
            <a:pPr>
              <a:buClr>
                <a:srgbClr val="297A77"/>
              </a:buClr>
              <a:buSzPct val="105000"/>
            </a:pPr>
            <a:r>
              <a:rPr lang="da-DK" dirty="0"/>
              <a:t>Tilmelding til kronikerhonorar? Hvornår/hvornår ikke?</a:t>
            </a:r>
          </a:p>
          <a:p>
            <a:pPr>
              <a:buClr>
                <a:srgbClr val="297A77"/>
              </a:buClr>
              <a:buSzPct val="105000"/>
            </a:pPr>
            <a:endParaRPr lang="da-DK" dirty="0"/>
          </a:p>
          <a:p>
            <a:pPr>
              <a:buClr>
                <a:srgbClr val="297A77"/>
              </a:buClr>
              <a:buSzPct val="105000"/>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pic>
        <p:nvPicPr>
          <p:cNvPr id="14" name="Billede 13">
            <a:extLst>
              <a:ext uri="{FF2B5EF4-FFF2-40B4-BE49-F238E27FC236}">
                <a16:creationId xmlns:a16="http://schemas.microsoft.com/office/drawing/2014/main" id="{893690E1-E9D4-4393-80EB-7FF6A1535B18}"/>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310059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pPr>
              <a:lnSpc>
                <a:spcPct val="100000"/>
              </a:lnSpc>
              <a:buClr>
                <a:srgbClr val="297A77"/>
              </a:buClr>
              <a:buSzPct val="105000"/>
            </a:pPr>
            <a:r>
              <a:rPr lang="da-DK" sz="3200"/>
              <a:t>Hvad har I talt om i grupperne? </a:t>
            </a:r>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sz="3200" b="1">
              <a:solidFill>
                <a:srgbClr val="297A77"/>
              </a:solidFill>
              <a:ea typeface="+mj-ea"/>
              <a:cs typeface="+mj-cs"/>
            </a:endParaRPr>
          </a:p>
          <a:p>
            <a:pPr marL="0" indent="0">
              <a:buNone/>
            </a:pP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35</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163915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a:t>Stille refleksion og skriv de vigtigste pointer i mødenoter.</a:t>
            </a: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36</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1981865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37</a:t>
            </a:fld>
            <a:endParaRPr lang="da-DK" altLang="en-US">
              <a:solidFill>
                <a:schemeClr val="bg1"/>
              </a:solidFill>
            </a:endParaRPr>
          </a:p>
        </p:txBody>
      </p:sp>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8876460"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dirty="0">
              <a:cs typeface="Calibri"/>
            </a:endParaRPr>
          </a:p>
          <a:p>
            <a:pPr marL="0" indent="0">
              <a:buNone/>
            </a:pPr>
            <a:r>
              <a:rPr lang="da-DK" sz="4300" b="1" dirty="0">
                <a:cs typeface="Calibri"/>
              </a:rPr>
              <a:t>Blok 4: Implementering og opfølgning</a:t>
            </a:r>
          </a:p>
          <a:p>
            <a:pPr marL="0" indent="0">
              <a:buNone/>
            </a:pPr>
            <a:endParaRPr lang="da-DK" sz="2400" b="1" dirty="0">
              <a:cs typeface="Calibri"/>
            </a:endParaRPr>
          </a:p>
          <a:p>
            <a:pPr marL="0" indent="0">
              <a:buNone/>
            </a:pPr>
            <a:r>
              <a:rPr lang="da-DK" sz="2400" b="1" dirty="0">
                <a:cs typeface="Calibri"/>
              </a:rPr>
              <a:t>Her skal I sidde sammen med kolleger fra egen praksis. Sololæger sidder sammen.</a:t>
            </a: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r>
              <a:rPr lang="da-DK" sz="2800" b="1" dirty="0">
                <a:cs typeface="Calibri"/>
              </a:rPr>
              <a:t>Samlet tid: 30 minutter</a:t>
            </a:r>
          </a:p>
          <a:p>
            <a:pPr marL="0" indent="0">
              <a:buNone/>
            </a:pPr>
            <a:r>
              <a:rPr lang="da-DK" sz="2400" b="1" dirty="0">
                <a:cs typeface="Calibri"/>
              </a:rPr>
              <a:t>I skal udfylde implementeringsplanen.</a:t>
            </a:r>
          </a:p>
          <a:p>
            <a:pPr marL="0" indent="0">
              <a:buNone/>
            </a:pPr>
            <a:endParaRPr lang="da-DK" sz="2400" b="1" dirty="0">
              <a:cs typeface="Calibri"/>
            </a:endParaRPr>
          </a:p>
          <a:p>
            <a:pPr marL="0" indent="0">
              <a:buNone/>
            </a:pPr>
            <a:endParaRPr lang="da-DK" sz="2400" b="1" dirty="0">
              <a:cs typeface="Calibri"/>
            </a:endParaRPr>
          </a:p>
        </p:txBody>
      </p:sp>
      <p:pic>
        <p:nvPicPr>
          <p:cNvPr id="7" name="Billede 6">
            <a:extLst>
              <a:ext uri="{FF2B5EF4-FFF2-40B4-BE49-F238E27FC236}">
                <a16:creationId xmlns:a16="http://schemas.microsoft.com/office/drawing/2014/main" id="{49BFA616-D9AD-43EB-B8B8-819750F89AF8}"/>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934724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54908" y="365125"/>
            <a:ext cx="10698892" cy="1325563"/>
          </a:xfrm>
        </p:spPr>
        <p:txBody>
          <a:bodyPr>
            <a:normAutofit/>
          </a:bodyPr>
          <a:lstStyle/>
          <a:p>
            <a:r>
              <a:rPr lang="da-DK" b="1">
                <a:solidFill>
                  <a:srgbClr val="297A77"/>
                </a:solidFill>
                <a:latin typeface="+mn-lt"/>
              </a:rPr>
              <a:t>Blok 3: Implementering og opfølgning</a:t>
            </a:r>
            <a:br>
              <a:rPr lang="da-DK" b="1">
                <a:solidFill>
                  <a:srgbClr val="297A77"/>
                </a:solidFill>
                <a:latin typeface="+mn-lt"/>
              </a:rPr>
            </a:br>
            <a:r>
              <a:rPr lang="da-DK" sz="2000" b="1">
                <a:solidFill>
                  <a:srgbClr val="297A77"/>
                </a:solidFill>
                <a:latin typeface="+mn-lt"/>
              </a:rPr>
              <a:t>Er der potentiale for forandringer?</a:t>
            </a:r>
            <a:endParaRPr lang="da-DK" b="1">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7" y="1791730"/>
            <a:ext cx="8916157" cy="4315680"/>
          </a:xfrm>
        </p:spPr>
        <p:txBody>
          <a:bodyPr>
            <a:normAutofit/>
          </a:bodyPr>
          <a:lstStyle/>
          <a:p>
            <a:pPr marL="0" lvl="0" indent="0">
              <a:buClr>
                <a:srgbClr val="297A77"/>
              </a:buClr>
              <a:buSzPct val="105000"/>
              <a:buNone/>
            </a:pPr>
            <a:r>
              <a:rPr lang="da-DK" sz="3000" b="1">
                <a:solidFill>
                  <a:srgbClr val="297A77"/>
                </a:solidFill>
                <a:ea typeface="+mj-ea"/>
                <a:cs typeface="+mj-cs"/>
              </a:rPr>
              <a:t>Drøft i grupper og udfyld implementeringsplanen (15 min.)</a:t>
            </a:r>
          </a:p>
          <a:p>
            <a:pPr lvl="0">
              <a:buClr>
                <a:srgbClr val="297A77"/>
              </a:buClr>
              <a:buSzPct val="105000"/>
            </a:pPr>
            <a:r>
              <a:rPr lang="da-DK" sz="2700"/>
              <a:t>Hvilke tiltag er det vigtigst og lettest at gennemføre?</a:t>
            </a:r>
          </a:p>
          <a:p>
            <a:pPr>
              <a:buClr>
                <a:srgbClr val="297A77"/>
              </a:buClr>
              <a:buSzPct val="105000"/>
            </a:pPr>
            <a:r>
              <a:rPr lang="da-DK" sz="2700"/>
              <a:t>Hvordan kan det ske?</a:t>
            </a:r>
          </a:p>
          <a:p>
            <a:pPr>
              <a:buClr>
                <a:srgbClr val="297A77"/>
              </a:buClr>
              <a:buSzPct val="105000"/>
            </a:pPr>
            <a:r>
              <a:rPr lang="da-DK" sz="2700"/>
              <a:t>Er der retningslinjer/fraser/andet materiale, der kan deles i gruppen?</a:t>
            </a:r>
          </a:p>
          <a:p>
            <a:pPr>
              <a:buClr>
                <a:srgbClr val="297A77"/>
              </a:buClr>
              <a:buSzPct val="105000"/>
            </a:pPr>
            <a:r>
              <a:rPr lang="da-DK" sz="2700"/>
              <a:t>Hvad vil I tage med hjem til jeres praksis? </a:t>
            </a:r>
          </a:p>
          <a:p>
            <a:pPr>
              <a:buClr>
                <a:srgbClr val="297A77"/>
              </a:buClr>
              <a:buSzPct val="105000"/>
            </a:pPr>
            <a:endParaRPr lang="da-DK" sz="2700" b="1">
              <a:solidFill>
                <a:srgbClr val="297A77"/>
              </a:solidFill>
              <a:ea typeface="+mj-ea"/>
              <a:cs typeface="+mj-cs"/>
            </a:endParaRPr>
          </a:p>
          <a:p>
            <a:pPr marL="0" indent="0">
              <a:buClr>
                <a:srgbClr val="297A77"/>
              </a:buClr>
              <a:buSzPct val="105000"/>
              <a:buNone/>
            </a:pPr>
            <a:r>
              <a:rPr lang="da-DK" b="1">
                <a:solidFill>
                  <a:srgbClr val="297A77"/>
                </a:solidFill>
                <a:ea typeface="+mj-ea"/>
                <a:cs typeface="+mj-cs"/>
              </a:rPr>
              <a:t>Opsamling i plenum (10 min.)</a:t>
            </a:r>
          </a:p>
          <a:p>
            <a:pPr>
              <a:buClr>
                <a:srgbClr val="297A77"/>
              </a:buClr>
              <a:buSzPct val="105000"/>
            </a:pPr>
            <a:endParaRPr lang="da-DK" sz="2700"/>
          </a:p>
          <a:p>
            <a:pPr>
              <a:buClr>
                <a:srgbClr val="297A77"/>
              </a:buClr>
              <a:buSzPct val="105000"/>
            </a:pPr>
            <a:endParaRPr lang="da-DK" sz="2700"/>
          </a:p>
          <a:p>
            <a:pPr>
              <a:buClr>
                <a:srgbClr val="297A77"/>
              </a:buClr>
              <a:buSzPct val="105000"/>
            </a:pPr>
            <a:endParaRPr lang="da-DK" sz="2700"/>
          </a:p>
          <a:p>
            <a:pPr marL="0" indent="0">
              <a:buClr>
                <a:srgbClr val="297A77"/>
              </a:buClr>
              <a:buSzPct val="105000"/>
              <a:buNone/>
            </a:pPr>
            <a:endParaRPr lang="da-DK">
              <a:solidFill>
                <a:srgbClr val="FF0000"/>
              </a:solidFill>
            </a:endParaRPr>
          </a:p>
        </p:txBody>
      </p:sp>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38</a:t>
            </a:fld>
            <a:endParaRPr lang="da-DK" altLang="en-US">
              <a:solidFill>
                <a:schemeClr val="bg1"/>
              </a:solidFill>
            </a:endParaRPr>
          </a:p>
        </p:txBody>
      </p:sp>
      <p:pic>
        <p:nvPicPr>
          <p:cNvPr id="12" name="Billede 11">
            <a:extLst>
              <a:ext uri="{FF2B5EF4-FFF2-40B4-BE49-F238E27FC236}">
                <a16:creationId xmlns:a16="http://schemas.microsoft.com/office/drawing/2014/main" id="{1924974F-A064-4083-AD96-BA05438213B7}"/>
              </a:ext>
            </a:extLst>
          </p:cNvPr>
          <p:cNvPicPr>
            <a:picLocks noChangeAspect="1"/>
          </p:cNvPicPr>
          <p:nvPr/>
        </p:nvPicPr>
        <p:blipFill>
          <a:blip r:embed="rId3"/>
          <a:stretch>
            <a:fillRect/>
          </a:stretch>
        </p:blipFill>
        <p:spPr>
          <a:xfrm>
            <a:off x="9948973" y="2804805"/>
            <a:ext cx="1248389" cy="1248389"/>
          </a:xfrm>
          <a:prstGeom prst="rect">
            <a:avLst/>
          </a:prstGeom>
        </p:spPr>
      </p:pic>
      <p:pic>
        <p:nvPicPr>
          <p:cNvPr id="11" name="Billede 10">
            <a:extLst>
              <a:ext uri="{FF2B5EF4-FFF2-40B4-BE49-F238E27FC236}">
                <a16:creationId xmlns:a16="http://schemas.microsoft.com/office/drawing/2014/main" id="{1B01BA93-3685-4B6C-B0C8-AA17844B4D7D}"/>
              </a:ext>
            </a:extLst>
          </p:cNvPr>
          <p:cNvPicPr>
            <a:picLocks noChangeAspect="1"/>
          </p:cNvPicPr>
          <p:nvPr/>
        </p:nvPicPr>
        <p:blipFill>
          <a:blip r:embed="rId4"/>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504708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b="1">
                <a:solidFill>
                  <a:srgbClr val="297A77"/>
                </a:solidFill>
                <a:latin typeface="+mn-lt"/>
              </a:rPr>
              <a:t>Opsamling og opfølgning</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10254" y="1825625"/>
            <a:ext cx="8634372" cy="4351338"/>
          </a:xfrm>
        </p:spPr>
        <p:txBody>
          <a:bodyPr>
            <a:normAutofit/>
          </a:bodyPr>
          <a:lstStyle/>
          <a:p>
            <a:pPr>
              <a:buClr>
                <a:srgbClr val="297A77"/>
              </a:buClr>
            </a:pPr>
            <a:r>
              <a:rPr lang="da-DK"/>
              <a:t>Hvordan skal vi følge op på dagens møde?</a:t>
            </a:r>
          </a:p>
          <a:p>
            <a:pPr lvl="1">
              <a:buClr>
                <a:srgbClr val="297A77"/>
              </a:buClr>
            </a:pPr>
            <a:r>
              <a:rPr lang="da-DK"/>
              <a:t>Det kan fx gøres ved at fastsætte dato for en opfølgende opgørelse/datatræk. Det giver mulighed for at se eventuelle forandringer.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39</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5667" y="3683000"/>
            <a:ext cx="3286125" cy="2628900"/>
          </a:xfrm>
          <a:prstGeom prst="rect">
            <a:avLst/>
          </a:prstGeom>
        </p:spPr>
      </p:pic>
    </p:spTree>
    <p:extLst>
      <p:ext uri="{BB962C8B-B14F-4D97-AF65-F5344CB8AC3E}">
        <p14:creationId xmlns:p14="http://schemas.microsoft.com/office/powerpoint/2010/main" val="183956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5"/>
            <a:ext cx="9100159" cy="1325563"/>
          </a:xfrm>
        </p:spPr>
        <p:txBody>
          <a:bodyPr>
            <a:normAutofit/>
          </a:bodyPr>
          <a:lstStyle/>
          <a:p>
            <a:pPr algn="ctr"/>
            <a:r>
              <a:rPr lang="da-DK" b="1" dirty="0">
                <a:solidFill>
                  <a:srgbClr val="297A77"/>
                </a:solidFill>
                <a:latin typeface="+mn-lt"/>
              </a:rPr>
              <a:t>Introduktionsvideo (10 min.)</a:t>
            </a:r>
            <a:br>
              <a:rPr lang="da-DK" b="1" dirty="0">
                <a:solidFill>
                  <a:srgbClr val="3C8CFA"/>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4</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3" name="Online Media 2" title="KOL behandling">
            <a:hlinkClick r:id="" action="ppaction://media"/>
            <a:extLst>
              <a:ext uri="{FF2B5EF4-FFF2-40B4-BE49-F238E27FC236}">
                <a16:creationId xmlns:a16="http://schemas.microsoft.com/office/drawing/2014/main" id="{E2580EB4-6768-1992-C82B-9488949B6C9F}"/>
              </a:ext>
            </a:extLst>
          </p:cNvPr>
          <p:cNvPicPr>
            <a:picLocks noRot="1" noChangeAspect="1"/>
          </p:cNvPicPr>
          <p:nvPr>
            <a:videoFile r:link="rId1"/>
          </p:nvPr>
        </p:nvPicPr>
        <p:blipFill>
          <a:blip r:embed="rId5"/>
          <a:stretch>
            <a:fillRect/>
          </a:stretch>
        </p:blipFill>
        <p:spPr>
          <a:xfrm>
            <a:off x="2886415" y="1690688"/>
            <a:ext cx="8001000" cy="4520565"/>
          </a:xfrm>
          <a:prstGeom prst="rect">
            <a:avLst/>
          </a:prstGeom>
        </p:spPr>
      </p:pic>
    </p:spTree>
    <p:extLst>
      <p:ext uri="{BB962C8B-B14F-4D97-AF65-F5344CB8AC3E}">
        <p14:creationId xmlns:p14="http://schemas.microsoft.com/office/powerpoint/2010/main" val="34516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1618574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Om KOL</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38200" y="1751209"/>
            <a:ext cx="8606425" cy="4351338"/>
          </a:xfrm>
        </p:spPr>
        <p:txBody>
          <a:bodyPr>
            <a:normAutofit fontScale="92500" lnSpcReduction="10000"/>
          </a:bodyPr>
          <a:lstStyle/>
          <a:p>
            <a:r>
              <a:rPr lang="da-DK"/>
              <a:t>KOL er den 4. hyppigste dødsårsag i Danmark. </a:t>
            </a:r>
          </a:p>
          <a:p>
            <a:r>
              <a:rPr lang="da-DK"/>
              <a:t>Sygdommen var haft en lav status i sundhedsvæsenet og der er en betragtelig social slagside forbundet med sygdommen </a:t>
            </a:r>
          </a:p>
          <a:p>
            <a:r>
              <a:rPr lang="da-DK"/>
              <a:t>Dog har der været et øget fokus på sygdommen de senere år</a:t>
            </a:r>
          </a:p>
          <a:p>
            <a:r>
              <a:rPr lang="da-DK"/>
              <a:t>Patienter med KOL følges primært i almen praksis, der i stigende grad bliver tovholder for den medicinske indsats i forhold til diagnostik, behandling og opfølgning.</a:t>
            </a:r>
          </a:p>
          <a:p>
            <a:r>
              <a:rPr lang="da-DK"/>
              <a:t>Det primære mål i behandlingen er, at standse sygdomsprogression, symptomlindring, med det mål at forbedre livskvalitet.</a:t>
            </a:r>
          </a:p>
          <a:p>
            <a:pPr marL="0" indent="0">
              <a:buNone/>
            </a:pPr>
            <a:r>
              <a:rPr lang="da-DK"/>
              <a:t>							</a:t>
            </a:r>
            <a:r>
              <a:rPr lang="da-DK" sz="1600"/>
              <a:t>DSAM vejledning</a:t>
            </a:r>
            <a:endParaRPr lang="da-DK"/>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424470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798A480-04FB-4F43-B1BB-1144FD178F80}"/>
              </a:ext>
            </a:extLst>
          </p:cNvPr>
          <p:cNvSpPr/>
          <p:nvPr/>
        </p:nvSpPr>
        <p:spPr>
          <a:xfrm>
            <a:off x="413360" y="1014607"/>
            <a:ext cx="3098326" cy="5279665"/>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tekst 2">
            <a:extLst>
              <a:ext uri="{FF2B5EF4-FFF2-40B4-BE49-F238E27FC236}">
                <a16:creationId xmlns:a16="http://schemas.microsoft.com/office/drawing/2014/main" id="{B4A95D60-256D-4D28-85F8-FC5BFDB67B65}"/>
              </a:ext>
            </a:extLst>
          </p:cNvPr>
          <p:cNvSpPr>
            <a:spLocks noGrp="1"/>
          </p:cNvSpPr>
          <p:nvPr>
            <p:ph type="body" idx="1"/>
          </p:nvPr>
        </p:nvSpPr>
        <p:spPr>
          <a:xfrm>
            <a:off x="582542" y="1014608"/>
            <a:ext cx="3434192" cy="4919837"/>
          </a:xfrm>
        </p:spPr>
        <p:txBody>
          <a:bodyPr/>
          <a:lstStyle/>
          <a:p>
            <a:pPr marL="0" indent="0">
              <a:buNone/>
            </a:pPr>
            <a:r>
              <a:rPr lang="da-DK">
                <a:solidFill>
                  <a:schemeClr val="bg1"/>
                </a:solidFill>
              </a:rPr>
              <a:t>Forløbsplaner giver overblik over en række centrale informationer og kliniske værdier for patienter med KOL:</a:t>
            </a:r>
          </a:p>
          <a:p>
            <a:pPr marL="0" indent="0">
              <a:buNone/>
            </a:pPr>
            <a:endParaRPr lang="da-DK">
              <a:solidFill>
                <a:schemeClr val="bg1"/>
              </a:solidFill>
            </a:endParaRPr>
          </a:p>
          <a:p>
            <a:r>
              <a:rPr lang="da-DK" sz="2400">
                <a:solidFill>
                  <a:schemeClr val="bg1"/>
                </a:solidFill>
              </a:rPr>
              <a:t>FEV1/FVC (%)</a:t>
            </a:r>
          </a:p>
          <a:p>
            <a:r>
              <a:rPr lang="da-DK" sz="2400">
                <a:solidFill>
                  <a:schemeClr val="bg1"/>
                </a:solidFill>
              </a:rPr>
              <a:t>Rygestatus</a:t>
            </a:r>
          </a:p>
          <a:p>
            <a:r>
              <a:rPr lang="da-DK" sz="2400">
                <a:solidFill>
                  <a:schemeClr val="bg1"/>
                </a:solidFill>
              </a:rPr>
              <a:t>GOLD</a:t>
            </a:r>
          </a:p>
        </p:txBody>
      </p:sp>
      <p:sp>
        <p:nvSpPr>
          <p:cNvPr id="6" name="Title 1">
            <a:extLst>
              <a:ext uri="{FF2B5EF4-FFF2-40B4-BE49-F238E27FC236}">
                <a16:creationId xmlns:a16="http://schemas.microsoft.com/office/drawing/2014/main" id="{89E907B4-3B0B-4F59-9791-F55D2EE32344}"/>
              </a:ext>
            </a:extLst>
          </p:cNvPr>
          <p:cNvSpPr>
            <a:spLocks noGrp="1"/>
          </p:cNvSpPr>
          <p:nvPr>
            <p:ph type="title"/>
          </p:nvPr>
        </p:nvSpPr>
        <p:spPr>
          <a:xfrm>
            <a:off x="303380" y="93441"/>
            <a:ext cx="10797361" cy="921165"/>
          </a:xfrm>
        </p:spPr>
        <p:txBody>
          <a:bodyPr>
            <a:normAutofit/>
          </a:bodyPr>
          <a:lstStyle/>
          <a:p>
            <a:r>
              <a:rPr lang="da-DK" b="1">
                <a:solidFill>
                  <a:srgbClr val="297A77"/>
                </a:solidFill>
                <a:latin typeface="+mn-lt"/>
              </a:rPr>
              <a:t>Forløbsplansdata: Patient overblik</a:t>
            </a:r>
          </a:p>
        </p:txBody>
      </p:sp>
      <p:pic>
        <p:nvPicPr>
          <p:cNvPr id="7" name="Billede 6">
            <a:extLst>
              <a:ext uri="{FF2B5EF4-FFF2-40B4-BE49-F238E27FC236}">
                <a16:creationId xmlns:a16="http://schemas.microsoft.com/office/drawing/2014/main" id="{BF80FBCE-EC1E-431D-AE93-BEDD469508E8}"/>
              </a:ext>
            </a:extLst>
          </p:cNvPr>
          <p:cNvPicPr>
            <a:picLocks noChangeAspect="1"/>
          </p:cNvPicPr>
          <p:nvPr/>
        </p:nvPicPr>
        <p:blipFill>
          <a:blip r:embed="rId3"/>
          <a:stretch>
            <a:fillRect/>
          </a:stretch>
        </p:blipFill>
        <p:spPr>
          <a:xfrm>
            <a:off x="3680869" y="880086"/>
            <a:ext cx="7928589" cy="5414186"/>
          </a:xfrm>
          <a:prstGeom prst="rect">
            <a:avLst/>
          </a:prstGeom>
        </p:spPr>
      </p:pic>
    </p:spTree>
    <p:extLst>
      <p:ext uri="{BB962C8B-B14F-4D97-AF65-F5344CB8AC3E}">
        <p14:creationId xmlns:p14="http://schemas.microsoft.com/office/powerpoint/2010/main" val="32791484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BA60721A-D137-43F4-A2C7-E30D2F99284C}"/>
              </a:ext>
            </a:extLst>
          </p:cNvPr>
          <p:cNvSpPr>
            <a:spLocks noGrp="1"/>
          </p:cNvSpPr>
          <p:nvPr>
            <p:ph type="body" idx="1"/>
          </p:nvPr>
        </p:nvSpPr>
        <p:spPr/>
        <p:txBody>
          <a:bodyPr/>
          <a:lstStyle/>
          <a:p>
            <a:endParaRPr lang="da-DK"/>
          </a:p>
        </p:txBody>
      </p:sp>
      <p:sp>
        <p:nvSpPr>
          <p:cNvPr id="6" name="Title 1">
            <a:extLst>
              <a:ext uri="{FF2B5EF4-FFF2-40B4-BE49-F238E27FC236}">
                <a16:creationId xmlns:a16="http://schemas.microsoft.com/office/drawing/2014/main" id="{2308F155-CA0C-4F71-B1BA-3830EDC3B6B4}"/>
              </a:ext>
            </a:extLst>
          </p:cNvPr>
          <p:cNvSpPr>
            <a:spLocks noGrp="1"/>
          </p:cNvSpPr>
          <p:nvPr>
            <p:ph type="title"/>
          </p:nvPr>
        </p:nvSpPr>
        <p:spPr>
          <a:xfrm>
            <a:off x="556439" y="365125"/>
            <a:ext cx="10797361" cy="921165"/>
          </a:xfrm>
        </p:spPr>
        <p:txBody>
          <a:bodyPr>
            <a:normAutofit/>
          </a:bodyPr>
          <a:lstStyle/>
          <a:p>
            <a:r>
              <a:rPr lang="da-DK" b="1">
                <a:solidFill>
                  <a:srgbClr val="297A77"/>
                </a:solidFill>
                <a:latin typeface="+mn-lt"/>
              </a:rPr>
              <a:t>Forløbsplansdata: Patientliste</a:t>
            </a:r>
          </a:p>
        </p:txBody>
      </p:sp>
      <p:pic>
        <p:nvPicPr>
          <p:cNvPr id="8" name="Billede 7">
            <a:extLst>
              <a:ext uri="{FF2B5EF4-FFF2-40B4-BE49-F238E27FC236}">
                <a16:creationId xmlns:a16="http://schemas.microsoft.com/office/drawing/2014/main" id="{2397E193-A5DD-40BE-8361-4611FF5F3BAD}"/>
              </a:ext>
            </a:extLst>
          </p:cNvPr>
          <p:cNvPicPr>
            <a:picLocks noChangeAspect="1"/>
          </p:cNvPicPr>
          <p:nvPr/>
        </p:nvPicPr>
        <p:blipFill>
          <a:blip r:embed="rId3"/>
          <a:stretch>
            <a:fillRect/>
          </a:stretch>
        </p:blipFill>
        <p:spPr>
          <a:xfrm>
            <a:off x="556440" y="1286290"/>
            <a:ext cx="10797360" cy="4706007"/>
          </a:xfrm>
          <a:prstGeom prst="rect">
            <a:avLst/>
          </a:prstGeom>
        </p:spPr>
      </p:pic>
    </p:spTree>
    <p:extLst>
      <p:ext uri="{BB962C8B-B14F-4D97-AF65-F5344CB8AC3E}">
        <p14:creationId xmlns:p14="http://schemas.microsoft.com/office/powerpoint/2010/main" val="34813819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8</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433954" y="294467"/>
            <a:ext cx="9267498" cy="613732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4400" b="1" dirty="0">
                <a:cs typeface="Calibri"/>
              </a:rPr>
              <a:t>Blok 1: KOL-klassifikation og årsstatus</a:t>
            </a:r>
          </a:p>
          <a:p>
            <a:pPr marL="0" indent="0">
              <a:buNone/>
            </a:pPr>
            <a:r>
              <a:rPr lang="da-DK" sz="4000" b="1" dirty="0">
                <a:cs typeface="Calibri"/>
              </a:rPr>
              <a:t>	</a:t>
            </a:r>
            <a:r>
              <a:rPr lang="da-DK" b="1" dirty="0">
                <a:cs typeface="Calibri"/>
              </a:rPr>
              <a:t>Målepunkt 1: GOLD-klassifikation</a:t>
            </a:r>
          </a:p>
          <a:p>
            <a:pPr marL="0" indent="0">
              <a:buNone/>
            </a:pPr>
            <a:r>
              <a:rPr lang="da-DK" b="1" dirty="0">
                <a:cs typeface="Calibri"/>
              </a:rPr>
              <a:t>	Målepunkt 2: Årsstatus</a:t>
            </a:r>
          </a:p>
          <a:p>
            <a:pPr marL="0" indent="0">
              <a:buNone/>
            </a:pPr>
            <a:r>
              <a:rPr lang="da-DK" b="1" dirty="0">
                <a:cs typeface="Calibri"/>
              </a:rPr>
              <a:t>	Målepunkt 3: Rygning</a:t>
            </a:r>
          </a:p>
          <a:p>
            <a:pPr marL="0" indent="0">
              <a:buNone/>
            </a:pPr>
            <a:endParaRPr lang="da-DK" sz="2800" b="1" dirty="0">
              <a:cs typeface="Calibri"/>
            </a:endParaRPr>
          </a:p>
          <a:p>
            <a:pPr marL="0" indent="0">
              <a:buNone/>
            </a:pPr>
            <a:r>
              <a:rPr lang="da-DK" b="1" dirty="0">
                <a:cs typeface="Calibri"/>
              </a:rPr>
              <a:t>Samlet tid: 45 minutter herunder:</a:t>
            </a:r>
          </a:p>
          <a:p>
            <a:pPr marL="0" indent="0">
              <a:buNone/>
            </a:pPr>
            <a:r>
              <a:rPr lang="da-DK" sz="2400" b="1" dirty="0">
                <a:cs typeface="Calibri"/>
              </a:rPr>
              <a:t>Gruppearbejde 20 min.</a:t>
            </a:r>
          </a:p>
          <a:p>
            <a:pPr marL="0" indent="0">
              <a:buNone/>
            </a:pPr>
            <a:endParaRPr lang="da-DK" sz="2800" b="1" dirty="0">
              <a:cs typeface="Calibri"/>
            </a:endParaRPr>
          </a:p>
          <a:p>
            <a:pPr marL="0" indent="0">
              <a:buNone/>
            </a:pPr>
            <a:r>
              <a:rPr lang="da-DK" sz="2800" b="1" dirty="0">
                <a:cs typeface="Calibri"/>
              </a:rPr>
              <a:t>I skal </a:t>
            </a:r>
            <a:r>
              <a:rPr lang="da-DK" sz="2800" b="1" u="sng" dirty="0">
                <a:cs typeface="Calibri"/>
              </a:rPr>
              <a:t>ikke</a:t>
            </a:r>
            <a:r>
              <a:rPr lang="da-DK" sz="2800" b="1" dirty="0">
                <a:cs typeface="Calibri"/>
              </a:rPr>
              <a:t> sidde sammen med kolleger fra egen praksis</a:t>
            </a:r>
          </a:p>
          <a:p>
            <a:pPr marL="0" indent="0">
              <a:buNone/>
            </a:pPr>
            <a:endParaRPr lang="da-DK" b="1" dirty="0">
              <a:cs typeface="Calibri"/>
            </a:endParaRPr>
          </a:p>
        </p:txBody>
      </p:sp>
    </p:spTree>
    <p:extLst>
      <p:ext uri="{BB962C8B-B14F-4D97-AF65-F5344CB8AC3E}">
        <p14:creationId xmlns:p14="http://schemas.microsoft.com/office/powerpoint/2010/main" val="544341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5"/>
            <a:ext cx="10829917" cy="1325563"/>
          </a:xfrm>
        </p:spPr>
        <p:txBody>
          <a:bodyPr>
            <a:normAutofit/>
          </a:bodyPr>
          <a:lstStyle/>
          <a:p>
            <a:r>
              <a:rPr lang="da-DK" b="1">
                <a:solidFill>
                  <a:srgbClr val="297A77"/>
                </a:solidFill>
                <a:latin typeface="+mn-lt"/>
              </a:rPr>
              <a:t>Formål med blok 1</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7699" y="1479759"/>
            <a:ext cx="9272915" cy="5013116"/>
          </a:xfrm>
        </p:spPr>
        <p:txBody>
          <a:bodyPr vert="horz" lIns="91440" tIns="45720" rIns="91440" bIns="45720" rtlCol="0" anchor="t">
            <a:normAutofit fontScale="92500" lnSpcReduction="20000"/>
          </a:bodyPr>
          <a:lstStyle/>
          <a:p>
            <a:pPr marL="0" indent="0">
              <a:buNone/>
            </a:pPr>
            <a:r>
              <a:rPr lang="da-DK" sz="3200" dirty="0">
                <a:cs typeface="Calibri"/>
              </a:rPr>
              <a:t>I blok 1 gennemgås først andel patienter, der er GOLD-klassificeret, dernæst årsstatus og rygestatus. </a:t>
            </a:r>
          </a:p>
          <a:p>
            <a:pPr marL="0" indent="0">
              <a:lnSpc>
                <a:spcPct val="110000"/>
              </a:lnSpc>
              <a:buNone/>
            </a:pPr>
            <a:endParaRPr lang="da-DK" sz="3200" b="1" dirty="0">
              <a:cs typeface="Calibri"/>
            </a:endParaRPr>
          </a:p>
          <a:p>
            <a:pPr marL="0" indent="0">
              <a:lnSpc>
                <a:spcPct val="110000"/>
              </a:lnSpc>
              <a:buNone/>
            </a:pPr>
            <a:r>
              <a:rPr lang="da-DK" sz="3200" b="1" dirty="0">
                <a:cs typeface="Calibri"/>
              </a:rPr>
              <a:t>GOLD</a:t>
            </a:r>
            <a:r>
              <a:rPr lang="da-DK" sz="3200" dirty="0">
                <a:cs typeface="Calibri"/>
              </a:rPr>
              <a:t>: Viser sværhedsgrad og støtter til medicinvalg.</a:t>
            </a:r>
          </a:p>
          <a:p>
            <a:pPr marL="0" indent="0">
              <a:lnSpc>
                <a:spcPct val="110000"/>
              </a:lnSpc>
              <a:buNone/>
            </a:pPr>
            <a:endParaRPr lang="da-DK" sz="3200" b="1" dirty="0">
              <a:cs typeface="Calibri"/>
            </a:endParaRPr>
          </a:p>
          <a:p>
            <a:pPr marL="0" indent="0">
              <a:lnSpc>
                <a:spcPct val="110000"/>
              </a:lnSpc>
              <a:buNone/>
            </a:pPr>
            <a:r>
              <a:rPr lang="da-DK" sz="3200" b="1" dirty="0">
                <a:cs typeface="Calibri"/>
              </a:rPr>
              <a:t>Årsstatus</a:t>
            </a:r>
            <a:r>
              <a:rPr lang="da-DK" sz="3200" dirty="0">
                <a:cs typeface="Calibri"/>
              </a:rPr>
              <a:t>: Giver overblik over komplikationer, risikofaktorer og motivere til egenomsorg.</a:t>
            </a:r>
          </a:p>
          <a:p>
            <a:pPr>
              <a:lnSpc>
                <a:spcPct val="110000"/>
              </a:lnSpc>
            </a:pPr>
            <a:endParaRPr lang="da-DK" sz="3200" b="1" dirty="0">
              <a:cs typeface="Calibri"/>
            </a:endParaRPr>
          </a:p>
          <a:p>
            <a:pPr marL="0" indent="0">
              <a:lnSpc>
                <a:spcPct val="110000"/>
              </a:lnSpc>
              <a:buNone/>
            </a:pPr>
            <a:r>
              <a:rPr lang="da-DK" sz="3200" b="1" dirty="0">
                <a:cs typeface="Calibri"/>
              </a:rPr>
              <a:t>Rygning</a:t>
            </a:r>
            <a:r>
              <a:rPr lang="da-DK" sz="3200" dirty="0">
                <a:cs typeface="Calibri"/>
              </a:rPr>
              <a:t>: Den mest betydningsfulde risikofaktor for udvikling og progression af KOL.</a:t>
            </a:r>
          </a:p>
          <a:p>
            <a:pPr marL="0" indent="0">
              <a:buNone/>
            </a:pPr>
            <a:endParaRPr lang="da-DK" sz="3200" dirty="0">
              <a:cs typeface="Calibri"/>
            </a:endParaRPr>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9</a:t>
            </a:fld>
            <a:endParaRPr lang="da-DK" altLang="en-US">
              <a:solidFill>
                <a:schemeClr val="bg1"/>
              </a:solidFill>
            </a:endParaRPr>
          </a:p>
        </p:txBody>
      </p:sp>
    </p:spTree>
    <p:extLst>
      <p:ext uri="{BB962C8B-B14F-4D97-AF65-F5344CB8AC3E}">
        <p14:creationId xmlns:p14="http://schemas.microsoft.com/office/powerpoint/2010/main" val="2066516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B993C13B96ABA44B8BA0820E957946A" ma:contentTypeVersion="12" ma:contentTypeDescription="Opret et nyt dokument." ma:contentTypeScope="" ma:versionID="c6a27907c238321beccc8f2b3004cf78">
  <xsd:schema xmlns:xsd="http://www.w3.org/2001/XMLSchema" xmlns:xs="http://www.w3.org/2001/XMLSchema" xmlns:p="http://schemas.microsoft.com/office/2006/metadata/properties" xmlns:ns2="e19b9160-98c9-4814-b699-7a53b2458871" xmlns:ns3="ab13d131-50a7-42c4-8a02-30b9c286ffe1" targetNamespace="http://schemas.microsoft.com/office/2006/metadata/properties" ma:root="true" ma:fieldsID="6b1bbbd8e1481685570080defb1fbcf7" ns2:_="" ns3:_="">
    <xsd:import namespace="e19b9160-98c9-4814-b699-7a53b2458871"/>
    <xsd:import namespace="ab13d131-50a7-42c4-8a02-30b9c286ff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b9160-98c9-4814-b699-7a53b245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13d131-50a7-42c4-8a02-30b9c286ffe1"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65785F-4359-4F84-AFAE-EB7B727BC3AA}">
  <ds:schemaRefs>
    <ds:schemaRef ds:uri="http://purl.org/dc/elements/1.1/"/>
    <ds:schemaRef ds:uri="http://schemas.microsoft.com/office/infopath/2007/PartnerControls"/>
    <ds:schemaRef ds:uri="http://purl.org/dc/dcmitype/"/>
    <ds:schemaRef ds:uri="http://schemas.openxmlformats.org/package/2006/metadata/core-properties"/>
    <ds:schemaRef ds:uri="e19b9160-98c9-4814-b699-7a53b2458871"/>
    <ds:schemaRef ds:uri="ab13d131-50a7-42c4-8a02-30b9c286ffe1"/>
    <ds:schemaRef ds:uri="http://www.w3.org/XML/1998/namespace"/>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9930C7C-9691-42D5-B35F-E6BFAA4E7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b9160-98c9-4814-b699-7a53b2458871"/>
    <ds:schemaRef ds:uri="ab13d131-50a7-42c4-8a02-30b9c286ff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6313E7-0275-4B5F-A914-F92A149473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3863</Words>
  <Application>Microsoft Office PowerPoint</Application>
  <PresentationFormat>Widescreen</PresentationFormat>
  <Paragraphs>469</Paragraphs>
  <Slides>40</Slides>
  <Notes>40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KLYNGENAVN  KOL Behandling og opfølgning  Dato for klyngemødet     </vt:lpstr>
      <vt:lpstr>Program for dagens møde</vt:lpstr>
      <vt:lpstr>Materialer</vt:lpstr>
      <vt:lpstr>Introduktionsvideo (10 min.) </vt:lpstr>
      <vt:lpstr>Om KOL</vt:lpstr>
      <vt:lpstr>Forløbsplansdata: Patient overblik</vt:lpstr>
      <vt:lpstr>Forløbsplansdata: Patientliste</vt:lpstr>
      <vt:lpstr>PowerPoint Presentation</vt:lpstr>
      <vt:lpstr>Formål med blok 1</vt:lpstr>
      <vt:lpstr>GOLD 1-4 stadier (KOL sværhedsgrad)</vt:lpstr>
      <vt:lpstr>GOLD A-D stadier (risikostrateficering)</vt:lpstr>
      <vt:lpstr>GOLD A-D stadier: KOL behandling</vt:lpstr>
      <vt:lpstr>Målepunkt 1: Andel patienter, der er GOLD-klassificeret mindst én gang</vt:lpstr>
      <vt:lpstr>Målepunkt 2: Andel patienter, der har fået årsstatus inden for de sidste 18 måneder </vt:lpstr>
      <vt:lpstr>Målepunkt 3: Andel KOL-patienter med registreret rygestatus</vt:lpstr>
      <vt:lpstr>Gruppearbejde (20 min.)</vt:lpstr>
      <vt:lpstr>Spørgsmål til målepunkt 1: Andel patienter, der er GOLD-klassificeret mindst én gang</vt:lpstr>
      <vt:lpstr>Spørgsmål til målepunkt 2: Andel patienter, der har fået en  årsstatus inden for de sidste 18 mdr. </vt:lpstr>
      <vt:lpstr>Målepunkt 3: Andel af aktuelle KOL-patienter med registreret rygestatus</vt:lpstr>
      <vt:lpstr>Plenum gennemgang (10 min.)</vt:lpstr>
      <vt:lpstr>Notér i mødenoter (5 min.) </vt:lpstr>
      <vt:lpstr>PowerPoint Presentation</vt:lpstr>
      <vt:lpstr>PowerPoint Presentation</vt:lpstr>
      <vt:lpstr>Formål med blok 2  </vt:lpstr>
      <vt:lpstr>Målepunkt 4: Andel R-95 patienter, der har fået en recept på ICS inden for det sidste år</vt:lpstr>
      <vt:lpstr>Målepunkt 5: Andel patienter, der er influenzavaccineret inden for det sidste år</vt:lpstr>
      <vt:lpstr>Gruppearbejde (15 min.)</vt:lpstr>
      <vt:lpstr>Spørgsmål til målepunkt 4: Andel R-95 patienter, der har  fået recept på ICS inden for det sidste år</vt:lpstr>
      <vt:lpstr>Spørgsmål til målepunkt 5: Influenzavaccination </vt:lpstr>
      <vt:lpstr>PowerPoint Presentation</vt:lpstr>
      <vt:lpstr>Formål med blok 3</vt:lpstr>
      <vt:lpstr>Målepunkt 6: Andel patienter med en forløbsplan</vt:lpstr>
      <vt:lpstr>Målepunkt 7: Andel patienter, der er tilmeldt kronikerhonorar</vt:lpstr>
      <vt:lpstr>Spørgsmål til målepunkt 6 og 7: Andel patienter med en forløbsplan, og andel der er tilmeldt kronikerhonorar</vt:lpstr>
      <vt:lpstr>Plenum gennemgang (10 min.)</vt:lpstr>
      <vt:lpstr>Notér i mødenoter (5 min.) </vt:lpstr>
      <vt:lpstr>PowerPoint Presentation</vt:lpstr>
      <vt:lpstr>Blok 3: Implementering og opfølgning Er der potentiale for forandringer?</vt:lpstr>
      <vt:lpstr>Opsamling og opfølgning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Thomas Høg Sørensen</cp:lastModifiedBy>
  <cp:revision>4</cp:revision>
  <cp:lastPrinted>2021-10-16T07:26:01Z</cp:lastPrinted>
  <dcterms:created xsi:type="dcterms:W3CDTF">2018-05-04T12:52:03Z</dcterms:created>
  <dcterms:modified xsi:type="dcterms:W3CDTF">2024-03-07T16:46:45Z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0x0101006B993C13B96ABA44B8BA0820E957946A</vt:lpwstr>
  </property>
</Properties>
</file>