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740" r:id="rId5"/>
    <p:sldId id="763" r:id="rId6"/>
    <p:sldId id="732" r:id="rId7"/>
    <p:sldId id="774" r:id="rId8"/>
    <p:sldId id="778" r:id="rId9"/>
    <p:sldId id="731" r:id="rId10"/>
    <p:sldId id="658" r:id="rId11"/>
    <p:sldId id="633" r:id="rId12"/>
    <p:sldId id="796" r:id="rId13"/>
    <p:sldId id="768" r:id="rId14"/>
    <p:sldId id="734" r:id="rId15"/>
    <p:sldId id="801" r:id="rId16"/>
    <p:sldId id="797" r:id="rId17"/>
    <p:sldId id="779" r:id="rId18"/>
    <p:sldId id="780" r:id="rId19"/>
    <p:sldId id="803" r:id="rId20"/>
    <p:sldId id="798" r:id="rId21"/>
    <p:sldId id="781" r:id="rId22"/>
    <p:sldId id="804" r:id="rId23"/>
    <p:sldId id="805" r:id="rId24"/>
    <p:sldId id="806" r:id="rId25"/>
    <p:sldId id="799" r:id="rId26"/>
    <p:sldId id="809" r:id="rId27"/>
    <p:sldId id="743" r:id="rId28"/>
    <p:sldId id="726" r:id="rId29"/>
    <p:sldId id="744" r:id="rId30"/>
    <p:sldId id="729" r:id="rId31"/>
    <p:sldId id="739" r:id="rId32"/>
    <p:sldId id="661" r:id="rId33"/>
    <p:sldId id="766" r:id="rId34"/>
    <p:sldId id="776" r:id="rId35"/>
    <p:sldId id="807" r:id="rId36"/>
    <p:sldId id="787" r:id="rId37"/>
    <p:sldId id="782" r:id="rId38"/>
    <p:sldId id="808" r:id="rId39"/>
    <p:sldId id="783" r:id="rId40"/>
    <p:sldId id="737" r:id="rId41"/>
    <p:sldId id="746" r:id="rId42"/>
    <p:sldId id="747" r:id="rId43"/>
    <p:sldId id="800" r:id="rId44"/>
    <p:sldId id="751" r:id="rId45"/>
    <p:sldId id="619" r:id="rId46"/>
    <p:sldId id="777" r:id="rId47"/>
    <p:sldId id="761" r:id="rId48"/>
    <p:sldId id="733" r:id="rId4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45" autoAdjust="0"/>
  </p:normalViewPr>
  <p:slideViewPr>
    <p:cSldViewPr snapToGrid="0">
      <p:cViewPr varScale="1">
        <p:scale>
          <a:sx n="95" d="100"/>
          <a:sy n="95" d="100"/>
        </p:scale>
        <p:origin x="147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Skov Paulsen" userId="2abf6326-48ec-492d-b6ba-07329e7ba9c3" providerId="ADAL" clId="{DE51D8B8-4F9E-4AE9-93C9-A4580BC8E665}"/>
    <pc:docChg chg="modSld">
      <pc:chgData name="Maja Skov Paulsen" userId="2abf6326-48ec-492d-b6ba-07329e7ba9c3" providerId="ADAL" clId="{DE51D8B8-4F9E-4AE9-93C9-A4580BC8E665}" dt="2024-10-11T13:32:39.071" v="4"/>
      <pc:docMkLst>
        <pc:docMk/>
      </pc:docMkLst>
      <pc:sldChg chg="modNotesTx">
        <pc:chgData name="Maja Skov Paulsen" userId="2abf6326-48ec-492d-b6ba-07329e7ba9c3" providerId="ADAL" clId="{DE51D8B8-4F9E-4AE9-93C9-A4580BC8E665}" dt="2024-10-11T13:31:39.087" v="0"/>
        <pc:sldMkLst>
          <pc:docMk/>
          <pc:sldMk cId="933690579" sldId="803"/>
        </pc:sldMkLst>
      </pc:sldChg>
      <pc:sldChg chg="modNotesTx">
        <pc:chgData name="Maja Skov Paulsen" userId="2abf6326-48ec-492d-b6ba-07329e7ba9c3" providerId="ADAL" clId="{DE51D8B8-4F9E-4AE9-93C9-A4580BC8E665}" dt="2024-10-11T13:32:09.004" v="2" actId="6549"/>
        <pc:sldMkLst>
          <pc:docMk/>
          <pc:sldMk cId="288954065" sldId="804"/>
        </pc:sldMkLst>
      </pc:sldChg>
      <pc:sldChg chg="modNotesTx">
        <pc:chgData name="Maja Skov Paulsen" userId="2abf6326-48ec-492d-b6ba-07329e7ba9c3" providerId="ADAL" clId="{DE51D8B8-4F9E-4AE9-93C9-A4580BC8E665}" dt="2024-10-11T13:32:27.548" v="3"/>
        <pc:sldMkLst>
          <pc:docMk/>
          <pc:sldMk cId="102454451" sldId="805"/>
        </pc:sldMkLst>
      </pc:sldChg>
      <pc:sldChg chg="modNotesTx">
        <pc:chgData name="Maja Skov Paulsen" userId="2abf6326-48ec-492d-b6ba-07329e7ba9c3" providerId="ADAL" clId="{DE51D8B8-4F9E-4AE9-93C9-A4580BC8E665}" dt="2024-10-11T13:32:39.071" v="4"/>
        <pc:sldMkLst>
          <pc:docMk/>
          <pc:sldMk cId="1115717020" sldId="80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Udregnet!$B$3:$B$22</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Gns.</c:v>
                </c:pt>
              </c:strCache>
            </c:strRef>
          </c:cat>
          <c:val>
            <c:numRef>
              <c:f>Udregnet!$C$3:$C$22</c:f>
              <c:numCache>
                <c:formatCode>General</c:formatCode>
                <c:ptCount val="20"/>
                <c:pt idx="0">
                  <c:v>54.2</c:v>
                </c:pt>
                <c:pt idx="1">
                  <c:v>83.8</c:v>
                </c:pt>
                <c:pt idx="2">
                  <c:v>62.2</c:v>
                </c:pt>
                <c:pt idx="3">
                  <c:v>75.7</c:v>
                </c:pt>
                <c:pt idx="4">
                  <c:v>75.099999999999994</c:v>
                </c:pt>
                <c:pt idx="5">
                  <c:v>75</c:v>
                </c:pt>
                <c:pt idx="6">
                  <c:v>50.5</c:v>
                </c:pt>
                <c:pt idx="7">
                  <c:v>0</c:v>
                </c:pt>
                <c:pt idx="8">
                  <c:v>64.3</c:v>
                </c:pt>
                <c:pt idx="9">
                  <c:v>78.599999999999994</c:v>
                </c:pt>
                <c:pt idx="10">
                  <c:v>68.8</c:v>
                </c:pt>
                <c:pt idx="11">
                  <c:v>72.7</c:v>
                </c:pt>
                <c:pt idx="12">
                  <c:v>72.5</c:v>
                </c:pt>
                <c:pt idx="13">
                  <c:v>64.599999999999994</c:v>
                </c:pt>
                <c:pt idx="14">
                  <c:v>75.900000000000006</c:v>
                </c:pt>
                <c:pt idx="15">
                  <c:v>85</c:v>
                </c:pt>
                <c:pt idx="16">
                  <c:v>64.400000000000006</c:v>
                </c:pt>
                <c:pt idx="17">
                  <c:v>69.099999999999994</c:v>
                </c:pt>
                <c:pt idx="18">
                  <c:v>59.6</c:v>
                </c:pt>
                <c:pt idx="19">
                  <c:v>70.400000000000006</c:v>
                </c:pt>
              </c:numCache>
            </c:numRef>
          </c:val>
          <c:extLst>
            <c:ext xmlns:c16="http://schemas.microsoft.com/office/drawing/2014/chart" uri="{C3380CC4-5D6E-409C-BE32-E72D297353CC}">
              <c16:uniqueId val="{00000000-3CEA-4CBC-B59D-DE3D1FD954A5}"/>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spPr>
          <a:ln/>
        </c:sp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spPr>
    <a:ln/>
  </c:spPr>
  <c:txPr>
    <a:bodyPr/>
    <a:lstStyle/>
    <a:p>
      <a:pPr>
        <a:defRPr sz="1400"/>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Udregnet!$B$3:$B$22</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Gns.</c:v>
                </c:pt>
              </c:strCache>
            </c:strRef>
          </c:cat>
          <c:val>
            <c:numRef>
              <c:f>Udregnet!$E$3:$E$22</c:f>
              <c:numCache>
                <c:formatCode>General</c:formatCode>
                <c:ptCount val="20"/>
                <c:pt idx="0">
                  <c:v>16.7</c:v>
                </c:pt>
                <c:pt idx="1">
                  <c:v>26.7</c:v>
                </c:pt>
                <c:pt idx="2">
                  <c:v>8.1</c:v>
                </c:pt>
                <c:pt idx="3">
                  <c:v>15.8</c:v>
                </c:pt>
                <c:pt idx="4">
                  <c:v>37.299999999999997</c:v>
                </c:pt>
                <c:pt idx="5">
                  <c:v>0</c:v>
                </c:pt>
                <c:pt idx="6">
                  <c:v>2.2000000000000002</c:v>
                </c:pt>
                <c:pt idx="7">
                  <c:v>7.1</c:v>
                </c:pt>
                <c:pt idx="8">
                  <c:v>42.1</c:v>
                </c:pt>
                <c:pt idx="9">
                  <c:v>57.9</c:v>
                </c:pt>
                <c:pt idx="10">
                  <c:v>0</c:v>
                </c:pt>
                <c:pt idx="11">
                  <c:v>61.4</c:v>
                </c:pt>
                <c:pt idx="12">
                  <c:v>23.2</c:v>
                </c:pt>
                <c:pt idx="13">
                  <c:v>39.6</c:v>
                </c:pt>
                <c:pt idx="14">
                  <c:v>49.4</c:v>
                </c:pt>
                <c:pt idx="15">
                  <c:v>57.5</c:v>
                </c:pt>
                <c:pt idx="16">
                  <c:v>48.3</c:v>
                </c:pt>
                <c:pt idx="17">
                  <c:v>32.4</c:v>
                </c:pt>
                <c:pt idx="18">
                  <c:v>17</c:v>
                </c:pt>
                <c:pt idx="19">
                  <c:v>30.8</c:v>
                </c:pt>
              </c:numCache>
            </c:numRef>
          </c:val>
          <c:extLst>
            <c:ext xmlns:c16="http://schemas.microsoft.com/office/drawing/2014/chart" uri="{C3380CC4-5D6E-409C-BE32-E72D297353CC}">
              <c16:uniqueId val="{00000000-2248-4EAB-BB60-9FE80DFC8BC9}"/>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spPr>
          <a:ln/>
        </c:sp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spPr>
    <a:ln/>
  </c:spPr>
  <c:txPr>
    <a:bodyPr/>
    <a:lstStyle/>
    <a:p>
      <a:pPr>
        <a:defRPr sz="14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Udregnet!$B$3:$B$22</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Gns.</c:v>
                </c:pt>
              </c:strCache>
            </c:strRef>
          </c:cat>
          <c:val>
            <c:numRef>
              <c:f>Udregnet!$F$3:$F$22</c:f>
              <c:numCache>
                <c:formatCode>General</c:formatCode>
                <c:ptCount val="20"/>
                <c:pt idx="0">
                  <c:v>86.1</c:v>
                </c:pt>
                <c:pt idx="1">
                  <c:v>91.4</c:v>
                </c:pt>
                <c:pt idx="2">
                  <c:v>75.7</c:v>
                </c:pt>
                <c:pt idx="3">
                  <c:v>88.1</c:v>
                </c:pt>
                <c:pt idx="4">
                  <c:v>82.5</c:v>
                </c:pt>
                <c:pt idx="5">
                  <c:v>37.5</c:v>
                </c:pt>
                <c:pt idx="6">
                  <c:v>62.4</c:v>
                </c:pt>
                <c:pt idx="7">
                  <c:v>64.3</c:v>
                </c:pt>
                <c:pt idx="8">
                  <c:v>80</c:v>
                </c:pt>
                <c:pt idx="9">
                  <c:v>91.3</c:v>
                </c:pt>
                <c:pt idx="10">
                  <c:v>76.8</c:v>
                </c:pt>
                <c:pt idx="11">
                  <c:v>81.8</c:v>
                </c:pt>
                <c:pt idx="12">
                  <c:v>88</c:v>
                </c:pt>
                <c:pt idx="13">
                  <c:v>68.8</c:v>
                </c:pt>
                <c:pt idx="14">
                  <c:v>79.5</c:v>
                </c:pt>
                <c:pt idx="15">
                  <c:v>90.3</c:v>
                </c:pt>
                <c:pt idx="16">
                  <c:v>86.2</c:v>
                </c:pt>
                <c:pt idx="17">
                  <c:v>83.8</c:v>
                </c:pt>
                <c:pt idx="18">
                  <c:v>57.4</c:v>
                </c:pt>
                <c:pt idx="19">
                  <c:v>82.1</c:v>
                </c:pt>
              </c:numCache>
            </c:numRef>
          </c:val>
          <c:extLst>
            <c:ext xmlns:c16="http://schemas.microsoft.com/office/drawing/2014/chart" uri="{C3380CC4-5D6E-409C-BE32-E72D297353CC}">
              <c16:uniqueId val="{00000000-6D8C-41A5-B3CA-C9BE4CDBCA3D}"/>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spPr>
          <a:ln/>
        </c:sp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spPr>
    <a:ln/>
  </c:spPr>
  <c:txPr>
    <a:bodyPr/>
    <a:lstStyle/>
    <a:p>
      <a:pPr>
        <a:defRPr sz="1400"/>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Udregnet!$B$3:$B$22</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Gns.</c:v>
                </c:pt>
              </c:strCache>
            </c:strRef>
          </c:cat>
          <c:val>
            <c:numRef>
              <c:f>Udregnet!$G$3:$G$22</c:f>
              <c:numCache>
                <c:formatCode>General</c:formatCode>
                <c:ptCount val="20"/>
                <c:pt idx="0">
                  <c:v>88.9</c:v>
                </c:pt>
                <c:pt idx="1">
                  <c:v>93.3</c:v>
                </c:pt>
                <c:pt idx="2">
                  <c:v>83.8</c:v>
                </c:pt>
                <c:pt idx="3">
                  <c:v>90.4</c:v>
                </c:pt>
                <c:pt idx="4">
                  <c:v>94.9</c:v>
                </c:pt>
                <c:pt idx="5">
                  <c:v>37.5</c:v>
                </c:pt>
                <c:pt idx="6">
                  <c:v>69.900000000000006</c:v>
                </c:pt>
                <c:pt idx="7">
                  <c:v>85.7</c:v>
                </c:pt>
                <c:pt idx="8">
                  <c:v>83.6</c:v>
                </c:pt>
                <c:pt idx="9">
                  <c:v>92.9</c:v>
                </c:pt>
                <c:pt idx="10">
                  <c:v>75.400000000000006</c:v>
                </c:pt>
                <c:pt idx="11">
                  <c:v>86.4</c:v>
                </c:pt>
                <c:pt idx="12">
                  <c:v>92.3</c:v>
                </c:pt>
                <c:pt idx="13">
                  <c:v>79.2</c:v>
                </c:pt>
                <c:pt idx="14">
                  <c:v>85.5</c:v>
                </c:pt>
                <c:pt idx="15">
                  <c:v>93.8</c:v>
                </c:pt>
                <c:pt idx="16">
                  <c:v>88.5</c:v>
                </c:pt>
                <c:pt idx="17">
                  <c:v>86.8</c:v>
                </c:pt>
                <c:pt idx="18">
                  <c:v>63.8</c:v>
                </c:pt>
                <c:pt idx="19">
                  <c:v>86.6</c:v>
                </c:pt>
              </c:numCache>
            </c:numRef>
          </c:val>
          <c:extLst>
            <c:ext xmlns:c16="http://schemas.microsoft.com/office/drawing/2014/chart" uri="{C3380CC4-5D6E-409C-BE32-E72D297353CC}">
              <c16:uniqueId val="{00000000-8BD9-45C5-9FA3-4E247E76379D}"/>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spPr>
          <a:ln/>
        </c:sp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spPr>
    <a:ln/>
  </c:spPr>
  <c:txPr>
    <a:bodyPr/>
    <a:lstStyle/>
    <a:p>
      <a:pPr>
        <a:defRPr sz="1400"/>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Udregnet!$B$3:$B$22</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Gns.</c:v>
                </c:pt>
              </c:strCache>
            </c:strRef>
          </c:cat>
          <c:val>
            <c:numRef>
              <c:f>Udregnet!$F$3:$F$22</c:f>
              <c:numCache>
                <c:formatCode>General</c:formatCode>
                <c:ptCount val="20"/>
                <c:pt idx="0">
                  <c:v>86.1</c:v>
                </c:pt>
                <c:pt idx="1">
                  <c:v>91.4</c:v>
                </c:pt>
                <c:pt idx="2">
                  <c:v>75.7</c:v>
                </c:pt>
                <c:pt idx="3">
                  <c:v>88.1</c:v>
                </c:pt>
                <c:pt idx="4">
                  <c:v>82.5</c:v>
                </c:pt>
                <c:pt idx="5">
                  <c:v>37.5</c:v>
                </c:pt>
                <c:pt idx="6">
                  <c:v>62.4</c:v>
                </c:pt>
                <c:pt idx="7">
                  <c:v>64.3</c:v>
                </c:pt>
                <c:pt idx="8">
                  <c:v>80</c:v>
                </c:pt>
                <c:pt idx="9">
                  <c:v>91.3</c:v>
                </c:pt>
                <c:pt idx="10">
                  <c:v>76.8</c:v>
                </c:pt>
                <c:pt idx="11">
                  <c:v>81.8</c:v>
                </c:pt>
                <c:pt idx="12">
                  <c:v>88</c:v>
                </c:pt>
                <c:pt idx="13">
                  <c:v>68.8</c:v>
                </c:pt>
                <c:pt idx="14">
                  <c:v>79.5</c:v>
                </c:pt>
                <c:pt idx="15">
                  <c:v>90.3</c:v>
                </c:pt>
                <c:pt idx="16">
                  <c:v>86.2</c:v>
                </c:pt>
                <c:pt idx="17">
                  <c:v>83.8</c:v>
                </c:pt>
                <c:pt idx="18">
                  <c:v>57.4</c:v>
                </c:pt>
                <c:pt idx="19">
                  <c:v>82.1</c:v>
                </c:pt>
              </c:numCache>
            </c:numRef>
          </c:val>
          <c:extLst>
            <c:ext xmlns:c16="http://schemas.microsoft.com/office/drawing/2014/chart" uri="{C3380CC4-5D6E-409C-BE32-E72D297353CC}">
              <c16:uniqueId val="{00000000-6D8C-41A5-B3CA-C9BE4CDBCA3D}"/>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spPr>
          <a:ln/>
        </c:sp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spPr>
    <a:ln/>
  </c:spPr>
  <c:txPr>
    <a:bodyPr/>
    <a:lstStyle/>
    <a:p>
      <a:pPr>
        <a:defRPr sz="1400"/>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Udregnet!$B$3:$B$22</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Gns.</c:v>
                </c:pt>
              </c:strCache>
            </c:strRef>
          </c:cat>
          <c:val>
            <c:numRef>
              <c:f>Udregnet!$C$3:$C$22</c:f>
              <c:numCache>
                <c:formatCode>General</c:formatCode>
                <c:ptCount val="20"/>
                <c:pt idx="0">
                  <c:v>11.1</c:v>
                </c:pt>
                <c:pt idx="1">
                  <c:v>32</c:v>
                </c:pt>
                <c:pt idx="2">
                  <c:v>17.100000000000001</c:v>
                </c:pt>
                <c:pt idx="3">
                  <c:v>13.4</c:v>
                </c:pt>
                <c:pt idx="4">
                  <c:v>20.2</c:v>
                </c:pt>
                <c:pt idx="5">
                  <c:v>14.3</c:v>
                </c:pt>
                <c:pt idx="6">
                  <c:v>4.5</c:v>
                </c:pt>
                <c:pt idx="7">
                  <c:v>0</c:v>
                </c:pt>
                <c:pt idx="8">
                  <c:v>14.6</c:v>
                </c:pt>
                <c:pt idx="9">
                  <c:v>17.5</c:v>
                </c:pt>
                <c:pt idx="10">
                  <c:v>6.1</c:v>
                </c:pt>
                <c:pt idx="11">
                  <c:v>41</c:v>
                </c:pt>
                <c:pt idx="12">
                  <c:v>15.4</c:v>
                </c:pt>
                <c:pt idx="13">
                  <c:v>23.1</c:v>
                </c:pt>
                <c:pt idx="14">
                  <c:v>21.9</c:v>
                </c:pt>
                <c:pt idx="15">
                  <c:v>16.399999999999999</c:v>
                </c:pt>
                <c:pt idx="16">
                  <c:v>16.399999999999999</c:v>
                </c:pt>
                <c:pt idx="17">
                  <c:v>9.1</c:v>
                </c:pt>
                <c:pt idx="18">
                  <c:v>21.7</c:v>
                </c:pt>
                <c:pt idx="19">
                  <c:v>16.2</c:v>
                </c:pt>
              </c:numCache>
            </c:numRef>
          </c:val>
          <c:extLst>
            <c:ext xmlns:c16="http://schemas.microsoft.com/office/drawing/2014/chart" uri="{C3380CC4-5D6E-409C-BE32-E72D297353CC}">
              <c16:uniqueId val="{00000000-FBBF-4C4B-BECD-12CBB219093A}"/>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spPr>
          <a:ln/>
        </c:sp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spPr>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Udregnet!$B$3:$B$22</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Gns.</c:v>
                </c:pt>
              </c:strCache>
            </c:strRef>
          </c:cat>
          <c:val>
            <c:numRef>
              <c:f>Udregnet!$C$3:$C$22</c:f>
              <c:numCache>
                <c:formatCode>General</c:formatCode>
                <c:ptCount val="20"/>
                <c:pt idx="0">
                  <c:v>11.1</c:v>
                </c:pt>
                <c:pt idx="1">
                  <c:v>32</c:v>
                </c:pt>
                <c:pt idx="2">
                  <c:v>17.100000000000001</c:v>
                </c:pt>
                <c:pt idx="3">
                  <c:v>13.4</c:v>
                </c:pt>
                <c:pt idx="4">
                  <c:v>20.2</c:v>
                </c:pt>
                <c:pt idx="5">
                  <c:v>14.3</c:v>
                </c:pt>
                <c:pt idx="6">
                  <c:v>4.5</c:v>
                </c:pt>
                <c:pt idx="7">
                  <c:v>0</c:v>
                </c:pt>
                <c:pt idx="8">
                  <c:v>14.6</c:v>
                </c:pt>
                <c:pt idx="9">
                  <c:v>17.5</c:v>
                </c:pt>
                <c:pt idx="10">
                  <c:v>6.1</c:v>
                </c:pt>
                <c:pt idx="11">
                  <c:v>41</c:v>
                </c:pt>
                <c:pt idx="12">
                  <c:v>15.4</c:v>
                </c:pt>
                <c:pt idx="13">
                  <c:v>23.1</c:v>
                </c:pt>
                <c:pt idx="14">
                  <c:v>21.9</c:v>
                </c:pt>
                <c:pt idx="15">
                  <c:v>16.399999999999999</c:v>
                </c:pt>
                <c:pt idx="16">
                  <c:v>16.399999999999999</c:v>
                </c:pt>
                <c:pt idx="17">
                  <c:v>9.1</c:v>
                </c:pt>
                <c:pt idx="18">
                  <c:v>21.7</c:v>
                </c:pt>
                <c:pt idx="19">
                  <c:v>16.2</c:v>
                </c:pt>
              </c:numCache>
            </c:numRef>
          </c:val>
          <c:extLst>
            <c:ext xmlns:c16="http://schemas.microsoft.com/office/drawing/2014/chart" uri="{C3380CC4-5D6E-409C-BE32-E72D297353CC}">
              <c16:uniqueId val="{00000000-FBBF-4C4B-BECD-12CBB219093A}"/>
            </c:ext>
          </c:extLst>
        </c:ser>
        <c:dLbls>
          <c:showLegendKey val="0"/>
          <c:showVal val="1"/>
          <c:showCatName val="0"/>
          <c:showSerName val="0"/>
          <c:showPercent val="0"/>
          <c:showBubbleSize val="0"/>
        </c:dLbls>
        <c:gapWidth val="150"/>
        <c:axId val="110438656"/>
        <c:axId val="110444544"/>
      </c:barChart>
      <c:catAx>
        <c:axId val="110438656"/>
        <c:scaling>
          <c:orientation val="minMax"/>
        </c:scaling>
        <c:delete val="0"/>
        <c:axPos val="b"/>
        <c:numFmt formatCode="General" sourceLinked="1"/>
        <c:majorTickMark val="none"/>
        <c:minorTickMark val="none"/>
        <c:tickLblPos val="nextTo"/>
        <c:spPr>
          <a:ln/>
        </c:spPr>
        <c:crossAx val="110444544"/>
        <c:crosses val="autoZero"/>
        <c:auto val="1"/>
        <c:lblAlgn val="ctr"/>
        <c:lblOffset val="100"/>
        <c:noMultiLvlLbl val="0"/>
      </c:catAx>
      <c:valAx>
        <c:axId val="110444544"/>
        <c:scaling>
          <c:orientation val="minMax"/>
        </c:scaling>
        <c:delete val="0"/>
        <c:axPos val="l"/>
        <c:numFmt formatCode="General" sourceLinked="1"/>
        <c:majorTickMark val="none"/>
        <c:minorTickMark val="none"/>
        <c:tickLblPos val="nextTo"/>
        <c:spPr>
          <a:ln/>
        </c:spPr>
        <c:crossAx val="110438656"/>
        <c:crosses val="autoZero"/>
        <c:crossBetween val="between"/>
      </c:valAx>
    </c:plotArea>
    <c:plotVisOnly val="1"/>
    <c:dispBlanksAs val="gap"/>
    <c:showDLblsOverMax val="0"/>
  </c:chart>
  <c:spPr>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1A977FB-8F92-476A-8439-3FFE612C83C7}" type="datetimeFigureOut">
              <a:rPr lang="da-DK" smtClean="0"/>
              <a:t>11-10-2024</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31339"/>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31339"/>
            <a:ext cx="2946400" cy="498475"/>
          </a:xfrm>
          <a:prstGeom prst="rect">
            <a:avLst/>
          </a:prstGeom>
        </p:spPr>
        <p:txBody>
          <a:bodyPr vert="horz" lIns="91440" tIns="45720" rIns="91440" bIns="4572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5659" cy="49821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5" y="1"/>
            <a:ext cx="2945659" cy="498215"/>
          </a:xfrm>
          <a:prstGeom prst="rect">
            <a:avLst/>
          </a:prstGeom>
        </p:spPr>
        <p:txBody>
          <a:bodyPr vert="horz" lIns="91440" tIns="45720" rIns="91440" bIns="45720" rtlCol="0"/>
          <a:lstStyle>
            <a:lvl1pPr algn="r">
              <a:defRPr sz="1200"/>
            </a:lvl1pPr>
          </a:lstStyle>
          <a:p>
            <a:fld id="{E8786FF4-F6A9-421A-ADA2-D93A91F28A89}" type="datetimeFigureOut">
              <a:rPr lang="da-DK" smtClean="0"/>
              <a:t>11-10-2024</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8723"/>
            <a:ext cx="5438140" cy="390986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431600"/>
            <a:ext cx="2945659" cy="49821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5" y="9431600"/>
            <a:ext cx="2945659" cy="498214"/>
          </a:xfrm>
          <a:prstGeom prst="rect">
            <a:avLst/>
          </a:prstGeom>
        </p:spPr>
        <p:txBody>
          <a:bodyPr vert="horz" lIns="91440" tIns="45720" rIns="91440" bIns="4572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4D72394A-C10D-42AB-8CF1-29B05F6C07CD}" type="slidenum">
              <a:rPr lang="da-DK" smtClean="0"/>
              <a:t>10</a:t>
            </a:fld>
            <a:endParaRPr lang="da-DK"/>
          </a:p>
        </p:txBody>
      </p:sp>
    </p:spTree>
    <p:extLst>
      <p:ext uri="{BB962C8B-B14F-4D97-AF65-F5344CB8AC3E}">
        <p14:creationId xmlns:p14="http://schemas.microsoft.com/office/powerpoint/2010/main" val="414727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381635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220633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333536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144100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har fået målt et hjemmeblodtryk indenfor de sidste 18 mdr. Det betyder, at den nyeste hjemmeblodtryksmåling, som er registreret i patientens laboratoriekort med de korrekte UIPAC koder, skal være foretaget indenfor de sidste 18 mdr.</a:t>
            </a:r>
          </a:p>
          <a:p>
            <a:pPr algn="l"/>
            <a:r>
              <a:rPr lang="da-DK" b="0" i="0" dirty="0">
                <a:solidFill>
                  <a:srgbClr val="333333"/>
                </a:solidFill>
                <a:effectLst/>
                <a:latin typeface="Verdana" panose="020B0604030504040204" pitchFamily="34" charset="0"/>
              </a:rPr>
              <a:t>Et hjemmeblodtryk skal være registreret på en af følgende koder, for at det anvendes i forløbsplaner:</a:t>
            </a:r>
          </a:p>
          <a:p>
            <a:pPr algn="l">
              <a:buFont typeface="Arial" panose="020B0604020202020204" pitchFamily="34" charset="0"/>
              <a:buChar char="•"/>
            </a:pPr>
            <a:r>
              <a:rPr lang="da-DK" b="0" i="0" dirty="0">
                <a:solidFill>
                  <a:srgbClr val="333333"/>
                </a:solidFill>
                <a:effectLst/>
                <a:latin typeface="Verdana" panose="020B0604030504040204" pitchFamily="34" charset="0"/>
              </a:rPr>
              <a:t>MCS88019 og MCS88020 (hj.BT)</a:t>
            </a:r>
          </a:p>
          <a:p>
            <a:pPr algn="l"/>
            <a:r>
              <a:rPr lang="da-DK" b="0" i="0" dirty="0">
                <a:solidFill>
                  <a:srgbClr val="333333"/>
                </a:solidFill>
                <a:effectLst/>
                <a:latin typeface="Verdana" panose="020B0604030504040204" pitchFamily="34" charset="0"/>
              </a:rPr>
              <a:t>Hjemmeblodtryk, som patienten registrerer i webpatient, skulle gerne komme ind i praksis laboratoriekort automatisk via koderne MCS88019+MCS88020. Det skal praksis' eget lægepraksissystem automatisk sørge for.</a:t>
            </a:r>
          </a:p>
          <a:p>
            <a:pPr algn="l"/>
            <a:r>
              <a:rPr lang="da-DK" b="0" i="0" dirty="0">
                <a:solidFill>
                  <a:srgbClr val="333333"/>
                </a:solidFill>
                <a:effectLst/>
                <a:latin typeface="Verdana" panose="020B0604030504040204" pitchFamily="34" charset="0"/>
              </a:rPr>
              <a:t>Hvis der er problemer med at få registreret dine patienters hjemmeblodtryk på de korrekt UIPAC koder i laboratoriekortet, kan supporten i dit eget lægepraksissystem hjælpe din praksis med korrekt opsætning. Alternativt vil datakonsulenterne fra din region også gerne hjælpe.</a:t>
            </a:r>
          </a:p>
          <a:p>
            <a:pPr marL="137974" defTabSz="915589">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333357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75265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55196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har fået målt LDL indenfor de sidste 18 mdr. Det betyder, at den nyeste LDL måling, som er registreret i patientens laboratoriekort med de korrekte UIPAC koder, skal være foretaget indenfor de sidste 18 mdr.</a:t>
            </a:r>
          </a:p>
          <a:p>
            <a:pPr algn="l"/>
            <a:r>
              <a:rPr lang="da-DK" b="0" i="0" dirty="0">
                <a:solidFill>
                  <a:srgbClr val="333333"/>
                </a:solidFill>
                <a:effectLst/>
                <a:latin typeface="Verdana" panose="020B0604030504040204" pitchFamily="34" charset="0"/>
              </a:rPr>
              <a:t>LDL skal være registreret på en af følgende koder, for at det anvendes i forløbsplaner:</a:t>
            </a:r>
          </a:p>
          <a:p>
            <a:pPr algn="l">
              <a:buFont typeface="Arial" panose="020B0604020202020204" pitchFamily="34" charset="0"/>
              <a:buChar char="•"/>
            </a:pPr>
            <a:r>
              <a:rPr lang="da-DK" b="0" i="0" dirty="0">
                <a:solidFill>
                  <a:srgbClr val="333333"/>
                </a:solidFill>
                <a:effectLst/>
                <a:latin typeface="Verdana" panose="020B0604030504040204" pitchFamily="34" charset="0"/>
              </a:rPr>
              <a:t>NPU01568</a:t>
            </a:r>
          </a:p>
          <a:p>
            <a:pPr algn="l">
              <a:buFont typeface="Arial" panose="020B0604020202020204" pitchFamily="34" charset="0"/>
              <a:buChar char="•"/>
            </a:pPr>
            <a:r>
              <a:rPr lang="da-DK" b="0" i="0" dirty="0">
                <a:solidFill>
                  <a:srgbClr val="333333"/>
                </a:solidFill>
                <a:effectLst/>
                <a:latin typeface="Verdana" panose="020B0604030504040204" pitchFamily="34" charset="0"/>
              </a:rPr>
              <a:t>NPU10171</a:t>
            </a:r>
          </a:p>
          <a:p>
            <a:pPr algn="l">
              <a:buFont typeface="Arial" panose="020B0604020202020204" pitchFamily="34" charset="0"/>
              <a:buChar char="•"/>
            </a:pPr>
            <a:r>
              <a:rPr lang="da-DK" b="0" i="0" dirty="0">
                <a:solidFill>
                  <a:srgbClr val="333333"/>
                </a:solidFill>
                <a:effectLst/>
                <a:latin typeface="Verdana" panose="020B0604030504040204" pitchFamily="34" charset="0"/>
              </a:rPr>
              <a:t>DNK35308</a:t>
            </a:r>
          </a:p>
          <a:p>
            <a:pPr marL="137974" defTabSz="915589">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331404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rtl="0" fontAlgn="base"/>
            <a:endParaRPr lang="da-DK" sz="1200" b="0" i="1" u="sng"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17001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har fået målt eGFR indenfor de sidste 18 mdr. Det betyder, at den nyeste eGFR måling, som er registreret i patientens laboratoriekort med de korrekte UIPAC koder, skal være foretaget indenfor de sidste 18 mdr.</a:t>
            </a:r>
          </a:p>
          <a:p>
            <a:pPr algn="l"/>
            <a:r>
              <a:rPr lang="da-DK" b="0" i="0" dirty="0">
                <a:solidFill>
                  <a:srgbClr val="333333"/>
                </a:solidFill>
                <a:effectLst/>
                <a:latin typeface="Verdana" panose="020B0604030504040204" pitchFamily="34" charset="0"/>
              </a:rPr>
              <a:t>eGFR skal være registreret på en af følgende koder, for at det anvendes i forløbsplaner:</a:t>
            </a:r>
          </a:p>
          <a:p>
            <a:pPr algn="l">
              <a:buFont typeface="Arial" panose="020B0604020202020204" pitchFamily="34" charset="0"/>
              <a:buChar char="•"/>
            </a:pPr>
            <a:r>
              <a:rPr lang="da-DK" b="0" i="0" dirty="0">
                <a:solidFill>
                  <a:srgbClr val="333333"/>
                </a:solidFill>
                <a:effectLst/>
                <a:latin typeface="Verdana" panose="020B0604030504040204" pitchFamily="34" charset="0"/>
              </a:rPr>
              <a:t>DNK35302</a:t>
            </a:r>
          </a:p>
          <a:p>
            <a:pPr algn="l">
              <a:buFont typeface="Arial" panose="020B0604020202020204" pitchFamily="34" charset="0"/>
              <a:buChar char="•"/>
            </a:pPr>
            <a:r>
              <a:rPr lang="da-DK" b="0" i="0" dirty="0">
                <a:solidFill>
                  <a:srgbClr val="333333"/>
                </a:solidFill>
                <a:effectLst/>
                <a:latin typeface="Verdana" panose="020B0604030504040204" pitchFamily="34" charset="0"/>
              </a:rPr>
              <a:t>DNK35131</a:t>
            </a:r>
          </a:p>
          <a:p>
            <a:pPr marL="137974" defTabSz="915589">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123677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har fået målt U-alb/krea indenfor de sidste 18 mdr. Det betyder, at den nyeste U-alb/krea måling, som er registreret i patientens laboratoriekort med de korrekte UIPAC koder, skal være foretaget indenfor de sidste 18 mdr.</a:t>
            </a:r>
          </a:p>
          <a:p>
            <a:pPr algn="l"/>
            <a:r>
              <a:rPr lang="da-DK" b="0" i="0" dirty="0">
                <a:solidFill>
                  <a:srgbClr val="333333"/>
                </a:solidFill>
                <a:effectLst/>
                <a:latin typeface="Verdana" panose="020B0604030504040204" pitchFamily="34" charset="0"/>
              </a:rPr>
              <a:t>U-alb/krea skal være registreret på en af følgende kode, for at det anvendes i forløbsplaner:</a:t>
            </a:r>
          </a:p>
          <a:p>
            <a:pPr algn="l">
              <a:buFont typeface="Arial" panose="020B0604020202020204" pitchFamily="34" charset="0"/>
              <a:buChar char="•"/>
            </a:pPr>
            <a:r>
              <a:rPr lang="da-DK" b="0" i="0" dirty="0">
                <a:solidFill>
                  <a:srgbClr val="333333"/>
                </a:solidFill>
                <a:effectLst/>
                <a:latin typeface="Verdana" panose="020B0604030504040204" pitchFamily="34" charset="0"/>
              </a:rPr>
              <a:t>NPU19661</a:t>
            </a:r>
          </a:p>
          <a:p>
            <a:pPr marL="137974" defTabSz="915589">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3236982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402086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1619643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273872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83608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62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2100630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240472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200" i="0" kern="120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r>
              <a:rPr lang="da-DK" sz="1200" dirty="0"/>
              <a:t>I kan se </a:t>
            </a:r>
            <a:r>
              <a:rPr lang="da-DK" sz="1200" dirty="0" err="1"/>
              <a:t>behadnlingsrekommandation</a:t>
            </a:r>
            <a:r>
              <a:rPr lang="da-DK" sz="1200" dirty="0"/>
              <a:t> som anvendes i forløbsplaner ud fra </a:t>
            </a:r>
            <a:r>
              <a:rPr lang="da-DK" sz="1200" dirty="0" err="1"/>
              <a:t>DSAMs</a:t>
            </a:r>
            <a:r>
              <a:rPr lang="da-DK" sz="1200" dirty="0"/>
              <a:t> vejledninger og cardio.dk her: </a:t>
            </a:r>
          </a:p>
          <a:p>
            <a:pPr marL="137795" marR="0" lvl="0" indent="0" algn="l" defTabSz="914400" rtl="0" eaLnBrk="1" fontAlgn="auto" latinLnBrk="0" hangingPunct="1">
              <a:lnSpc>
                <a:spcPct val="100000"/>
              </a:lnSpc>
              <a:spcBef>
                <a:spcPts val="0"/>
              </a:spcBef>
              <a:spcAft>
                <a:spcPts val="0"/>
              </a:spcAft>
              <a:buClrTx/>
              <a:buSzTx/>
              <a:buFontTx/>
              <a:buNone/>
              <a:tabLst/>
              <a:defRPr/>
            </a:pPr>
            <a:r>
              <a:rPr lang="da-DK" sz="1200" dirty="0"/>
              <a:t>https://kiap.dk/resources/files/forloebsplaner/hjerte/Rekommendationer_for_behandlingsniveau_Hjerte.pdf</a:t>
            </a:r>
          </a:p>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dirty="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3067515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350887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a:t>
            </a:r>
            <a:r>
              <a:rPr lang="da-DK" b="1" i="1" dirty="0">
                <a:solidFill>
                  <a:srgbClr val="333333"/>
                </a:solidFill>
                <a:effectLst/>
                <a:latin typeface="Verdana" panose="020B0604030504040204" pitchFamily="34" charset="0"/>
              </a:rPr>
              <a:t>allerede</a:t>
            </a:r>
            <a:r>
              <a:rPr lang="da-DK" b="0" i="0" dirty="0">
                <a:solidFill>
                  <a:srgbClr val="333333"/>
                </a:solidFill>
                <a:effectLst/>
                <a:latin typeface="Verdana" panose="020B0604030504040204" pitchFamily="34" charset="0"/>
              </a:rPr>
              <a:t> </a:t>
            </a:r>
            <a:r>
              <a:rPr lang="da-DK" b="1" i="1" dirty="0">
                <a:solidFill>
                  <a:srgbClr val="333333"/>
                </a:solidFill>
                <a:effectLst/>
                <a:latin typeface="Verdana" panose="020B0604030504040204" pitchFamily="34" charset="0"/>
              </a:rPr>
              <a:t>er i medicinsk behandling </a:t>
            </a:r>
            <a:r>
              <a:rPr lang="da-DK" b="0" i="0" dirty="0">
                <a:solidFill>
                  <a:srgbClr val="333333"/>
                </a:solidFill>
                <a:effectLst/>
                <a:latin typeface="Verdana" panose="020B0604030504040204" pitchFamily="34" charset="0"/>
              </a:rPr>
              <a:t>for deres forhøjet blodtryk. Dvs. hvor man har besluttet ud fra patientens risikoprofil, at patienten skal være i </a:t>
            </a:r>
            <a:r>
              <a:rPr lang="da-DK" b="0" i="0" dirty="0" err="1">
                <a:solidFill>
                  <a:srgbClr val="333333"/>
                </a:solidFill>
                <a:effectLst/>
                <a:latin typeface="Verdana" panose="020B0604030504040204" pitchFamily="34" charset="0"/>
              </a:rPr>
              <a:t>antihypertensiv</a:t>
            </a:r>
            <a:r>
              <a:rPr lang="da-DK" b="0" i="0" dirty="0">
                <a:solidFill>
                  <a:srgbClr val="333333"/>
                </a:solidFill>
                <a:effectLst/>
                <a:latin typeface="Verdana" panose="020B0604030504040204" pitchFamily="34" charset="0"/>
              </a:rPr>
              <a:t> behandling. Ud af alle de patienter, som er i medicinsk behandling, fremsøges de patienter, som har et blodtryk &gt; 140 </a:t>
            </a:r>
            <a:r>
              <a:rPr lang="da-DK" b="0" i="0" dirty="0" err="1">
                <a:solidFill>
                  <a:srgbClr val="333333"/>
                </a:solidFill>
                <a:effectLst/>
                <a:latin typeface="Verdana" panose="020B0604030504040204" pitchFamily="34" charset="0"/>
              </a:rPr>
              <a:t>mmHg</a:t>
            </a:r>
            <a:r>
              <a:rPr lang="da-DK" b="0" i="0" dirty="0">
                <a:solidFill>
                  <a:srgbClr val="333333"/>
                </a:solidFill>
                <a:effectLst/>
                <a:latin typeface="Verdana" panose="020B0604030504040204" pitchFamily="34" charset="0"/>
              </a:rPr>
              <a:t>.</a:t>
            </a:r>
          </a:p>
          <a:p>
            <a:pPr algn="l"/>
            <a:r>
              <a:rPr lang="da-DK" b="0" i="0" dirty="0">
                <a:solidFill>
                  <a:srgbClr val="333333"/>
                </a:solidFill>
                <a:effectLst/>
                <a:latin typeface="Verdana" panose="020B0604030504040204" pitchFamily="34" charset="0"/>
              </a:rPr>
              <a:t>Ifølge anbefalinger bør disse patienter opnå et blodtryk &lt; 140/80 </a:t>
            </a:r>
            <a:r>
              <a:rPr lang="da-DK" b="0" i="0" dirty="0" err="1">
                <a:solidFill>
                  <a:srgbClr val="333333"/>
                </a:solidFill>
                <a:effectLst/>
                <a:latin typeface="Verdana" panose="020B0604030504040204" pitchFamily="34" charset="0"/>
              </a:rPr>
              <a:t>mmHg</a:t>
            </a:r>
            <a:r>
              <a:rPr lang="da-DK" b="0" i="0" dirty="0">
                <a:solidFill>
                  <a:srgbClr val="333333"/>
                </a:solidFill>
                <a:effectLst/>
                <a:latin typeface="Verdana" panose="020B0604030504040204" pitchFamily="34" charset="0"/>
              </a:rPr>
              <a:t> (dog med enkelte undtagelser i henhold til behandlings-rekommandationerne)</a:t>
            </a:r>
          </a:p>
          <a:p>
            <a:pPr algn="l"/>
            <a:endParaRPr lang="da-DK" b="0" i="0" dirty="0">
              <a:solidFill>
                <a:srgbClr val="333333"/>
              </a:solidFill>
              <a:effectLst/>
              <a:latin typeface="Verdana" panose="020B0604030504040204" pitchFamily="34" charset="0"/>
            </a:endParaRPr>
          </a:p>
          <a:p>
            <a:pPr algn="l"/>
            <a:r>
              <a:rPr lang="da-DK" b="0" i="0" dirty="0">
                <a:solidFill>
                  <a:srgbClr val="333333"/>
                </a:solidFill>
                <a:effectLst/>
                <a:latin typeface="Verdana" panose="020B0604030504040204" pitchFamily="34" charset="0"/>
              </a:rPr>
              <a:t>Der anvendes altid nyeste blodtryk. Så hvis en patient både har et konsultationsblodtryk og hjemmeblodtryk registreret samme dag, vil det nyeste blodtryk af disse anvendes. Der differentieres derfor ikke mellem hjemmeblodtryk eller </a:t>
            </a:r>
            <a:r>
              <a:rPr lang="da-DK" b="0" i="0" dirty="0" err="1">
                <a:solidFill>
                  <a:srgbClr val="333333"/>
                </a:solidFill>
                <a:effectLst/>
                <a:latin typeface="Verdana" panose="020B0604030504040204" pitchFamily="34" charset="0"/>
              </a:rPr>
              <a:t>kons.blodtryk</a:t>
            </a:r>
            <a:r>
              <a:rPr lang="da-DK" b="0" i="0" dirty="0">
                <a:solidFill>
                  <a:srgbClr val="333333"/>
                </a:solidFill>
                <a:effectLst/>
                <a:latin typeface="Verdana" panose="020B0604030504040204" pitchFamily="34" charset="0"/>
              </a:rPr>
              <a:t>, det er alene tidspunktet, der er afgørende for hvilket der anvendes.</a:t>
            </a:r>
          </a:p>
          <a:p>
            <a:pPr algn="l"/>
            <a:endParaRPr lang="da-DK" b="0" i="0" dirty="0">
              <a:solidFill>
                <a:srgbClr val="333333"/>
              </a:solidFill>
              <a:effectLst/>
              <a:latin typeface="Verdana" panose="020B0604030504040204" pitchFamily="34" charset="0"/>
            </a:endParaRPr>
          </a:p>
          <a:p>
            <a:pPr algn="l"/>
            <a:r>
              <a:rPr lang="da-DK" b="0" i="0" dirty="0">
                <a:solidFill>
                  <a:srgbClr val="333333"/>
                </a:solidFill>
                <a:effectLst/>
                <a:latin typeface="Verdana" panose="020B0604030504040204" pitchFamily="34" charset="0"/>
              </a:rPr>
              <a:t>Husk: Praksis kan have andre hypertensionspatienter, hvor nyeste systoliske blodtryk &gt; 140 </a:t>
            </a:r>
            <a:r>
              <a:rPr lang="da-DK" b="0" i="0" dirty="0" err="1">
                <a:solidFill>
                  <a:srgbClr val="333333"/>
                </a:solidFill>
                <a:effectLst/>
                <a:latin typeface="Verdana" panose="020B0604030504040204" pitchFamily="34" charset="0"/>
              </a:rPr>
              <a:t>mmHg</a:t>
            </a:r>
            <a:r>
              <a:rPr lang="da-DK" b="0" i="0" dirty="0">
                <a:solidFill>
                  <a:srgbClr val="333333"/>
                </a:solidFill>
                <a:effectLst/>
                <a:latin typeface="Verdana" panose="020B0604030504040204" pitchFamily="34" charset="0"/>
              </a:rPr>
              <a:t>, som ikke tæller med i dette målepunkt. Det er patienter, som </a:t>
            </a:r>
            <a:r>
              <a:rPr lang="da-DK" b="1" i="1" dirty="0">
                <a:solidFill>
                  <a:srgbClr val="333333"/>
                </a:solidFill>
                <a:effectLst/>
                <a:latin typeface="Verdana" panose="020B0604030504040204" pitchFamily="34" charset="0"/>
              </a:rPr>
              <a:t>ikke</a:t>
            </a:r>
            <a:r>
              <a:rPr lang="da-DK" b="0" i="0" dirty="0">
                <a:solidFill>
                  <a:srgbClr val="333333"/>
                </a:solidFill>
                <a:effectLst/>
                <a:latin typeface="Verdana" panose="020B0604030504040204" pitchFamily="34" charset="0"/>
              </a:rPr>
              <a:t> er opstartet </a:t>
            </a:r>
            <a:r>
              <a:rPr lang="da-DK" b="0" i="0" dirty="0" err="1">
                <a:solidFill>
                  <a:srgbClr val="333333"/>
                </a:solidFill>
                <a:effectLst/>
                <a:latin typeface="Verdana" panose="020B0604030504040204" pitchFamily="34" charset="0"/>
              </a:rPr>
              <a:t>antihypertensiv</a:t>
            </a:r>
            <a:r>
              <a:rPr lang="da-DK" b="0" i="0" dirty="0">
                <a:solidFill>
                  <a:srgbClr val="333333"/>
                </a:solidFill>
                <a:effectLst/>
                <a:latin typeface="Verdana" panose="020B0604030504040204" pitchFamily="34" charset="0"/>
              </a:rPr>
              <a:t> behandling, hvor et blodtryk højere end 140 </a:t>
            </a:r>
            <a:r>
              <a:rPr lang="da-DK" b="0" i="0" dirty="0" err="1">
                <a:solidFill>
                  <a:srgbClr val="333333"/>
                </a:solidFill>
                <a:effectLst/>
                <a:latin typeface="Verdana" panose="020B0604030504040204" pitchFamily="34" charset="0"/>
              </a:rPr>
              <a:t>mmHg</a:t>
            </a:r>
            <a:r>
              <a:rPr lang="da-DK" b="0" i="0" dirty="0">
                <a:solidFill>
                  <a:srgbClr val="333333"/>
                </a:solidFill>
                <a:effectLst/>
                <a:latin typeface="Verdana" panose="020B0604030504040204" pitchFamily="34" charset="0"/>
              </a:rPr>
              <a:t> systolisk godt kan accepteres i nogen tilfælde i forhold til patientens risikoprofil.</a:t>
            </a:r>
          </a:p>
          <a:p>
            <a:pPr algn="l"/>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2022987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Sådan finder du dine patienter, der har et forhøjet systolisk BT og opdelt</a:t>
            </a:r>
            <a:r>
              <a:rPr lang="da-DK" baseline="0" dirty="0"/>
              <a:t> på om de er i medicinsk behandling. </a:t>
            </a:r>
            <a:r>
              <a:rPr lang="da-DK" baseline="0" dirty="0" err="1"/>
              <a:t>Exempelvis</a:t>
            </a:r>
            <a:r>
              <a:rPr lang="da-DK" baseline="0" dirty="0"/>
              <a:t> på Overbliks-siden for hypertensions patientliste (rød cirkel) kan der vælges det faneblad, der hedder ”Blodtryk”. </a:t>
            </a:r>
          </a:p>
          <a:p>
            <a:r>
              <a:rPr lang="da-DK" baseline="0" dirty="0"/>
              <a:t>Her kan man se en inddeling af de patienter, som har et blodtryk &gt;= 135 og får medicinsk behandling/ikke får medicinsk behandling. Hvis praksis klikker på fx den </a:t>
            </a:r>
            <a:r>
              <a:rPr lang="da-DK" baseline="0" dirty="0" err="1"/>
              <a:t>organge</a:t>
            </a:r>
            <a:r>
              <a:rPr lang="da-DK" baseline="0" dirty="0"/>
              <a:t>-brune søjle i grafen, kommer der en patientliste frem, som viser de patienter, </a:t>
            </a:r>
          </a:p>
          <a:p>
            <a:r>
              <a:rPr lang="da-DK" baseline="0" dirty="0"/>
              <a:t>Som </a:t>
            </a:r>
            <a:r>
              <a:rPr lang="da-DK" b="1" baseline="0" dirty="0"/>
              <a:t>FÅR</a:t>
            </a:r>
            <a:r>
              <a:rPr lang="da-DK" baseline="0" dirty="0"/>
              <a:t> medicinsk behandling. Ved at klikke på den blå søjle vises de patienter, som </a:t>
            </a:r>
            <a:r>
              <a:rPr lang="da-DK" b="1" i="1" baseline="0" dirty="0"/>
              <a:t>IKKE FÅR </a:t>
            </a:r>
            <a:r>
              <a:rPr lang="da-DK" baseline="0" dirty="0"/>
              <a:t>behandling.  </a:t>
            </a:r>
            <a:endParaRPr lang="da-DK" dirty="0"/>
          </a:p>
        </p:txBody>
      </p:sp>
      <p:sp>
        <p:nvSpPr>
          <p:cNvPr id="4" name="Pladsholder til slidenummer 3"/>
          <p:cNvSpPr>
            <a:spLocks noGrp="1"/>
          </p:cNvSpPr>
          <p:nvPr>
            <p:ph type="sldNum" sz="quarter" idx="10"/>
          </p:nvPr>
        </p:nvSpPr>
        <p:spPr/>
        <p:txBody>
          <a:bodyPr/>
          <a:lstStyle/>
          <a:p>
            <a:fld id="{4D72394A-C10D-42AB-8CF1-29B05F6C07CD}" type="slidenum">
              <a:rPr lang="da-DK" smtClean="0"/>
              <a:t>33</a:t>
            </a:fld>
            <a:endParaRPr lang="da-DK"/>
          </a:p>
        </p:txBody>
      </p:sp>
    </p:spTree>
    <p:extLst>
      <p:ext uri="{BB962C8B-B14F-4D97-AF65-F5344CB8AC3E}">
        <p14:creationId xmlns:p14="http://schemas.microsoft.com/office/powerpoint/2010/main" val="2429443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2671933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da-DK" sz="1800" b="0" i="0" kern="1200" dirty="0">
                <a:solidFill>
                  <a:srgbClr val="333333"/>
                </a:solidFill>
                <a:effectLst/>
                <a:latin typeface="Verdana" panose="020B0604030504040204" pitchFamily="34" charset="0"/>
                <a:ea typeface="+mn-ea"/>
                <a:cs typeface="+mn-cs"/>
              </a:rPr>
              <a:t>Her fremsøges patienter, som har påvirket nyrefunktion i form af mikro eller makroalbuminuri. </a:t>
            </a:r>
          </a:p>
          <a:p>
            <a:pPr marL="0" algn="l" defTabSz="914400" rtl="0" eaLnBrk="1" latinLnBrk="0" hangingPunct="1"/>
            <a:r>
              <a:rPr lang="da-DK" sz="1800" b="0" i="0" kern="1200" dirty="0">
                <a:solidFill>
                  <a:srgbClr val="333333"/>
                </a:solidFill>
                <a:effectLst/>
                <a:latin typeface="Verdana" panose="020B0604030504040204" pitchFamily="34" charset="0"/>
                <a:ea typeface="+mn-ea"/>
                <a:cs typeface="+mn-cs"/>
              </a:rPr>
              <a:t>Det betyder, at den nyeste måling af nyrefunktionen, som er registreret i patientens laboratoriekort med de korrekte UIPAC koder, viser mikro- eller makroalbuminuri. Dermed er U-alb/krea &gt; 30 mg/ml.</a:t>
            </a:r>
          </a:p>
          <a:p>
            <a:pPr marL="0" algn="l" defTabSz="914400" rtl="0" eaLnBrk="1" latinLnBrk="0" hangingPunct="1"/>
            <a:r>
              <a:rPr lang="da-DK" sz="1800" b="0" i="0" kern="1200" dirty="0">
                <a:solidFill>
                  <a:srgbClr val="333333"/>
                </a:solidFill>
                <a:effectLst/>
                <a:latin typeface="Verdana" panose="020B0604030504040204" pitchFamily="34" charset="0"/>
                <a:ea typeface="+mn-ea"/>
                <a:cs typeface="+mn-cs"/>
              </a:rPr>
              <a:t>Ud af de patienter, som har mikro- eller makroalbuminuri, fremsøges de patienter, som </a:t>
            </a:r>
            <a:r>
              <a:rPr lang="da-DK" sz="1800" b="1" i="1" kern="1200" dirty="0">
                <a:solidFill>
                  <a:srgbClr val="333333"/>
                </a:solidFill>
                <a:effectLst/>
                <a:latin typeface="Verdana" panose="020B0604030504040204" pitchFamily="34" charset="0"/>
                <a:ea typeface="+mn-ea"/>
                <a:cs typeface="+mn-cs"/>
              </a:rPr>
              <a:t>IKKE</a:t>
            </a:r>
            <a:r>
              <a:rPr lang="da-DK" sz="1800" b="0" i="0" kern="1200" dirty="0">
                <a:solidFill>
                  <a:srgbClr val="333333"/>
                </a:solidFill>
                <a:effectLst/>
                <a:latin typeface="Verdana" panose="020B0604030504040204" pitchFamily="34" charset="0"/>
                <a:ea typeface="+mn-ea"/>
                <a:cs typeface="+mn-cs"/>
              </a:rPr>
              <a:t> behandles med ACE-I/AT2.</a:t>
            </a:r>
          </a:p>
          <a:p>
            <a:pPr marL="0" algn="l" defTabSz="914400" rtl="0" eaLnBrk="1" latinLnBrk="0" hangingPunct="1"/>
            <a:r>
              <a:rPr lang="da-DK" sz="1800" b="0" i="0" kern="1200" dirty="0">
                <a:solidFill>
                  <a:srgbClr val="333333"/>
                </a:solidFill>
                <a:effectLst/>
                <a:latin typeface="Verdana" panose="020B0604030504040204" pitchFamily="34" charset="0"/>
                <a:ea typeface="+mn-ea"/>
                <a:cs typeface="+mn-cs"/>
              </a:rPr>
              <a:t> </a:t>
            </a:r>
          </a:p>
          <a:p>
            <a:pPr marL="0" algn="l" defTabSz="914400" rtl="0" eaLnBrk="1" latinLnBrk="0" hangingPunct="1"/>
            <a:r>
              <a:rPr lang="da-DK" sz="1800" b="0" i="0" kern="1200" dirty="0">
                <a:solidFill>
                  <a:srgbClr val="333333"/>
                </a:solidFill>
                <a:effectLst/>
                <a:latin typeface="Verdana" panose="020B0604030504040204" pitchFamily="34" charset="0"/>
                <a:ea typeface="+mn-ea"/>
                <a:cs typeface="+mn-cs"/>
              </a:rPr>
              <a:t>Tallet, som ses i dette målepunkt kan være højere end hvad praksis/klyngen har været vant til at se tidligere. Det skyldes, at beregningen nu er anderledes, fordi tæller og nævner kun tager de patienter med fra praksis, som har</a:t>
            </a:r>
          </a:p>
          <a:p>
            <a:pPr marL="0" algn="l" defTabSz="914400" rtl="0" eaLnBrk="1" latinLnBrk="0" hangingPunct="1"/>
            <a:r>
              <a:rPr lang="da-DK" sz="1800" b="0" i="0" kern="1200" dirty="0">
                <a:solidFill>
                  <a:srgbClr val="333333"/>
                </a:solidFill>
                <a:effectLst/>
                <a:latin typeface="Verdana" panose="020B0604030504040204" pitchFamily="34" charset="0"/>
                <a:ea typeface="+mn-ea"/>
                <a:cs typeface="+mn-cs"/>
              </a:rPr>
              <a:t>hypertension </a:t>
            </a:r>
            <a:r>
              <a:rPr lang="da-DK" sz="1800" b="1" i="1" kern="1200" dirty="0">
                <a:solidFill>
                  <a:srgbClr val="333333"/>
                </a:solidFill>
                <a:effectLst/>
                <a:latin typeface="Verdana" panose="020B0604030504040204" pitchFamily="34" charset="0"/>
                <a:ea typeface="+mn-ea"/>
                <a:cs typeface="+mn-cs"/>
              </a:rPr>
              <a:t>OG</a:t>
            </a:r>
            <a:r>
              <a:rPr lang="da-DK" sz="1800" b="0" i="0" kern="1200" dirty="0">
                <a:solidFill>
                  <a:srgbClr val="333333"/>
                </a:solidFill>
                <a:effectLst/>
                <a:latin typeface="Verdana" panose="020B0604030504040204" pitchFamily="34" charset="0"/>
                <a:ea typeface="+mn-ea"/>
                <a:cs typeface="+mn-cs"/>
              </a:rPr>
              <a:t> som har mikro/makro albuminuri. Det er de patienter, som danner grundlaget for selve målepunktet.</a:t>
            </a:r>
          </a:p>
          <a:p>
            <a:pPr marL="137974" defTabSz="915589">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3329018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a:t>Sådan finde</a:t>
            </a:r>
            <a:r>
              <a:rPr lang="da-DK" b="0" baseline="0"/>
              <a:t>r du patienterne med </a:t>
            </a:r>
            <a:r>
              <a:rPr lang="da-DK" b="0" baseline="0" err="1"/>
              <a:t>mikro</a:t>
            </a:r>
            <a:r>
              <a:rPr lang="da-DK" b="0" baseline="0"/>
              <a:t> </a:t>
            </a:r>
            <a:r>
              <a:rPr lang="da-DK" b="0" baseline="0" err="1"/>
              <a:t>albuminuri</a:t>
            </a:r>
            <a:r>
              <a:rPr lang="da-DK" b="0" baseline="0"/>
              <a:t>: statistikmodul</a:t>
            </a:r>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4234753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2561201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660477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highlight>
                <a:srgbClr val="FFFF00"/>
              </a:highligh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441930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40</a:t>
            </a:fld>
            <a:endParaRPr lang="da-DK"/>
          </a:p>
        </p:txBody>
      </p:sp>
    </p:spTree>
    <p:extLst>
      <p:ext uri="{BB962C8B-B14F-4D97-AF65-F5344CB8AC3E}">
        <p14:creationId xmlns:p14="http://schemas.microsoft.com/office/powerpoint/2010/main" val="2372218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41</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42</a:t>
            </a:fld>
            <a:endParaRPr lang="da-DK"/>
          </a:p>
        </p:txBody>
      </p:sp>
    </p:spTree>
    <p:extLst>
      <p:ext uri="{BB962C8B-B14F-4D97-AF65-F5344CB8AC3E}">
        <p14:creationId xmlns:p14="http://schemas.microsoft.com/office/powerpoint/2010/main" val="1207013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43</a:t>
            </a:fld>
            <a:endParaRPr lang="da-DK"/>
          </a:p>
        </p:txBody>
      </p:sp>
    </p:spTree>
    <p:extLst>
      <p:ext uri="{BB962C8B-B14F-4D97-AF65-F5344CB8AC3E}">
        <p14:creationId xmlns:p14="http://schemas.microsoft.com/office/powerpoint/2010/main" val="4114202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200" b="1"/>
          </a:p>
        </p:txBody>
      </p:sp>
      <p:sp>
        <p:nvSpPr>
          <p:cNvPr id="4" name="Slide Number Placeholder 3"/>
          <p:cNvSpPr>
            <a:spLocks noGrp="1"/>
          </p:cNvSpPr>
          <p:nvPr>
            <p:ph type="sldNum" sz="quarter" idx="10"/>
          </p:nvPr>
        </p:nvSpPr>
        <p:spPr/>
        <p:txBody>
          <a:bodyPr/>
          <a:lstStyle/>
          <a:p>
            <a:fld id="{DEB92672-268D-4DB7-963C-35CDB23F1AD2}" type="slidenum">
              <a:rPr lang="da-DK" smtClean="0"/>
              <a:t>44</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296188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r>
              <a:rPr lang="da-DK" sz="1200" dirty="0"/>
              <a:t>Forslag til undersøgelse ved Årsstatus kan ses i </a:t>
            </a:r>
            <a:r>
              <a:rPr lang="da-DK" sz="1200" dirty="0" err="1"/>
              <a:t>DSAMs</a:t>
            </a:r>
            <a:r>
              <a:rPr lang="da-DK" sz="1200" dirty="0"/>
              <a:t> vejledning for Iskæmisk </a:t>
            </a:r>
            <a:r>
              <a:rPr lang="da-DK" sz="1200" dirty="0" err="1"/>
              <a:t>Hjertesgydom</a:t>
            </a:r>
            <a:r>
              <a:rPr lang="da-DK" sz="1200" dirty="0"/>
              <a:t> – Forebyggelse, udredning og behandling fra 2022  her:  https://www.dsam.dk/vejledninger/hjerte/arsstatus</a:t>
            </a:r>
          </a:p>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137795" marR="0" lvl="0" indent="0" algn="l" defTabSz="914400" rtl="0" eaLnBrk="1" fontAlgn="auto" latinLnBrk="0" hangingPunct="1">
              <a:lnSpc>
                <a:spcPct val="100000"/>
              </a:lnSpc>
              <a:spcBef>
                <a:spcPts val="0"/>
              </a:spcBef>
              <a:spcAft>
                <a:spcPts val="0"/>
              </a:spcAft>
              <a:buClrTx/>
              <a:buSzTx/>
              <a:buFontTx/>
              <a:buNone/>
              <a:tabLst/>
              <a:defRPr/>
            </a:pPr>
            <a:r>
              <a:rPr lang="da-DK" sz="1200" dirty="0"/>
              <a:t> </a:t>
            </a:r>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324299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174814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player.vimeo.com/video/668234525?h=425f43add4&amp;app_id=122963" TargetMode="External"/><Relationship Id="rId5" Type="http://schemas.openxmlformats.org/officeDocument/2006/relationships/image" Target="../media/image14.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player.vimeo.com/video/668234376?h=1c5607ffaa&amp;app_id=122963"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www.dahs.dk/fileadmin/BTmaaling_version-17.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ideo" Target="https://www.youtube.com/embed/ODMh2bmiNnk?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69851" y="-133349"/>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7223" y="1561513"/>
            <a:ext cx="9503042" cy="4009293"/>
          </a:xfrm>
        </p:spPr>
        <p:txBody>
          <a:bodyPr/>
          <a:lstStyle/>
          <a:p>
            <a:r>
              <a:rPr lang="da-DK" sz="3200" b="1" i="1">
                <a:solidFill>
                  <a:schemeClr val="bg1"/>
                </a:solidFill>
                <a:latin typeface="+mn-lt"/>
              </a:rPr>
              <a:t>Klyngenavn</a:t>
            </a:r>
            <a:br>
              <a:rPr lang="da-DK" b="1">
                <a:solidFill>
                  <a:srgbClr val="3C8CFA"/>
                </a:solidFill>
                <a:latin typeface="+mn-lt"/>
              </a:rPr>
            </a:br>
            <a:br>
              <a:rPr lang="da-DK" b="1">
                <a:solidFill>
                  <a:srgbClr val="3C8CFA"/>
                </a:solidFill>
                <a:latin typeface="+mn-lt"/>
              </a:rPr>
            </a:br>
            <a:r>
              <a:rPr lang="da-DK" b="1">
                <a:solidFill>
                  <a:schemeClr val="bg1"/>
                </a:solidFill>
                <a:latin typeface="+mn-lt"/>
              </a:rPr>
              <a:t>Hypertension</a:t>
            </a:r>
            <a:br>
              <a:rPr lang="da-DK" b="1">
                <a:solidFill>
                  <a:schemeClr val="bg1"/>
                </a:solidFill>
                <a:latin typeface="+mn-lt"/>
              </a:rPr>
            </a:br>
            <a:br>
              <a:rPr lang="da-DK" b="1">
                <a:solidFill>
                  <a:srgbClr val="3C8CFA"/>
                </a:solidFill>
                <a:latin typeface="+mn-lt"/>
              </a:rPr>
            </a:br>
            <a:br>
              <a:rPr lang="da-DK" b="1">
                <a:solidFill>
                  <a:srgbClr val="3C8CFA"/>
                </a:solidFill>
                <a:latin typeface="+mn-lt"/>
              </a:rPr>
            </a:br>
            <a:r>
              <a:rPr lang="da-DK" sz="2000" b="1" i="1">
                <a:solidFill>
                  <a:schemeClr val="bg1"/>
                </a:solidFill>
                <a:latin typeface="+mn-lt"/>
              </a:rPr>
              <a:t>Dato for klyngemødet</a:t>
            </a:r>
            <a:endParaRPr lang="da-DK" i="1">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EF8E7955-431A-1834-0D0D-D5436DCD1998}"/>
              </a:ext>
            </a:extLst>
          </p:cNvPr>
          <p:cNvPicPr>
            <a:picLocks noChangeAspect="1"/>
          </p:cNvPicPr>
          <p:nvPr/>
        </p:nvPicPr>
        <p:blipFill>
          <a:blip r:embed="rId3"/>
          <a:stretch>
            <a:fillRect/>
          </a:stretch>
        </p:blipFill>
        <p:spPr>
          <a:xfrm>
            <a:off x="3564077" y="2114719"/>
            <a:ext cx="8270061" cy="4409192"/>
          </a:xfrm>
          <a:prstGeom prst="rect">
            <a:avLst/>
          </a:prstGeom>
        </p:spPr>
      </p:pic>
      <p:sp>
        <p:nvSpPr>
          <p:cNvPr id="4" name="Rektangel 3">
            <a:extLst>
              <a:ext uri="{FF2B5EF4-FFF2-40B4-BE49-F238E27FC236}">
                <a16:creationId xmlns:a16="http://schemas.microsoft.com/office/drawing/2014/main" id="{8798A480-04FB-4F43-B1BB-1144FD178F80}"/>
              </a:ext>
            </a:extLst>
          </p:cNvPr>
          <p:cNvSpPr/>
          <p:nvPr/>
        </p:nvSpPr>
        <p:spPr>
          <a:xfrm>
            <a:off x="357862" y="905134"/>
            <a:ext cx="2846143" cy="5543268"/>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tekst 2">
            <a:extLst>
              <a:ext uri="{FF2B5EF4-FFF2-40B4-BE49-F238E27FC236}">
                <a16:creationId xmlns:a16="http://schemas.microsoft.com/office/drawing/2014/main" id="{B4A95D60-256D-4D28-85F8-FC5BFDB67B65}"/>
              </a:ext>
            </a:extLst>
          </p:cNvPr>
          <p:cNvSpPr>
            <a:spLocks noGrp="1"/>
          </p:cNvSpPr>
          <p:nvPr>
            <p:ph type="body" idx="1"/>
          </p:nvPr>
        </p:nvSpPr>
        <p:spPr>
          <a:xfrm>
            <a:off x="448421" y="919077"/>
            <a:ext cx="2665027" cy="5515382"/>
          </a:xfrm>
        </p:spPr>
        <p:txBody>
          <a:bodyPr>
            <a:normAutofit/>
          </a:bodyPr>
          <a:lstStyle/>
          <a:p>
            <a:pPr marL="0" indent="0">
              <a:buNone/>
            </a:pPr>
            <a:r>
              <a:rPr lang="da-DK" dirty="0">
                <a:solidFill>
                  <a:schemeClr val="bg1"/>
                </a:solidFill>
              </a:rPr>
              <a:t>Forløbsplaner giver overblik over alle dine patienter med hypertension.</a:t>
            </a:r>
          </a:p>
          <a:p>
            <a:pPr marL="0" indent="0">
              <a:buNone/>
            </a:pPr>
            <a:endParaRPr lang="da-DK" sz="2000" dirty="0">
              <a:solidFill>
                <a:schemeClr val="bg1"/>
              </a:solidFill>
            </a:endParaRPr>
          </a:p>
          <a:p>
            <a:pPr marL="0" indent="0">
              <a:buNone/>
            </a:pPr>
            <a:r>
              <a:rPr lang="da-DK" sz="2400" dirty="0">
                <a:solidFill>
                  <a:schemeClr val="bg1"/>
                </a:solidFill>
              </a:rPr>
              <a:t>Ved at klikke på søjlen ‘Hypertension årskontrol’ kan du fx få et hurtigt overblik om alle dine patienter med hypertension har fået en årskontrol.</a:t>
            </a:r>
          </a:p>
        </p:txBody>
      </p:sp>
      <p:sp>
        <p:nvSpPr>
          <p:cNvPr id="6" name="Title 1">
            <a:extLst>
              <a:ext uri="{FF2B5EF4-FFF2-40B4-BE49-F238E27FC236}">
                <a16:creationId xmlns:a16="http://schemas.microsoft.com/office/drawing/2014/main" id="{89E907B4-3B0B-4F59-9791-F55D2EE32344}"/>
              </a:ext>
            </a:extLst>
          </p:cNvPr>
          <p:cNvSpPr>
            <a:spLocks noGrp="1"/>
          </p:cNvSpPr>
          <p:nvPr>
            <p:ph type="title"/>
          </p:nvPr>
        </p:nvSpPr>
        <p:spPr>
          <a:xfrm>
            <a:off x="308990" y="-69406"/>
            <a:ext cx="10797361" cy="921165"/>
          </a:xfrm>
        </p:spPr>
        <p:txBody>
          <a:bodyPr>
            <a:normAutofit/>
          </a:bodyPr>
          <a:lstStyle/>
          <a:p>
            <a:r>
              <a:rPr lang="da-DK" b="1" dirty="0">
                <a:solidFill>
                  <a:srgbClr val="297A77"/>
                </a:solidFill>
                <a:latin typeface="+mn-lt"/>
              </a:rPr>
              <a:t>Forløbsplansdata: Patientliste</a:t>
            </a:r>
          </a:p>
        </p:txBody>
      </p:sp>
      <p:sp>
        <p:nvSpPr>
          <p:cNvPr id="10" name="Pil: nedad 9">
            <a:extLst>
              <a:ext uri="{FF2B5EF4-FFF2-40B4-BE49-F238E27FC236}">
                <a16:creationId xmlns:a16="http://schemas.microsoft.com/office/drawing/2014/main" id="{C6E18F80-7D83-4B08-B38B-66A5343549B0}"/>
              </a:ext>
            </a:extLst>
          </p:cNvPr>
          <p:cNvSpPr/>
          <p:nvPr/>
        </p:nvSpPr>
        <p:spPr>
          <a:xfrm rot="2107806">
            <a:off x="9885023" y="2534119"/>
            <a:ext cx="667568" cy="697110"/>
          </a:xfrm>
          <a:prstGeom prst="downArrow">
            <a:avLst>
              <a:gd name="adj1" fmla="val 50000"/>
              <a:gd name="adj2" fmla="val 376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5BA53E68-D109-4CC7-AE38-C5C2A2292610}"/>
              </a:ext>
            </a:extLst>
          </p:cNvPr>
          <p:cNvSpPr/>
          <p:nvPr/>
        </p:nvSpPr>
        <p:spPr>
          <a:xfrm>
            <a:off x="9624060" y="3176558"/>
            <a:ext cx="768545" cy="504883"/>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24275080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a:cs typeface="Calibri"/>
              </a:rPr>
              <a:t>Blok 1: Monitorering og opfølgning</a:t>
            </a:r>
          </a:p>
          <a:p>
            <a:pPr marL="457200" lvl="1" indent="0">
              <a:buNone/>
            </a:pPr>
            <a:endParaRPr lang="da-DK" sz="2000" b="1">
              <a:cs typeface="Calibri"/>
            </a:endParaRPr>
          </a:p>
          <a:p>
            <a:pPr marL="0" indent="0">
              <a:buNone/>
            </a:pPr>
            <a:endParaRPr lang="da-DK" sz="2400" b="1">
              <a:cs typeface="Calibri"/>
            </a:endParaRPr>
          </a:p>
          <a:p>
            <a:pPr marL="0" indent="0">
              <a:buNone/>
            </a:pPr>
            <a:r>
              <a:rPr lang="da-DK" sz="2400" b="1">
                <a:cs typeface="Calibri"/>
              </a:rPr>
              <a:t>Samlet tid: 45 min. herunder</a:t>
            </a:r>
          </a:p>
          <a:p>
            <a:pPr marL="0" indent="0">
              <a:buNone/>
            </a:pPr>
            <a:r>
              <a:rPr lang="da-DK" sz="2000" b="1">
                <a:cs typeface="Calibri"/>
              </a:rPr>
              <a:t>Gruppearbejde 25 min.</a:t>
            </a:r>
          </a:p>
          <a:p>
            <a:pPr marL="0" indent="0">
              <a:buNone/>
            </a:pPr>
            <a:endParaRPr lang="da-DK" sz="3600" b="1">
              <a:cs typeface="Calibri"/>
            </a:endParaRPr>
          </a:p>
          <a:p>
            <a:pPr marL="0" indent="0">
              <a:buNone/>
            </a:pPr>
            <a:r>
              <a:rPr lang="da-DK" sz="2000" b="1">
                <a:cs typeface="Calibri"/>
              </a:rPr>
              <a:t>Her skal I </a:t>
            </a:r>
            <a:r>
              <a:rPr lang="da-DK" sz="2000" b="1" u="sng">
                <a:cs typeface="Calibri"/>
              </a:rPr>
              <a:t>ikke</a:t>
            </a:r>
            <a:r>
              <a:rPr lang="da-DK" sz="2000" b="1">
                <a:cs typeface="Calibri"/>
              </a:rPr>
              <a:t> sidde sammen med kolleger fra egen praksis</a:t>
            </a:r>
          </a:p>
        </p:txBody>
      </p:sp>
    </p:spTree>
    <p:extLst>
      <p:ext uri="{BB962C8B-B14F-4D97-AF65-F5344CB8AC3E}">
        <p14:creationId xmlns:p14="http://schemas.microsoft.com/office/powerpoint/2010/main" val="54434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4083" y="223631"/>
            <a:ext cx="10177650" cy="1084296"/>
          </a:xfrm>
        </p:spPr>
        <p:txBody>
          <a:bodyPr>
            <a:normAutofit fontScale="90000"/>
          </a:bodyPr>
          <a:lstStyle/>
          <a:p>
            <a:r>
              <a:rPr lang="da-DK" sz="3600" b="1" dirty="0">
                <a:solidFill>
                  <a:srgbClr val="297A77"/>
                </a:solidFill>
                <a:latin typeface="+mn-lt"/>
              </a:rPr>
              <a:t>Målepunkt 1: Andel af hypertensionspatienter, der har fået en årskontrol </a:t>
            </a:r>
            <a:r>
              <a:rPr lang="da-DK" sz="2700" b="1" dirty="0">
                <a:solidFill>
                  <a:srgbClr val="297A77"/>
                </a:solidFill>
                <a:latin typeface="+mn-lt"/>
              </a:rPr>
              <a:t>(Ydelseskode 0120 inden for de sidste 18 måneder) </a:t>
            </a:r>
            <a:endParaRPr lang="da-DK" sz="3600" b="1" dirty="0">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graphicFrame>
        <p:nvGraphicFramePr>
          <p:cNvPr id="5" name="Chart 1">
            <a:extLst>
              <a:ext uri="{FF2B5EF4-FFF2-40B4-BE49-F238E27FC236}">
                <a16:creationId xmlns:a16="http://schemas.microsoft.com/office/drawing/2014/main" id="{FD831F3D-896F-9F70-38F6-29F9606652C1}"/>
              </a:ext>
            </a:extLst>
          </p:cNvPr>
          <p:cNvGraphicFramePr>
            <a:graphicFrameLocks noGrp="1"/>
          </p:cNvGraphicFramePr>
          <p:nvPr>
            <p:ph idx="1"/>
            <p:extLst>
              <p:ext uri="{D42A27DB-BD31-4B8C-83A1-F6EECF244321}">
                <p14:modId xmlns:p14="http://schemas.microsoft.com/office/powerpoint/2010/main" val="1970519564"/>
              </p:ext>
            </p:extLst>
          </p:nvPr>
        </p:nvGraphicFramePr>
        <p:xfrm>
          <a:off x="304083" y="1307927"/>
          <a:ext cx="9822411" cy="48371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819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a:bodyPr>
          <a:lstStyle/>
          <a:p>
            <a:r>
              <a:rPr lang="da-DK" b="1" dirty="0">
                <a:solidFill>
                  <a:srgbClr val="297A77"/>
                </a:solidFill>
                <a:latin typeface="+mn-lt"/>
              </a:rPr>
              <a:t>Forklaringer til grafen om årskontroller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154226" y="830253"/>
            <a:ext cx="9988146" cy="5867326"/>
          </a:xfrm>
        </p:spPr>
        <p:txBody>
          <a:bodyPr>
            <a:noAutofit/>
          </a:bodyPr>
          <a:lstStyle/>
          <a:p>
            <a:pPr marL="0" indent="0">
              <a:lnSpc>
                <a:spcPct val="100000"/>
              </a:lnSpc>
              <a:buNone/>
            </a:pPr>
            <a:r>
              <a:rPr lang="da-DK" sz="1600" b="1" dirty="0"/>
              <a:t>Hvordan er patienter med hypertension trukket ud?</a:t>
            </a:r>
          </a:p>
          <a:p>
            <a:pPr marL="0" indent="0">
              <a:lnSpc>
                <a:spcPct val="100000"/>
              </a:lnSpc>
              <a:buNone/>
            </a:pPr>
            <a:r>
              <a:rPr lang="da-DK" sz="1600" dirty="0"/>
              <a:t>Hypertensions-diagnoser er ICPC koder: K86 og K87. Disse skal være givet til patienten inden for de sidste 3 år, for at patienten defineres som en ”Aktuel hypertensionspatient”. Det er ”rene” hypertensionspatienter, som der vises data for – dvs. patienter, som også har en diagnose for Diabetes, IHS eller hyperkolesterolæmi ekskluderes i hypertensions visningerne, da deres hypertension behandles under diabetes, IHS og hyperkolesterolæmi.  </a:t>
            </a:r>
          </a:p>
          <a:p>
            <a:pPr>
              <a:lnSpc>
                <a:spcPct val="100000"/>
              </a:lnSpc>
              <a:buFont typeface="Wingdings" panose="05000000000000000000" pitchFamily="2" charset="2"/>
              <a:buChar char="§"/>
            </a:pPr>
            <a:r>
              <a:rPr lang="da-DK" sz="1600" b="1" i="1" dirty="0">
                <a:solidFill>
                  <a:srgbClr val="297A77"/>
                </a:solidFill>
              </a:rPr>
              <a:t>Forkert kodet hypertensionspatient</a:t>
            </a:r>
            <a:r>
              <a:rPr lang="da-DK" sz="1600" i="1" dirty="0"/>
              <a:t>:</a:t>
            </a:r>
            <a:r>
              <a:rPr lang="da-DK" sz="1600" dirty="0"/>
              <a:t> Diagnosen kan være kommet ind i dit lægepraksissystem (LPS) via en epikrise, fordi pt. har været på sygehuset og fået en diagnose der, som dit LPS har oversat til en ICPC diagnose, da den læste ICD10 koden og epikrisen ind. Diagnoser importeret via FNUX tæller også med. </a:t>
            </a:r>
          </a:p>
          <a:p>
            <a:pPr marL="0" indent="0">
              <a:lnSpc>
                <a:spcPct val="100000"/>
              </a:lnSpc>
              <a:buNone/>
            </a:pPr>
            <a:r>
              <a:rPr lang="da-DK" sz="1400" dirty="0"/>
              <a:t>(OBS i forhold til forløbsplaner: Hvis patienten både har hjertekarsygdom/ hypertension/hyperkolesterolæmi OG diabetes type 2            – så får patienten en diabetes plan og kan ikke få en hjerteplan. Alle parametre i en hjerteplan er implementeret i diabetes planen)</a:t>
            </a:r>
          </a:p>
          <a:p>
            <a:pPr marL="0" indent="0">
              <a:lnSpc>
                <a:spcPct val="100000"/>
              </a:lnSpc>
              <a:buNone/>
            </a:pPr>
            <a:r>
              <a:rPr lang="da-DK" sz="1600" b="1" dirty="0"/>
              <a:t>Er det kun patienter, der er i live og tilmeldt praksis, der er med i udtrækket?</a:t>
            </a:r>
          </a:p>
          <a:p>
            <a:pPr>
              <a:lnSpc>
                <a:spcPct val="100000"/>
              </a:lnSpc>
              <a:buFont typeface="Wingdings" panose="05000000000000000000" pitchFamily="2" charset="2"/>
              <a:buChar char="§"/>
            </a:pPr>
            <a:r>
              <a:rPr lang="da-DK" sz="1600" b="1" dirty="0">
                <a:solidFill>
                  <a:srgbClr val="297A77"/>
                </a:solidFill>
              </a:rPr>
              <a:t>Ja</a:t>
            </a:r>
            <a:r>
              <a:rPr lang="da-DK" sz="1600" dirty="0"/>
              <a:t> </a:t>
            </a:r>
          </a:p>
          <a:p>
            <a:pPr marL="0" indent="0">
              <a:lnSpc>
                <a:spcPct val="100000"/>
              </a:lnSpc>
              <a:buNone/>
            </a:pPr>
            <a:r>
              <a:rPr lang="da-DK" sz="1600" b="1" dirty="0"/>
              <a:t>Hvorfor er der valgt de sidste 18 måneder?</a:t>
            </a:r>
          </a:p>
          <a:p>
            <a:pPr>
              <a:lnSpc>
                <a:spcPct val="100000"/>
              </a:lnSpc>
              <a:buFont typeface="Wingdings" panose="05000000000000000000" pitchFamily="2" charset="2"/>
              <a:buChar char="§"/>
            </a:pPr>
            <a:r>
              <a:rPr lang="da-DK" sz="1600" dirty="0"/>
              <a:t>Hvis patienterne først bestiller tid til årsstatus, når der er gået et år, vil der være en del, hvor årskontrollen bliver forsinket, men alligevel gennemføres inden for 18 måneder, hvilket vurderes at være en passende sikkerhedsmargin.</a:t>
            </a:r>
          </a:p>
          <a:p>
            <a:pPr marL="0" indent="0">
              <a:lnSpc>
                <a:spcPct val="100000"/>
              </a:lnSpc>
              <a:buNone/>
            </a:pPr>
            <a:r>
              <a:rPr lang="da-DK" sz="1600" b="1" dirty="0"/>
              <a:t>Hvornår registreres det, at patienter har  fået en årskontrol for hypertension? (der er taget en 0120 ydelse)</a:t>
            </a:r>
          </a:p>
          <a:p>
            <a:pPr>
              <a:lnSpc>
                <a:spcPct val="100000"/>
              </a:lnSpc>
              <a:buFont typeface="Wingdings" panose="05000000000000000000" pitchFamily="2" charset="2"/>
              <a:buChar char="§"/>
            </a:pPr>
            <a:r>
              <a:rPr lang="da-DK" sz="1600" dirty="0"/>
              <a:t>Hvis der er registreret en hypertensionsdiagnose inden for +/- 7 dage fra datoen for en 0120 ydelse, tælles patienten med som en hypertensions årskontrol. Med andre ord kræver det, at praksis diagnosekoder deres årskontroller for at indgå i beregningen.</a:t>
            </a:r>
          </a:p>
          <a:p>
            <a:pPr marL="0" indent="0">
              <a:lnSpc>
                <a:spcPct val="100000"/>
              </a:lnSpc>
              <a:buNone/>
            </a:pPr>
            <a:endParaRPr lang="da-DK" sz="1600" dirty="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spTree>
    <p:extLst>
      <p:ext uri="{BB962C8B-B14F-4D97-AF65-F5344CB8AC3E}">
        <p14:creationId xmlns:p14="http://schemas.microsoft.com/office/powerpoint/2010/main" val="262170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a:solidFill>
                  <a:srgbClr val="297A77"/>
                </a:solidFill>
                <a:latin typeface="+mn-lt"/>
              </a:rPr>
              <a:t>Tre mulige forklaringer på variation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167319"/>
            <a:ext cx="9185480" cy="5009644"/>
          </a:xfrm>
        </p:spPr>
        <p:txBody>
          <a:bodyPr>
            <a:normAutofit/>
          </a:bodyPr>
          <a:lstStyle/>
          <a:p>
            <a:pPr>
              <a:lnSpc>
                <a:spcPct val="100000"/>
              </a:lnSpc>
            </a:pPr>
            <a:r>
              <a:rPr lang="da-DK" sz="3200" dirty="0"/>
              <a:t>Forskel i patientpopulation  (unge/gamle/syge/raske)</a:t>
            </a:r>
          </a:p>
          <a:p>
            <a:pPr>
              <a:lnSpc>
                <a:spcPct val="100000"/>
              </a:lnSpc>
            </a:pPr>
            <a:r>
              <a:rPr lang="da-DK" sz="3200" dirty="0"/>
              <a:t>Usikker måling pga. få patienter (fx hvis praksis ikke diagnosekoder)</a:t>
            </a:r>
          </a:p>
          <a:p>
            <a:pPr>
              <a:lnSpc>
                <a:spcPct val="100000"/>
              </a:lnSpc>
            </a:pPr>
            <a:r>
              <a:rPr lang="da-DK" sz="3200" b="1" dirty="0"/>
              <a:t>Forskel i klinisk praksis </a:t>
            </a:r>
          </a:p>
          <a:p>
            <a:pPr marL="0" indent="0">
              <a:lnSpc>
                <a:spcPct val="100000"/>
              </a:lnSpc>
              <a:buNone/>
            </a:pPr>
            <a:endParaRPr lang="da-DK" sz="3200" dirty="0"/>
          </a:p>
          <a:p>
            <a:pPr marL="0" indent="0">
              <a:lnSpc>
                <a:spcPct val="100000"/>
              </a:lnSpc>
              <a:buNone/>
            </a:pPr>
            <a:r>
              <a:rPr lang="da-DK" sz="3200" dirty="0"/>
              <a:t>Derudover: Fejlkodning</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Tree>
    <p:extLst>
      <p:ext uri="{BB962C8B-B14F-4D97-AF65-F5344CB8AC3E}">
        <p14:creationId xmlns:p14="http://schemas.microsoft.com/office/powerpoint/2010/main" val="203496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a:solidFill>
                  <a:srgbClr val="297A77"/>
                </a:solidFill>
                <a:latin typeface="+mn-lt"/>
              </a:rPr>
              <a:t>Gruppedrøftelser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a:solidFill>
                  <a:srgbClr val="297A77"/>
                </a:solidFill>
                <a:ea typeface="+mj-ea"/>
                <a:cs typeface="+mj-cs"/>
              </a:rPr>
              <a:t>Drøft i grupper:</a:t>
            </a:r>
          </a:p>
          <a:p>
            <a:pPr marL="514350" indent="-514350">
              <a:buFont typeface="+mj-lt"/>
              <a:buAutoNum type="arabicPeriod"/>
            </a:pPr>
            <a:r>
              <a:rPr lang="da-DK" sz="3200"/>
              <a:t>Hvilken rolle har praksispersonale og læger i forløbet af årlig statusundersøgelse i jeres praksis og hvad laver de? (Tidsbestilling – lab prøver – svar – statuskonsultation)</a:t>
            </a:r>
          </a:p>
          <a:p>
            <a:pPr marL="514350" indent="-514350">
              <a:buFont typeface="+mj-lt"/>
              <a:buAutoNum type="arabicPeriod"/>
            </a:pPr>
            <a:r>
              <a:rPr lang="da-DK" sz="3200"/>
              <a:t>Hvordan sikrer jeres praksis at alle relevante patienter tilbydes og får foretaget årlig opfølgning?</a:t>
            </a:r>
          </a:p>
          <a:p>
            <a:pPr marL="0" indent="0">
              <a:lnSpc>
                <a:spcPct val="100000"/>
              </a:lnSpc>
              <a:buClr>
                <a:srgbClr val="297A77"/>
              </a:buClr>
              <a:buSzPct val="105000"/>
              <a:buNone/>
            </a:pPr>
            <a:endParaRPr lang="da-DK" sz="3200"/>
          </a:p>
          <a:p>
            <a:pPr marL="0" indent="0">
              <a:buClr>
                <a:srgbClr val="297A77"/>
              </a:buClr>
              <a:buSzPct val="105000"/>
              <a:buNone/>
            </a:pPr>
            <a:endParaRPr lang="da-DK" sz="3200"/>
          </a:p>
          <a:p>
            <a:pPr marL="0" indent="0">
              <a:buNone/>
            </a:pPr>
            <a:r>
              <a:rPr lang="da-DK" sz="3200"/>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buNone/>
            </a:pPr>
            <a:endParaRPr lang="da-DK" sz="3200"/>
          </a:p>
          <a:p>
            <a:pPr marL="0" indent="0">
              <a:buNone/>
            </a:pPr>
            <a:endParaRPr lang="da-DK" sz="3200" b="1">
              <a:solidFill>
                <a:srgbClr val="297A77"/>
              </a:solidFill>
              <a:latin typeface="+mn-lt"/>
            </a:endParaRPr>
          </a:p>
          <a:p>
            <a:pPr marL="0" indent="0">
              <a:buNone/>
            </a:pPr>
            <a:endParaRPr lang="da-DK" sz="32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88398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4083" y="223631"/>
            <a:ext cx="10177650" cy="1084296"/>
          </a:xfrm>
        </p:spPr>
        <p:txBody>
          <a:bodyPr>
            <a:normAutofit/>
          </a:bodyPr>
          <a:lstStyle/>
          <a:p>
            <a:r>
              <a:rPr lang="da-DK" sz="3600" b="1" dirty="0">
                <a:solidFill>
                  <a:srgbClr val="297A77"/>
                </a:solidFill>
                <a:latin typeface="+mn-lt"/>
              </a:rPr>
              <a:t>Målepunkt 2a: Andel af patienter, der har fået målt hjemme BT inden for de seneste 18 måneder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graphicFrame>
        <p:nvGraphicFramePr>
          <p:cNvPr id="15" name="Chart 3">
            <a:extLst>
              <a:ext uri="{FF2B5EF4-FFF2-40B4-BE49-F238E27FC236}">
                <a16:creationId xmlns:a16="http://schemas.microsoft.com/office/drawing/2014/main" id="{00000000-0008-0000-0200-0000030C0000}"/>
              </a:ext>
            </a:extLst>
          </p:cNvPr>
          <p:cNvGraphicFramePr>
            <a:graphicFrameLocks noGrp="1"/>
          </p:cNvGraphicFramePr>
          <p:nvPr>
            <p:ph idx="1"/>
            <p:extLst>
              <p:ext uri="{D42A27DB-BD31-4B8C-83A1-F6EECF244321}">
                <p14:modId xmlns:p14="http://schemas.microsoft.com/office/powerpoint/2010/main" val="3468157456"/>
              </p:ext>
            </p:extLst>
          </p:nvPr>
        </p:nvGraphicFramePr>
        <p:xfrm>
          <a:off x="838200" y="1464733"/>
          <a:ext cx="8779933" cy="47122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369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fontScale="90000"/>
          </a:bodyPr>
          <a:lstStyle/>
          <a:p>
            <a:r>
              <a:rPr lang="da-DK" b="1">
                <a:solidFill>
                  <a:srgbClr val="297A77"/>
                </a:solidFill>
                <a:latin typeface="+mn-lt"/>
              </a:rPr>
              <a:t>Forklaringer til grafen om hjemmeblodtryk</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784772" cy="5395937"/>
          </a:xfrm>
        </p:spPr>
        <p:txBody>
          <a:bodyPr>
            <a:noAutofit/>
          </a:bodyPr>
          <a:lstStyle/>
          <a:p>
            <a:pPr marL="0" indent="0">
              <a:lnSpc>
                <a:spcPct val="100000"/>
              </a:lnSpc>
              <a:buNone/>
            </a:pPr>
            <a:r>
              <a:rPr lang="da-DK" sz="3200" b="1" dirty="0"/>
              <a:t>Manglende registrering</a:t>
            </a:r>
          </a:p>
          <a:p>
            <a:pPr>
              <a:lnSpc>
                <a:spcPct val="100000"/>
              </a:lnSpc>
              <a:buFont typeface="Wingdings" panose="05000000000000000000" pitchFamily="2" charset="2"/>
              <a:buChar char="§"/>
            </a:pPr>
            <a:r>
              <a:rPr lang="da-DK" sz="3200" dirty="0"/>
              <a:t>Den korrekte kode er MCS88019, der registreres automatisk ved brug af web patient skemaet. </a:t>
            </a:r>
          </a:p>
          <a:p>
            <a:pPr>
              <a:lnSpc>
                <a:spcPct val="100000"/>
              </a:lnSpc>
              <a:buFont typeface="Wingdings" panose="05000000000000000000" pitchFamily="2" charset="2"/>
              <a:buChar char="§"/>
            </a:pPr>
            <a:r>
              <a:rPr lang="da-DK" sz="3200" dirty="0"/>
              <a:t>Hvis målingen IKKE registreres via Web skema, kan indtastningen i eget laboratorieskema enten mangle eller ske med en forkert kode. </a:t>
            </a:r>
          </a:p>
          <a:p>
            <a:pPr>
              <a:lnSpc>
                <a:spcPct val="100000"/>
              </a:lnSpc>
              <a:buFont typeface="Wingdings" panose="05000000000000000000" pitchFamily="2" charset="2"/>
              <a:buChar char="§"/>
            </a:pPr>
            <a:r>
              <a:rPr lang="da-DK" sz="3200" dirty="0"/>
              <a:t>Hvis der findes både konsultation blodtryk og hjemmeblodtryk samme dag, anvendes den nyeste registreret – så det er alene dato og tidspunkt for registrering af blodtrykket der afgør, hvilket der anvendes.</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Tree>
    <p:extLst>
      <p:ext uri="{BB962C8B-B14F-4D97-AF65-F5344CB8AC3E}">
        <p14:creationId xmlns:p14="http://schemas.microsoft.com/office/powerpoint/2010/main" val="246681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a:solidFill>
                  <a:srgbClr val="297A77"/>
                </a:solidFill>
                <a:latin typeface="+mn-lt"/>
              </a:rPr>
              <a:t>Gruppedrøftelser (5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a:solidFill>
                  <a:srgbClr val="297A77"/>
                </a:solidFill>
                <a:ea typeface="+mj-ea"/>
                <a:cs typeface="+mj-cs"/>
              </a:rPr>
              <a:t>Drøft i grupper:</a:t>
            </a:r>
          </a:p>
          <a:p>
            <a:pPr marL="514350" indent="-514350">
              <a:buFont typeface="+mj-lt"/>
              <a:buAutoNum type="arabicPeriod"/>
            </a:pPr>
            <a:r>
              <a:rPr lang="da-DK" sz="3200"/>
              <a:t>Er hjemme BT måling blevet standard ved udredning og behandlingen af hypertension? </a:t>
            </a:r>
          </a:p>
          <a:p>
            <a:pPr marL="0" indent="0">
              <a:buClr>
                <a:srgbClr val="297A77"/>
              </a:buClr>
              <a:buSzPct val="105000"/>
              <a:buNone/>
            </a:pPr>
            <a:endParaRPr lang="da-DK" sz="3200"/>
          </a:p>
          <a:p>
            <a:pPr marL="0" indent="0">
              <a:buNone/>
            </a:pPr>
            <a:r>
              <a:rPr lang="da-DK" sz="3200"/>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lnSpc>
                <a:spcPct val="100000"/>
              </a:lnSpc>
              <a:buNone/>
            </a:pPr>
            <a:r>
              <a:rPr lang="da-DK" sz="3200" b="1">
                <a:solidFill>
                  <a:srgbClr val="297A77"/>
                </a:solidFill>
                <a:ea typeface="+mj-ea"/>
                <a:cs typeface="+mj-cs"/>
              </a:rPr>
              <a:t>           </a:t>
            </a:r>
          </a:p>
          <a:p>
            <a:pPr marL="0" indent="0">
              <a:buNone/>
            </a:pPr>
            <a:endParaRPr lang="da-DK" sz="3200"/>
          </a:p>
          <a:p>
            <a:pPr marL="0" indent="0">
              <a:buNone/>
            </a:pPr>
            <a:endParaRPr lang="da-DK" sz="3200" b="1">
              <a:solidFill>
                <a:srgbClr val="297A77"/>
              </a:solidFill>
              <a:latin typeface="+mn-lt"/>
            </a:endParaRPr>
          </a:p>
          <a:p>
            <a:pPr marL="0" indent="0">
              <a:buNone/>
            </a:pPr>
            <a:endParaRPr lang="da-DK" sz="32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61714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4083" y="223631"/>
            <a:ext cx="10177650" cy="1084296"/>
          </a:xfrm>
        </p:spPr>
        <p:txBody>
          <a:bodyPr>
            <a:normAutofit/>
          </a:bodyPr>
          <a:lstStyle/>
          <a:p>
            <a:r>
              <a:rPr lang="da-DK" sz="3600" b="1" dirty="0">
                <a:solidFill>
                  <a:srgbClr val="297A77"/>
                </a:solidFill>
                <a:latin typeface="+mn-lt"/>
              </a:rPr>
              <a:t>Målepunkt 2b: Andel af patienter, der har fået målt LDL inden for de seneste 18 måneder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graphicFrame>
        <p:nvGraphicFramePr>
          <p:cNvPr id="5" name="Content Placeholder 4">
            <a:extLst>
              <a:ext uri="{FF2B5EF4-FFF2-40B4-BE49-F238E27FC236}">
                <a16:creationId xmlns:a16="http://schemas.microsoft.com/office/drawing/2014/main" id="{00000000-0008-0000-0200-000004100000}"/>
              </a:ext>
            </a:extLst>
          </p:cNvPr>
          <p:cNvGraphicFramePr>
            <a:graphicFrameLocks noGrp="1"/>
          </p:cNvGraphicFramePr>
          <p:nvPr>
            <p:ph idx="1"/>
            <p:extLst>
              <p:ext uri="{D42A27DB-BD31-4B8C-83A1-F6EECF244321}">
                <p14:modId xmlns:p14="http://schemas.microsoft.com/office/powerpoint/2010/main" val="2522437909"/>
              </p:ext>
            </p:extLst>
          </p:nvPr>
        </p:nvGraphicFramePr>
        <p:xfrm>
          <a:off x="474133" y="1176867"/>
          <a:ext cx="9366679" cy="533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95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Formål med dagens møde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r>
              <a:rPr lang="da-DK" sz="2800"/>
              <a:t>Få tal for </a:t>
            </a:r>
            <a:r>
              <a:rPr lang="da-DK"/>
              <a:t>monitoreringen og behandlingen af vores patienter med </a:t>
            </a:r>
            <a:r>
              <a:rPr lang="da-DK" err="1"/>
              <a:t>hypertension</a:t>
            </a:r>
            <a:r>
              <a:rPr lang="da-DK" sz="2800"/>
              <a:t> i klyngen og i egen praksis</a:t>
            </a:r>
          </a:p>
          <a:p>
            <a:endParaRPr lang="da-DK" sz="2800"/>
          </a:p>
          <a:p>
            <a:r>
              <a:rPr lang="da-DK" sz="2800"/>
              <a:t>Diskutere hvordan </a:t>
            </a:r>
            <a:r>
              <a:rPr lang="da-DK"/>
              <a:t>den årlige status er tilrettelagt og hvordan den medicinske behandling foregår – ikke mindst i lyset af muligheden for uddelegering i OK22</a:t>
            </a:r>
          </a:p>
          <a:p>
            <a:pPr marL="0" indent="0">
              <a:buNone/>
            </a:pPr>
            <a:endParaRPr lang="da-DK" sz="2800"/>
          </a:p>
          <a:p>
            <a:r>
              <a:rPr lang="da-DK" sz="2800"/>
              <a:t>Overveje om der er elementer vi skal justere i vores egen praksis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3433391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4083" y="223631"/>
            <a:ext cx="10177650" cy="1084296"/>
          </a:xfrm>
        </p:spPr>
        <p:txBody>
          <a:bodyPr>
            <a:normAutofit/>
          </a:bodyPr>
          <a:lstStyle/>
          <a:p>
            <a:r>
              <a:rPr lang="da-DK" sz="3600" b="1" dirty="0">
                <a:solidFill>
                  <a:srgbClr val="297A77"/>
                </a:solidFill>
                <a:latin typeface="+mn-lt"/>
              </a:rPr>
              <a:t>Målepunkt 2c: Andel af patienter, der har fået målt </a:t>
            </a:r>
            <a:r>
              <a:rPr lang="da-DK" sz="3600" b="1" dirty="0" err="1">
                <a:solidFill>
                  <a:srgbClr val="297A77"/>
                </a:solidFill>
                <a:latin typeface="+mn-lt"/>
              </a:rPr>
              <a:t>eGFR</a:t>
            </a:r>
            <a:r>
              <a:rPr lang="da-DK" sz="3600" b="1" dirty="0">
                <a:solidFill>
                  <a:srgbClr val="297A77"/>
                </a:solidFill>
                <a:latin typeface="+mn-lt"/>
              </a:rPr>
              <a:t> inden for de seneste 18 måneder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graphicFrame>
        <p:nvGraphicFramePr>
          <p:cNvPr id="6" name="Content Placeholder 5">
            <a:extLst>
              <a:ext uri="{FF2B5EF4-FFF2-40B4-BE49-F238E27FC236}">
                <a16:creationId xmlns:a16="http://schemas.microsoft.com/office/drawing/2014/main" id="{00000000-0008-0000-0200-000005140000}"/>
              </a:ext>
            </a:extLst>
          </p:cNvPr>
          <p:cNvGraphicFramePr>
            <a:graphicFrameLocks noGrp="1"/>
          </p:cNvGraphicFramePr>
          <p:nvPr>
            <p:ph idx="1"/>
            <p:extLst>
              <p:ext uri="{D42A27DB-BD31-4B8C-83A1-F6EECF244321}">
                <p14:modId xmlns:p14="http://schemas.microsoft.com/office/powerpoint/2010/main" val="1484924057"/>
              </p:ext>
            </p:extLst>
          </p:nvPr>
        </p:nvGraphicFramePr>
        <p:xfrm>
          <a:off x="371815" y="1608167"/>
          <a:ext cx="9383635" cy="4843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454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4083" y="223631"/>
            <a:ext cx="10177650" cy="1084296"/>
          </a:xfrm>
        </p:spPr>
        <p:txBody>
          <a:bodyPr>
            <a:normAutofit/>
          </a:bodyPr>
          <a:lstStyle/>
          <a:p>
            <a:r>
              <a:rPr lang="da-DK" sz="3600" b="1" dirty="0">
                <a:solidFill>
                  <a:srgbClr val="297A77"/>
                </a:solidFill>
                <a:latin typeface="+mn-lt"/>
              </a:rPr>
              <a:t>Målepunkt 2d: Andel af patienter, der har fået målt U-</a:t>
            </a:r>
            <a:r>
              <a:rPr lang="da-DK" sz="3600" b="1" dirty="0" err="1">
                <a:solidFill>
                  <a:srgbClr val="297A77"/>
                </a:solidFill>
                <a:latin typeface="+mn-lt"/>
              </a:rPr>
              <a:t>alb</a:t>
            </a:r>
            <a:r>
              <a:rPr lang="da-DK" sz="3600" b="1" dirty="0">
                <a:solidFill>
                  <a:srgbClr val="297A77"/>
                </a:solidFill>
                <a:latin typeface="+mn-lt"/>
              </a:rPr>
              <a:t>/</a:t>
            </a:r>
            <a:r>
              <a:rPr lang="da-DK" sz="3600" b="1" dirty="0" err="1">
                <a:solidFill>
                  <a:srgbClr val="297A77"/>
                </a:solidFill>
                <a:latin typeface="+mn-lt"/>
              </a:rPr>
              <a:t>creatinin</a:t>
            </a:r>
            <a:r>
              <a:rPr lang="da-DK" sz="3600" b="1" dirty="0">
                <a:solidFill>
                  <a:srgbClr val="297A77"/>
                </a:solidFill>
                <a:latin typeface="+mn-lt"/>
              </a:rPr>
              <a:t> inden for de seneste 18 måneder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graphicFrame>
        <p:nvGraphicFramePr>
          <p:cNvPr id="5" name="Content Placeholder 4">
            <a:extLst>
              <a:ext uri="{FF2B5EF4-FFF2-40B4-BE49-F238E27FC236}">
                <a16:creationId xmlns:a16="http://schemas.microsoft.com/office/drawing/2014/main" id="{00000000-0008-0000-0200-000004100000}"/>
              </a:ext>
            </a:extLst>
          </p:cNvPr>
          <p:cNvGraphicFramePr>
            <a:graphicFrameLocks noGrp="1"/>
          </p:cNvGraphicFramePr>
          <p:nvPr>
            <p:ph idx="1"/>
          </p:nvPr>
        </p:nvGraphicFramePr>
        <p:xfrm>
          <a:off x="474133" y="1176867"/>
          <a:ext cx="9366679" cy="533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571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fontScale="90000"/>
          </a:bodyPr>
          <a:lstStyle/>
          <a:p>
            <a:r>
              <a:rPr lang="da-DK" b="1">
                <a:solidFill>
                  <a:srgbClr val="297A77"/>
                </a:solidFill>
                <a:latin typeface="+mn-lt"/>
              </a:rPr>
              <a:t>Forklaringer til grafen om U-</a:t>
            </a:r>
            <a:r>
              <a:rPr lang="da-DK" b="1" err="1">
                <a:solidFill>
                  <a:srgbClr val="297A77"/>
                </a:solidFill>
                <a:latin typeface="+mn-lt"/>
              </a:rPr>
              <a:t>alb</a:t>
            </a:r>
            <a:r>
              <a:rPr lang="da-DK" b="1">
                <a:solidFill>
                  <a:srgbClr val="297A77"/>
                </a:solidFill>
                <a:latin typeface="+mn-lt"/>
              </a:rPr>
              <a:t>/</a:t>
            </a:r>
            <a:r>
              <a:rPr lang="da-DK" b="1" err="1">
                <a:solidFill>
                  <a:srgbClr val="297A77"/>
                </a:solidFill>
                <a:latin typeface="+mn-lt"/>
              </a:rPr>
              <a:t>creatinin</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552966" cy="5395937"/>
          </a:xfrm>
        </p:spPr>
        <p:txBody>
          <a:bodyPr>
            <a:noAutofit/>
          </a:bodyPr>
          <a:lstStyle/>
          <a:p>
            <a:pPr>
              <a:lnSpc>
                <a:spcPct val="100000"/>
              </a:lnSpc>
              <a:buFont typeface="Wingdings" panose="05000000000000000000" pitchFamily="2" charset="2"/>
              <a:buChar char="§"/>
            </a:pPr>
            <a:r>
              <a:rPr lang="da-DK" dirty="0"/>
              <a:t>Den korrekte kode er NPU19661, der overføres automatisk fra laboratoriet til praksis. </a:t>
            </a:r>
          </a:p>
          <a:p>
            <a:pPr>
              <a:lnSpc>
                <a:spcPct val="100000"/>
              </a:lnSpc>
              <a:buFont typeface="Wingdings" panose="05000000000000000000" pitchFamily="2" charset="2"/>
              <a:buChar char="§"/>
            </a:pPr>
            <a:r>
              <a:rPr lang="da-DK" dirty="0">
                <a:solidFill>
                  <a:srgbClr val="000000"/>
                </a:solidFill>
                <a:effectLst/>
                <a:ea typeface="Times New Roman" panose="02020603050405020304" pitchFamily="18" charset="0"/>
              </a:rPr>
              <a:t>Da u-alb/krea overføres automatisk til laboratoriekortet, vil det automatisk stå rigtigt i forløbsplansvisninger. </a:t>
            </a:r>
          </a:p>
          <a:p>
            <a:pPr>
              <a:lnSpc>
                <a:spcPct val="100000"/>
              </a:lnSpc>
              <a:buFont typeface="Wingdings" panose="05000000000000000000" pitchFamily="2" charset="2"/>
              <a:buChar char="§"/>
            </a:pPr>
            <a:r>
              <a:rPr lang="da-DK" dirty="0">
                <a:solidFill>
                  <a:srgbClr val="000000"/>
                </a:solidFill>
                <a:ea typeface="Times New Roman" panose="02020603050405020304" pitchFamily="18" charset="0"/>
              </a:rPr>
              <a:t>Nogen svar afgives som tekst svar fra laboratoriet, hvis fx albumin er for lavt til at det kan måles. Det kommer som et svar, der ligner disse: ”FOR LAVALB”, ”Ej beregnet”, ”Beregnes ej”. Disse svar oversættes i forløbsplaner til ”&lt; 0” og målingen tæller derfor fortsat med. Praksis kan se i formularen og i patientlisterne, hvis denne oversættelse har fundet sted.</a:t>
            </a:r>
            <a:r>
              <a:rPr lang="da-DK" dirty="0">
                <a:solidFill>
                  <a:srgbClr val="000000"/>
                </a:solidFill>
                <a:effectLst/>
                <a:ea typeface="Times New Roman" panose="02020603050405020304" pitchFamily="18" charset="0"/>
              </a:rPr>
              <a:t> </a:t>
            </a:r>
            <a:r>
              <a:rPr lang="da-DK"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spTree>
    <p:extLst>
      <p:ext uri="{BB962C8B-B14F-4D97-AF65-F5344CB8AC3E}">
        <p14:creationId xmlns:p14="http://schemas.microsoft.com/office/powerpoint/2010/main" val="192217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fontScale="90000"/>
          </a:bodyPr>
          <a:lstStyle/>
          <a:p>
            <a:r>
              <a:rPr lang="da-DK" b="1">
                <a:solidFill>
                  <a:srgbClr val="297A77"/>
                </a:solidFill>
                <a:latin typeface="+mn-lt"/>
              </a:rPr>
              <a:t>Forklaringer til grafen om U-</a:t>
            </a:r>
            <a:r>
              <a:rPr lang="da-DK" b="1" err="1">
                <a:solidFill>
                  <a:srgbClr val="297A77"/>
                </a:solidFill>
                <a:latin typeface="+mn-lt"/>
              </a:rPr>
              <a:t>alb</a:t>
            </a:r>
            <a:r>
              <a:rPr lang="da-DK" b="1">
                <a:solidFill>
                  <a:srgbClr val="297A77"/>
                </a:solidFill>
                <a:latin typeface="+mn-lt"/>
              </a:rPr>
              <a:t>/</a:t>
            </a:r>
            <a:r>
              <a:rPr lang="da-DK" b="1" err="1">
                <a:solidFill>
                  <a:srgbClr val="297A77"/>
                </a:solidFill>
                <a:latin typeface="+mn-lt"/>
              </a:rPr>
              <a:t>creatinin</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552966" cy="5395937"/>
          </a:xfrm>
        </p:spPr>
        <p:txBody>
          <a:bodyPr>
            <a:noAutofit/>
          </a:bodyPr>
          <a:lstStyle/>
          <a:p>
            <a:pPr>
              <a:lnSpc>
                <a:spcPct val="100000"/>
              </a:lnSpc>
              <a:buFont typeface="Wingdings" panose="05000000000000000000" pitchFamily="2" charset="2"/>
              <a:buChar char="§"/>
            </a:pPr>
            <a:r>
              <a:rPr lang="da-DK" dirty="0"/>
              <a:t>Her ses eksempler på fortolkning af U-alb/krea ratio</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4" name="Billede 3">
            <a:extLst>
              <a:ext uri="{FF2B5EF4-FFF2-40B4-BE49-F238E27FC236}">
                <a16:creationId xmlns:a16="http://schemas.microsoft.com/office/drawing/2014/main" id="{406CF446-FABD-D509-C67B-81E0BF598F43}"/>
              </a:ext>
            </a:extLst>
          </p:cNvPr>
          <p:cNvPicPr>
            <a:picLocks noChangeAspect="1"/>
          </p:cNvPicPr>
          <p:nvPr/>
        </p:nvPicPr>
        <p:blipFill>
          <a:blip r:embed="rId4"/>
          <a:stretch>
            <a:fillRect/>
          </a:stretch>
        </p:blipFill>
        <p:spPr>
          <a:xfrm>
            <a:off x="517470" y="2227996"/>
            <a:ext cx="5426130" cy="2996805"/>
          </a:xfrm>
          <a:prstGeom prst="rect">
            <a:avLst/>
          </a:prstGeom>
          <a:ln>
            <a:solidFill>
              <a:schemeClr val="accent1"/>
            </a:solidFill>
          </a:ln>
        </p:spPr>
      </p:pic>
      <p:pic>
        <p:nvPicPr>
          <p:cNvPr id="6" name="Billede 5">
            <a:extLst>
              <a:ext uri="{FF2B5EF4-FFF2-40B4-BE49-F238E27FC236}">
                <a16:creationId xmlns:a16="http://schemas.microsoft.com/office/drawing/2014/main" id="{8061B99D-6DB3-5656-78AF-ABB951BCD229}"/>
              </a:ext>
            </a:extLst>
          </p:cNvPr>
          <p:cNvPicPr>
            <a:picLocks noChangeAspect="1"/>
          </p:cNvPicPr>
          <p:nvPr/>
        </p:nvPicPr>
        <p:blipFill>
          <a:blip r:embed="rId5"/>
          <a:stretch>
            <a:fillRect/>
          </a:stretch>
        </p:blipFill>
        <p:spPr>
          <a:xfrm>
            <a:off x="6977182" y="3428999"/>
            <a:ext cx="2575783" cy="2918713"/>
          </a:xfrm>
          <a:prstGeom prst="rect">
            <a:avLst/>
          </a:prstGeom>
          <a:ln>
            <a:solidFill>
              <a:schemeClr val="accent1"/>
            </a:solidFill>
          </a:ln>
        </p:spPr>
      </p:pic>
      <p:sp>
        <p:nvSpPr>
          <p:cNvPr id="8" name="Tekstfelt 7">
            <a:extLst>
              <a:ext uri="{FF2B5EF4-FFF2-40B4-BE49-F238E27FC236}">
                <a16:creationId xmlns:a16="http://schemas.microsoft.com/office/drawing/2014/main" id="{A1492FDA-776A-CA77-CE52-DF56F36720E1}"/>
              </a:ext>
            </a:extLst>
          </p:cNvPr>
          <p:cNvSpPr txBox="1"/>
          <p:nvPr/>
        </p:nvSpPr>
        <p:spPr>
          <a:xfrm>
            <a:off x="6987604" y="3007075"/>
            <a:ext cx="2554937" cy="369332"/>
          </a:xfrm>
          <a:prstGeom prst="rect">
            <a:avLst/>
          </a:prstGeom>
          <a:noFill/>
        </p:spPr>
        <p:txBody>
          <a:bodyPr wrap="square" rtlCol="0">
            <a:spAutoFit/>
          </a:bodyPr>
          <a:lstStyle/>
          <a:p>
            <a:r>
              <a:rPr lang="da-DK" b="1" dirty="0"/>
              <a:t>Fra patientlisten</a:t>
            </a:r>
          </a:p>
        </p:txBody>
      </p:sp>
      <p:sp>
        <p:nvSpPr>
          <p:cNvPr id="11" name="Tekstfelt 10">
            <a:extLst>
              <a:ext uri="{FF2B5EF4-FFF2-40B4-BE49-F238E27FC236}">
                <a16:creationId xmlns:a16="http://schemas.microsoft.com/office/drawing/2014/main" id="{E9610C95-37B9-76F2-012B-DC35EECC4C66}"/>
              </a:ext>
            </a:extLst>
          </p:cNvPr>
          <p:cNvSpPr txBox="1"/>
          <p:nvPr/>
        </p:nvSpPr>
        <p:spPr>
          <a:xfrm>
            <a:off x="675598" y="1833087"/>
            <a:ext cx="2554937" cy="369332"/>
          </a:xfrm>
          <a:prstGeom prst="rect">
            <a:avLst/>
          </a:prstGeom>
          <a:noFill/>
        </p:spPr>
        <p:txBody>
          <a:bodyPr wrap="square" rtlCol="0">
            <a:spAutoFit/>
          </a:bodyPr>
          <a:lstStyle/>
          <a:p>
            <a:r>
              <a:rPr lang="da-DK" b="1" dirty="0"/>
              <a:t>Fra diabetes formularen</a:t>
            </a:r>
          </a:p>
        </p:txBody>
      </p:sp>
    </p:spTree>
    <p:extLst>
      <p:ext uri="{BB962C8B-B14F-4D97-AF65-F5344CB8AC3E}">
        <p14:creationId xmlns:p14="http://schemas.microsoft.com/office/powerpoint/2010/main" val="2061475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a:solidFill>
                  <a:srgbClr val="297A77"/>
                </a:solidFill>
                <a:latin typeface="+mn-lt"/>
              </a:rPr>
              <a:t>Gruppedrøftelser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dirty="0">
                <a:solidFill>
                  <a:srgbClr val="297A77"/>
                </a:solidFill>
                <a:ea typeface="+mj-ea"/>
                <a:cs typeface="+mj-cs"/>
              </a:rPr>
              <a:t>Drøft i grupper:</a:t>
            </a:r>
          </a:p>
          <a:p>
            <a:pPr marL="514350" indent="-514350">
              <a:buFont typeface="+mj-lt"/>
              <a:buAutoNum type="arabicPeriod"/>
            </a:pPr>
            <a:r>
              <a:rPr lang="da-DK" sz="3200" dirty="0"/>
              <a:t>Hvilke prøver ”smutter”? Hvorfor ”smutter” de?</a:t>
            </a:r>
          </a:p>
          <a:p>
            <a:pPr marL="514350" indent="-514350">
              <a:buFont typeface="+mj-lt"/>
              <a:buAutoNum type="arabicPeriod"/>
            </a:pPr>
            <a:r>
              <a:rPr lang="da-DK" sz="3200" dirty="0"/>
              <a:t>Fraser, labprofiler, andet der kan deles?</a:t>
            </a:r>
          </a:p>
          <a:p>
            <a:pPr marL="514350" indent="-514350">
              <a:buFont typeface="+mj-lt"/>
              <a:buAutoNum type="arabicPeriod"/>
            </a:pPr>
            <a:endParaRPr lang="da-DK" sz="3200" dirty="0"/>
          </a:p>
          <a:p>
            <a:pPr marL="0" indent="0">
              <a:buNone/>
            </a:pPr>
            <a:endParaRPr lang="da-DK" sz="3200" dirty="0"/>
          </a:p>
          <a:p>
            <a:pPr marL="514350" lvl="0" indent="-514350">
              <a:buFont typeface="+mj-lt"/>
              <a:buAutoNum type="arabicPeriod" startAt="3"/>
            </a:pPr>
            <a:r>
              <a:rPr lang="da-DK" sz="3200" dirty="0"/>
              <a:t>Hvilke erfaringer har I med at bruge forløbsplaner?</a:t>
            </a:r>
          </a:p>
          <a:p>
            <a:pPr marL="0" indent="0">
              <a:lnSpc>
                <a:spcPct val="100000"/>
              </a:lnSpc>
              <a:buClr>
                <a:srgbClr val="297A77"/>
              </a:buClr>
              <a:buSzPct val="105000"/>
              <a:buNone/>
            </a:pPr>
            <a:endParaRPr lang="da-DK" sz="3200" dirty="0"/>
          </a:p>
          <a:p>
            <a:pPr marL="0" indent="0">
              <a:buClr>
                <a:srgbClr val="297A77"/>
              </a:buClr>
              <a:buSzPct val="105000"/>
              <a:buNone/>
            </a:pPr>
            <a:endParaRPr lang="da-DK" sz="3200" dirty="0"/>
          </a:p>
          <a:p>
            <a:pPr marL="0" indent="0">
              <a:buNone/>
            </a:pPr>
            <a:r>
              <a:rPr lang="da-DK" sz="32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sz="3200" dirty="0"/>
          </a:p>
          <a:p>
            <a:pPr marL="0" indent="0">
              <a:buNone/>
            </a:pPr>
            <a:endParaRPr lang="da-DK" sz="3200" b="1" dirty="0">
              <a:solidFill>
                <a:srgbClr val="297A77"/>
              </a:solidFill>
              <a:latin typeface="+mn-lt"/>
            </a:endParaRPr>
          </a:p>
          <a:p>
            <a:pPr marL="0" indent="0">
              <a:buNone/>
            </a:pPr>
            <a:endParaRPr lang="da-DK" sz="32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448376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dirty="0"/>
              <a:t>Hvad har I talt om i grupperne? </a:t>
            </a:r>
          </a:p>
          <a:p>
            <a:pPr>
              <a:lnSpc>
                <a:spcPct val="100000"/>
              </a:lnSpc>
              <a:buClr>
                <a:srgbClr val="297A77"/>
              </a:buClr>
              <a:buSzPct val="105000"/>
            </a:pPr>
            <a:r>
              <a:rPr lang="da-DK" sz="3200" dirty="0"/>
              <a:t>Gode ideer, der kan deles?</a:t>
            </a:r>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solidFill>
                  <a:srgbClr val="297A77"/>
                </a:solidFill>
                <a:ea typeface="+mj-ea"/>
                <a:cs typeface="+mj-cs"/>
              </a:rPr>
              <a:t>      </a:t>
            </a:r>
          </a:p>
          <a:p>
            <a:pPr marL="0" indent="0">
              <a:lnSpc>
                <a:spcPct val="100000"/>
              </a:lnSpc>
              <a:buNone/>
            </a:pPr>
            <a:r>
              <a:rPr lang="da-DK" sz="5100" b="1" dirty="0">
                <a:solidFill>
                  <a:srgbClr val="297A77"/>
                </a:solidFill>
                <a:ea typeface="+mj-ea"/>
                <a:cs typeface="+mj-cs"/>
              </a:rPr>
              <a:t>      </a:t>
            </a: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9370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dirty="0"/>
              <a:t>Stille refleksion og notér de vigtigste pointer I tager med jer</a:t>
            </a:r>
            <a:endParaRPr lang="da-DK" sz="4400" dirty="0"/>
          </a:p>
          <a:p>
            <a:pPr marL="0" indent="0">
              <a:lnSpc>
                <a:spcPct val="100000"/>
              </a:lnSpc>
              <a:buNone/>
            </a:pPr>
            <a:r>
              <a:rPr lang="da-DK" b="1" dirty="0">
                <a:solidFill>
                  <a:srgbClr val="297A77"/>
                </a:solidFill>
                <a:ea typeface="+mj-ea"/>
                <a:cs typeface="+mj-cs"/>
              </a:rPr>
              <a:t>           </a:t>
            </a:r>
            <a:endParaRPr lang="da-DK" sz="5100" b="1" dirty="0">
              <a:solidFill>
                <a:srgbClr val="297A77"/>
              </a:solidFill>
              <a:ea typeface="+mj-ea"/>
              <a:cs typeface="+mj-cs"/>
            </a:endParaRPr>
          </a:p>
          <a:p>
            <a:pPr marL="0" indent="0">
              <a:lnSpc>
                <a:spcPct val="100000"/>
              </a:lnSpc>
              <a:buNone/>
            </a:pPr>
            <a:r>
              <a:rPr lang="da-DK" sz="3900" b="1" dirty="0">
                <a:solidFill>
                  <a:srgbClr val="297A77"/>
                </a:solidFill>
                <a:ea typeface="+mj-ea"/>
                <a:cs typeface="+mj-cs"/>
              </a:rPr>
              <a:t>	</a:t>
            </a: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3711472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247060" y="2260121"/>
            <a:ext cx="12191999" cy="252731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7800" b="1">
                <a:solidFill>
                  <a:schemeClr val="bg1"/>
                </a:solidFill>
                <a:latin typeface="+mn-lt"/>
                <a:cs typeface="Calibri"/>
              </a:rPr>
              <a:t>Pause (15 min.)</a:t>
            </a:r>
          </a:p>
          <a:p>
            <a:pPr algn="ctr"/>
            <a:endParaRPr lang="da-DK" sz="6000" b="1">
              <a:solidFill>
                <a:schemeClr val="bg1"/>
              </a:solidFill>
              <a:latin typeface="+mn-lt"/>
              <a:cs typeface="Calibri"/>
            </a:endParaRPr>
          </a:p>
          <a:p>
            <a:pPr algn="ctr"/>
            <a:r>
              <a:rPr lang="da-DK" sz="6000" b="1">
                <a:solidFill>
                  <a:schemeClr val="bg1"/>
                </a:solidFill>
                <a:latin typeface="+mn-lt"/>
                <a:cs typeface="Calibri"/>
              </a:rPr>
              <a:t>SÆT DIG SAMMEN MED KOLLEGAER </a:t>
            </a:r>
          </a:p>
          <a:p>
            <a:pPr algn="ctr"/>
            <a:r>
              <a:rPr lang="da-DK" sz="6000" b="1">
                <a:solidFill>
                  <a:schemeClr val="bg1"/>
                </a:solidFill>
                <a:latin typeface="+mn-lt"/>
                <a:cs typeface="Calibri"/>
              </a:rPr>
              <a:t>FRA PRAKSIS (SOLOLÆGER SAMMEN)</a:t>
            </a:r>
          </a:p>
          <a:p>
            <a:pPr algn="ctr"/>
            <a:endParaRPr lang="da-DK" sz="6000" b="1">
              <a:solidFill>
                <a:schemeClr val="bg1"/>
              </a:solidFill>
              <a:latin typeface="+mn-lt"/>
              <a:cs typeface="Calibri"/>
            </a:endParaRPr>
          </a:p>
        </p:txBody>
      </p:sp>
    </p:spTree>
    <p:extLst>
      <p:ext uri="{BB962C8B-B14F-4D97-AF65-F5344CB8AC3E}">
        <p14:creationId xmlns:p14="http://schemas.microsoft.com/office/powerpoint/2010/main" val="55212355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8729" y="463565"/>
            <a:ext cx="8945197" cy="612775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5200" b="1">
                <a:cs typeface="Calibri"/>
              </a:rPr>
              <a:t>Blok 2: Behandling </a:t>
            </a:r>
          </a:p>
          <a:p>
            <a:pPr marL="457200" lvl="1" indent="0">
              <a:lnSpc>
                <a:spcPct val="110000"/>
              </a:lnSpc>
              <a:buNone/>
            </a:pPr>
            <a:endParaRPr lang="da-DK" sz="2800" b="1">
              <a:cs typeface="Calibri"/>
            </a:endParaRPr>
          </a:p>
          <a:p>
            <a:pPr marL="457200" lvl="1" indent="0">
              <a:lnSpc>
                <a:spcPct val="110000"/>
              </a:lnSpc>
              <a:buNone/>
            </a:pPr>
            <a:endParaRPr lang="da-DK" sz="2800" b="1">
              <a:cs typeface="Calibri"/>
            </a:endParaRPr>
          </a:p>
          <a:p>
            <a:pPr marL="0" indent="0">
              <a:buNone/>
            </a:pPr>
            <a:endParaRPr lang="da-DK" sz="4200" b="1">
              <a:cs typeface="Calibri"/>
            </a:endParaRPr>
          </a:p>
          <a:p>
            <a:pPr marL="0" indent="0">
              <a:buNone/>
            </a:pPr>
            <a:r>
              <a:rPr lang="da-DK" sz="3400" b="1">
                <a:cs typeface="Calibri"/>
              </a:rPr>
              <a:t>Samlet tid: 45 min. herunder</a:t>
            </a:r>
          </a:p>
          <a:p>
            <a:pPr marL="0" indent="0">
              <a:lnSpc>
                <a:spcPct val="110000"/>
              </a:lnSpc>
              <a:buNone/>
            </a:pPr>
            <a:r>
              <a:rPr lang="da-DK" sz="2900" b="1">
                <a:cs typeface="Calibri"/>
              </a:rPr>
              <a:t>Gruppearbejde 25 min.</a:t>
            </a:r>
          </a:p>
          <a:p>
            <a:pPr marL="0" indent="0">
              <a:buNone/>
            </a:pPr>
            <a:endParaRPr lang="da-DK" sz="4000" b="1">
              <a:cs typeface="Calibri"/>
            </a:endParaRPr>
          </a:p>
          <a:p>
            <a:pPr marL="0" indent="0">
              <a:buNone/>
            </a:pPr>
            <a:r>
              <a:rPr lang="da-DK" sz="2900" b="1">
                <a:cs typeface="Calibri"/>
              </a:rPr>
              <a:t>Her skal I </a:t>
            </a:r>
            <a:r>
              <a:rPr lang="da-DK" sz="2900" b="1" u="sng">
                <a:cs typeface="Calibri"/>
              </a:rPr>
              <a:t>ikke</a:t>
            </a:r>
            <a:r>
              <a:rPr lang="da-DK" sz="2900" b="1">
                <a:cs typeface="Calibri"/>
              </a:rPr>
              <a:t> sidde sammen med kolleger fra egen praksis</a:t>
            </a:r>
          </a:p>
        </p:txBody>
      </p:sp>
    </p:spTree>
    <p:extLst>
      <p:ext uri="{BB962C8B-B14F-4D97-AF65-F5344CB8AC3E}">
        <p14:creationId xmlns:p14="http://schemas.microsoft.com/office/powerpoint/2010/main" val="365985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9CAC3E-803B-43EE-A682-412B26B7A146}"/>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049905AA-6DBA-4EF5-8F57-5D2EA8B48F41}"/>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6573B2E4-8179-415E-B42B-CE91AB873C88}"/>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11" name="Slide Number Placeholder 3">
            <a:extLst>
              <a:ext uri="{FF2B5EF4-FFF2-40B4-BE49-F238E27FC236}">
                <a16:creationId xmlns:a16="http://schemas.microsoft.com/office/drawing/2014/main" id="{88DD5E36-FCD4-4FE1-812E-00D53696B7C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29</a:t>
            </a:fld>
            <a:endParaRPr lang="da-DK" altLang="en-US">
              <a:solidFill>
                <a:schemeClr val="bg1">
                  <a:lumMod val="75000"/>
                </a:schemeClr>
              </a:solidFill>
            </a:endParaRPr>
          </a:p>
        </p:txBody>
      </p:sp>
      <p:sp>
        <p:nvSpPr>
          <p:cNvPr id="12" name="Title 1">
            <a:extLst>
              <a:ext uri="{FF2B5EF4-FFF2-40B4-BE49-F238E27FC236}">
                <a16:creationId xmlns:a16="http://schemas.microsoft.com/office/drawing/2014/main" id="{26D39BFD-EE38-4DA7-9537-A329610B2938}"/>
              </a:ext>
            </a:extLst>
          </p:cNvPr>
          <p:cNvSpPr txBox="1">
            <a:spLocks/>
          </p:cNvSpPr>
          <p:nvPr/>
        </p:nvSpPr>
        <p:spPr>
          <a:xfrm>
            <a:off x="2298526" y="365125"/>
            <a:ext cx="91001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solidFill>
                  <a:srgbClr val="297A77"/>
                </a:solidFill>
                <a:latin typeface="+mn-lt"/>
              </a:rPr>
              <a:t>Introduktionsvideo (4,5 min.)</a:t>
            </a:r>
            <a:br>
              <a:rPr lang="da-DK" b="1">
                <a:solidFill>
                  <a:srgbClr val="3C8CFA"/>
                </a:solidFill>
                <a:latin typeface="+mn-lt"/>
              </a:rPr>
            </a:br>
            <a:endParaRPr lang="da-DK" b="1">
              <a:solidFill>
                <a:srgbClr val="3C8CFA"/>
              </a:solidFill>
              <a:latin typeface="+mn-lt"/>
            </a:endParaRPr>
          </a:p>
        </p:txBody>
      </p:sp>
      <p:pic>
        <p:nvPicPr>
          <p:cNvPr id="5" name="Onlinemedier 4" title="Hypertension – forslag 2 - video 2.mp4">
            <a:hlinkClick r:id="" action="ppaction://media"/>
            <a:extLst>
              <a:ext uri="{FF2B5EF4-FFF2-40B4-BE49-F238E27FC236}">
                <a16:creationId xmlns:a16="http://schemas.microsoft.com/office/drawing/2014/main" id="{0B345FAE-F371-4178-B95B-8AF1A18739EE}"/>
              </a:ext>
            </a:extLst>
          </p:cNvPr>
          <p:cNvPicPr>
            <a:picLocks noRot="1" noChangeAspect="1"/>
          </p:cNvPicPr>
          <p:nvPr>
            <a:videoFile r:link="rId1"/>
          </p:nvPr>
        </p:nvPicPr>
        <p:blipFill>
          <a:blip r:embed="rId5"/>
          <a:stretch>
            <a:fillRect/>
          </a:stretch>
        </p:blipFill>
        <p:spPr>
          <a:xfrm>
            <a:off x="2482002" y="1417638"/>
            <a:ext cx="8128000" cy="4572000"/>
          </a:xfrm>
          <a:prstGeom prst="rect">
            <a:avLst/>
          </a:prstGeom>
        </p:spPr>
      </p:pic>
      <p:sp>
        <p:nvSpPr>
          <p:cNvPr id="9" name="Tekstfelt 8">
            <a:extLst>
              <a:ext uri="{FF2B5EF4-FFF2-40B4-BE49-F238E27FC236}">
                <a16:creationId xmlns:a16="http://schemas.microsoft.com/office/drawing/2014/main" id="{9C4CEEAD-BC95-48BD-AEC2-E5BC15526517}"/>
              </a:ext>
            </a:extLst>
          </p:cNvPr>
          <p:cNvSpPr txBox="1"/>
          <p:nvPr/>
        </p:nvSpPr>
        <p:spPr>
          <a:xfrm>
            <a:off x="2393170" y="6177919"/>
            <a:ext cx="8662179" cy="461665"/>
          </a:xfrm>
          <a:prstGeom prst="rect">
            <a:avLst/>
          </a:prstGeom>
          <a:noFill/>
        </p:spPr>
        <p:txBody>
          <a:bodyPr wrap="square" rtlCol="0">
            <a:spAutoFit/>
          </a:bodyPr>
          <a:lstStyle/>
          <a:p>
            <a:r>
              <a:rPr lang="da-DK" sz="2400" b="1"/>
              <a:t>Praktiserende læger og professor i almen medicin Bo Christensen</a:t>
            </a:r>
          </a:p>
        </p:txBody>
      </p:sp>
    </p:spTree>
    <p:extLst>
      <p:ext uri="{BB962C8B-B14F-4D97-AF65-F5344CB8AC3E}">
        <p14:creationId xmlns:p14="http://schemas.microsoft.com/office/powerpoint/2010/main" val="301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80486" y="-42191"/>
            <a:ext cx="7112524" cy="1325563"/>
          </a:xfrm>
        </p:spPr>
        <p:txBody>
          <a:bodyPr>
            <a:normAutofit/>
          </a:bodyPr>
          <a:lstStyle/>
          <a:p>
            <a:r>
              <a:rPr lang="da-DK"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4" name="Tabel 4">
            <a:extLst>
              <a:ext uri="{FF2B5EF4-FFF2-40B4-BE49-F238E27FC236}">
                <a16:creationId xmlns:a16="http://schemas.microsoft.com/office/drawing/2014/main" id="{EF09DE0D-9772-487A-8E64-0C3E78A38FD3}"/>
              </a:ext>
            </a:extLst>
          </p:cNvPr>
          <p:cNvGraphicFramePr>
            <a:graphicFrameLocks noGrp="1"/>
          </p:cNvGraphicFramePr>
          <p:nvPr>
            <p:extLst>
              <p:ext uri="{D42A27DB-BD31-4B8C-83A1-F6EECF244321}">
                <p14:modId xmlns:p14="http://schemas.microsoft.com/office/powerpoint/2010/main" val="1925667061"/>
              </p:ext>
            </p:extLst>
          </p:nvPr>
        </p:nvGraphicFramePr>
        <p:xfrm>
          <a:off x="874159" y="1283372"/>
          <a:ext cx="8303499" cy="4691302"/>
        </p:xfrm>
        <a:graphic>
          <a:graphicData uri="http://schemas.openxmlformats.org/drawingml/2006/table">
            <a:tbl>
              <a:tblPr firstRow="1" bandRow="1">
                <a:tableStyleId>{9D7B26C5-4107-4FEC-AEDC-1716B250A1EF}</a:tableStyleId>
              </a:tblPr>
              <a:tblGrid>
                <a:gridCol w="1513961">
                  <a:extLst>
                    <a:ext uri="{9D8B030D-6E8A-4147-A177-3AD203B41FA5}">
                      <a16:colId xmlns:a16="http://schemas.microsoft.com/office/drawing/2014/main" val="696826958"/>
                    </a:ext>
                  </a:extLst>
                </a:gridCol>
                <a:gridCol w="6789538">
                  <a:extLst>
                    <a:ext uri="{9D8B030D-6E8A-4147-A177-3AD203B41FA5}">
                      <a16:colId xmlns:a16="http://schemas.microsoft.com/office/drawing/2014/main" val="1186282865"/>
                    </a:ext>
                  </a:extLst>
                </a:gridCol>
              </a:tblGrid>
              <a:tr h="610512">
                <a:tc>
                  <a:txBody>
                    <a:bodyPr/>
                    <a:lstStyle/>
                    <a:p>
                      <a:endParaRPr lang="da-DK" sz="3200"/>
                    </a:p>
                  </a:txBody>
                  <a:tcPr/>
                </a:tc>
                <a:tc>
                  <a:txBody>
                    <a:bodyPr/>
                    <a:lstStyle/>
                    <a:p>
                      <a:r>
                        <a:rPr lang="da-DK" sz="3200">
                          <a:solidFill>
                            <a:schemeClr val="bg1">
                              <a:lumMod val="75000"/>
                            </a:schemeClr>
                          </a:solidFill>
                        </a:rPr>
                        <a:t>OPFØLGNING FRA SIDSTE MØDE</a:t>
                      </a:r>
                    </a:p>
                  </a:txBody>
                  <a:tcPr/>
                </a:tc>
                <a:extLst>
                  <a:ext uri="{0D108BD9-81ED-4DB2-BD59-A6C34878D82A}">
                    <a16:rowId xmlns:a16="http://schemas.microsoft.com/office/drawing/2014/main" val="1684644259"/>
                  </a:ext>
                </a:extLst>
              </a:tr>
              <a:tr h="610512">
                <a:tc>
                  <a:txBody>
                    <a:bodyPr/>
                    <a:lstStyle/>
                    <a:p>
                      <a:r>
                        <a:rPr lang="da-DK" sz="3200">
                          <a:solidFill>
                            <a:srgbClr val="297A77"/>
                          </a:solidFill>
                        </a:rPr>
                        <a:t>15 min.</a:t>
                      </a:r>
                    </a:p>
                  </a:txBody>
                  <a:tcPr/>
                </a:tc>
                <a:tc>
                  <a:txBody>
                    <a:bodyPr/>
                    <a:lstStyle/>
                    <a:p>
                      <a:r>
                        <a:rPr lang="da-DK" sz="3200">
                          <a:solidFill>
                            <a:srgbClr val="297A77"/>
                          </a:solidFill>
                        </a:rPr>
                        <a:t>INTRODUKTION</a:t>
                      </a:r>
                    </a:p>
                  </a:txBody>
                  <a:tcPr/>
                </a:tc>
                <a:extLst>
                  <a:ext uri="{0D108BD9-81ED-4DB2-BD59-A6C34878D82A}">
                    <a16:rowId xmlns:a16="http://schemas.microsoft.com/office/drawing/2014/main" val="820488714"/>
                  </a:ext>
                </a:extLst>
              </a:tr>
              <a:tr h="1124627">
                <a:tc>
                  <a:txBody>
                    <a:bodyPr/>
                    <a:lstStyle/>
                    <a:p>
                      <a:r>
                        <a:rPr lang="da-DK" sz="3200">
                          <a:solidFill>
                            <a:srgbClr val="297A77"/>
                          </a:solidFill>
                        </a:rPr>
                        <a:t>45 min.</a:t>
                      </a:r>
                    </a:p>
                  </a:txBody>
                  <a:tcPr/>
                </a:tc>
                <a:tc>
                  <a:txBody>
                    <a:bodyPr/>
                    <a:lstStyle/>
                    <a:p>
                      <a:r>
                        <a:rPr lang="da-DK" sz="3200">
                          <a:solidFill>
                            <a:srgbClr val="297A77"/>
                          </a:solidFill>
                        </a:rPr>
                        <a:t>BLOK 1: MONITORERING OG OPFØLGNING</a:t>
                      </a:r>
                    </a:p>
                  </a:txBody>
                  <a:tcPr/>
                </a:tc>
                <a:extLst>
                  <a:ext uri="{0D108BD9-81ED-4DB2-BD59-A6C34878D82A}">
                    <a16:rowId xmlns:a16="http://schemas.microsoft.com/office/drawing/2014/main" val="2749003540"/>
                  </a:ext>
                </a:extLst>
              </a:tr>
              <a:tr h="610512">
                <a:tc>
                  <a:txBody>
                    <a:bodyPr/>
                    <a:lstStyle/>
                    <a:p>
                      <a:r>
                        <a:rPr lang="da-DK" sz="3200">
                          <a:solidFill>
                            <a:srgbClr val="297A77"/>
                          </a:solidFill>
                        </a:rPr>
                        <a:t>15 min.</a:t>
                      </a:r>
                    </a:p>
                  </a:txBody>
                  <a:tcPr/>
                </a:tc>
                <a:tc>
                  <a:txBody>
                    <a:bodyPr/>
                    <a:lstStyle/>
                    <a:p>
                      <a:r>
                        <a:rPr lang="da-DK" sz="3200">
                          <a:solidFill>
                            <a:srgbClr val="297A77"/>
                          </a:solidFill>
                        </a:rPr>
                        <a:t>PAUSE</a:t>
                      </a:r>
                    </a:p>
                  </a:txBody>
                  <a:tcPr/>
                </a:tc>
                <a:extLst>
                  <a:ext uri="{0D108BD9-81ED-4DB2-BD59-A6C34878D82A}">
                    <a16:rowId xmlns:a16="http://schemas.microsoft.com/office/drawing/2014/main" val="4257141178"/>
                  </a:ext>
                </a:extLst>
              </a:tr>
              <a:tr h="610512">
                <a:tc>
                  <a:txBody>
                    <a:bodyPr/>
                    <a:lstStyle/>
                    <a:p>
                      <a:r>
                        <a:rPr lang="da-DK" sz="3200">
                          <a:solidFill>
                            <a:srgbClr val="297A77"/>
                          </a:solidFill>
                        </a:rPr>
                        <a:t>45 min.</a:t>
                      </a:r>
                    </a:p>
                  </a:txBody>
                  <a:tcPr/>
                </a:tc>
                <a:tc>
                  <a:txBody>
                    <a:bodyPr/>
                    <a:lstStyle/>
                    <a:p>
                      <a:r>
                        <a:rPr lang="da-DK" sz="3200">
                          <a:solidFill>
                            <a:srgbClr val="297A77"/>
                          </a:solidFill>
                        </a:rPr>
                        <a:t>BLOK 2: BEHANDLING</a:t>
                      </a:r>
                    </a:p>
                  </a:txBody>
                  <a:tcPr/>
                </a:tc>
                <a:extLst>
                  <a:ext uri="{0D108BD9-81ED-4DB2-BD59-A6C34878D82A}">
                    <a16:rowId xmlns:a16="http://schemas.microsoft.com/office/drawing/2014/main" val="3564924289"/>
                  </a:ext>
                </a:extLst>
              </a:tr>
              <a:tr h="1124627">
                <a:tc>
                  <a:txBody>
                    <a:bodyPr/>
                    <a:lstStyle/>
                    <a:p>
                      <a:r>
                        <a:rPr lang="da-DK" sz="3200">
                          <a:solidFill>
                            <a:srgbClr val="297A77"/>
                          </a:solidFill>
                        </a:rPr>
                        <a:t>30 min.</a:t>
                      </a:r>
                    </a:p>
                  </a:txBody>
                  <a:tcPr/>
                </a:tc>
                <a:tc>
                  <a:txBody>
                    <a:bodyPr/>
                    <a:lstStyle/>
                    <a:p>
                      <a:r>
                        <a:rPr lang="da-DK" sz="3200">
                          <a:solidFill>
                            <a:srgbClr val="297A77"/>
                          </a:solidFill>
                        </a:rPr>
                        <a:t>BLOK 3: IMPLEMENTERING OG OPFØLGNING</a:t>
                      </a:r>
                    </a:p>
                  </a:txBody>
                  <a:tcPr/>
                </a:tc>
                <a:extLst>
                  <a:ext uri="{0D108BD9-81ED-4DB2-BD59-A6C34878D82A}">
                    <a16:rowId xmlns:a16="http://schemas.microsoft.com/office/drawing/2014/main" val="2267854594"/>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8169" y="231776"/>
            <a:ext cx="4991101" cy="1084296"/>
          </a:xfrm>
        </p:spPr>
        <p:txBody>
          <a:bodyPr>
            <a:normAutofit/>
          </a:bodyPr>
          <a:lstStyle/>
          <a:p>
            <a:r>
              <a:rPr lang="da-DK" b="1">
                <a:solidFill>
                  <a:srgbClr val="297A77"/>
                </a:solidFill>
                <a:latin typeface="+mn-lt"/>
              </a:rPr>
              <a:t>Behandlingsmål</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2970" y="1316072"/>
            <a:ext cx="9826401" cy="5009644"/>
          </a:xfrm>
        </p:spPr>
        <p:txBody>
          <a:bodyPr>
            <a:normAutofit/>
          </a:bodyPr>
          <a:lstStyle/>
          <a:p>
            <a:pPr marL="0" indent="0">
              <a:lnSpc>
                <a:spcPct val="100000"/>
              </a:lnSpc>
              <a:buNone/>
            </a:pPr>
            <a:endParaRPr lang="da-DK" sz="1000" dirty="0"/>
          </a:p>
          <a:p>
            <a:pPr>
              <a:buFont typeface="Arial" panose="020B0604020202020204" pitchFamily="34" charset="0"/>
              <a:buChar char="•"/>
            </a:pPr>
            <a:r>
              <a:rPr lang="da-DK" sz="2400" dirty="0"/>
              <a:t>Patienter &lt; 80 år: Hjemmeblodtryk &lt; 135/85 </a:t>
            </a:r>
            <a:r>
              <a:rPr lang="da-DK" sz="2400" dirty="0" err="1"/>
              <a:t>mmHg</a:t>
            </a:r>
            <a:r>
              <a:rPr lang="da-DK" sz="2400" dirty="0"/>
              <a:t>, </a:t>
            </a:r>
            <a:r>
              <a:rPr lang="da-DK" sz="2400" dirty="0" err="1"/>
              <a:t>Kons.blodtryk</a:t>
            </a:r>
            <a:r>
              <a:rPr lang="da-DK" sz="2400" dirty="0"/>
              <a:t>&lt; 140/90 </a:t>
            </a:r>
          </a:p>
          <a:p>
            <a:pPr>
              <a:buFont typeface="Arial" panose="020B0604020202020204" pitchFamily="34" charset="0"/>
              <a:buChar char="•"/>
            </a:pPr>
            <a:r>
              <a:rPr lang="da-DK" sz="2400" dirty="0"/>
              <a:t>Patienter &gt; 80 år: Hjemmeblodtryk &lt; 145/90 </a:t>
            </a:r>
            <a:r>
              <a:rPr lang="da-DK" sz="2400" dirty="0" err="1"/>
              <a:t>mmHg</a:t>
            </a:r>
            <a:r>
              <a:rPr lang="da-DK" sz="2400" dirty="0"/>
              <a:t>, </a:t>
            </a:r>
            <a:r>
              <a:rPr lang="da-DK" sz="2400" dirty="0" err="1"/>
              <a:t>Kons.blodtryk</a:t>
            </a:r>
            <a:r>
              <a:rPr lang="da-DK" sz="2400" dirty="0"/>
              <a:t>&lt; 150/95</a:t>
            </a:r>
          </a:p>
          <a:p>
            <a:pPr>
              <a:buFont typeface="Arial" panose="020B0604020202020204" pitchFamily="34" charset="0"/>
              <a:buChar char="•"/>
            </a:pPr>
            <a:r>
              <a:rPr lang="da-DK" sz="2400" dirty="0"/>
              <a:t>Aftal i klinikken en enkel behandlings-algoritme</a:t>
            </a:r>
          </a:p>
          <a:p>
            <a:pPr>
              <a:buFont typeface="Arial" panose="020B0604020202020204" pitchFamily="34" charset="0"/>
              <a:buChar char="•"/>
            </a:pPr>
            <a:r>
              <a:rPr lang="da-DK" sz="2400" dirty="0"/>
              <a:t>Tal med patienten om behandlingsvalget</a:t>
            </a:r>
          </a:p>
          <a:p>
            <a:pPr>
              <a:buFont typeface="Arial" panose="020B0604020202020204" pitchFamily="34" charset="0"/>
              <a:buChar char="•"/>
            </a:pPr>
            <a:endParaRPr lang="da-DK" sz="1600" dirty="0">
              <a:effectLst/>
            </a:endParaRPr>
          </a:p>
          <a:p>
            <a:endParaRPr lang="da-DK" sz="1100" dirty="0">
              <a:effectLst/>
            </a:endParaRPr>
          </a:p>
          <a:p>
            <a:pPr>
              <a:buFont typeface="Arial" panose="020B0604020202020204" pitchFamily="34" charset="0"/>
              <a:buChar char="•"/>
            </a:pPr>
            <a:endParaRPr lang="da-DK" sz="1600" dirty="0">
              <a:effectLst/>
            </a:endParaRPr>
          </a:p>
          <a:p>
            <a:pPr>
              <a:buFont typeface="Arial" panose="020B0604020202020204" pitchFamily="34" charset="0"/>
              <a:buChar char="•"/>
            </a:pPr>
            <a:endParaRPr lang="da-DK" sz="2400" dirty="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2554" y="255259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48885" y="2736829"/>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pic>
        <p:nvPicPr>
          <p:cNvPr id="3" name="Billede 2">
            <a:extLst>
              <a:ext uri="{FF2B5EF4-FFF2-40B4-BE49-F238E27FC236}">
                <a16:creationId xmlns:a16="http://schemas.microsoft.com/office/drawing/2014/main" id="{B4FC6480-A8F1-9453-BDA1-D5438879849F}"/>
              </a:ext>
            </a:extLst>
          </p:cNvPr>
          <p:cNvPicPr>
            <a:picLocks noChangeAspect="1"/>
          </p:cNvPicPr>
          <p:nvPr/>
        </p:nvPicPr>
        <p:blipFill>
          <a:blip r:embed="rId4"/>
          <a:stretch>
            <a:fillRect/>
          </a:stretch>
        </p:blipFill>
        <p:spPr>
          <a:xfrm>
            <a:off x="0" y="3748287"/>
            <a:ext cx="12192000" cy="3109712"/>
          </a:xfrm>
          <a:prstGeom prst="rect">
            <a:avLst/>
          </a:prstGeom>
        </p:spPr>
      </p:pic>
    </p:spTree>
    <p:extLst>
      <p:ext uri="{BB962C8B-B14F-4D97-AF65-F5344CB8AC3E}">
        <p14:creationId xmlns:p14="http://schemas.microsoft.com/office/powerpoint/2010/main" val="1895133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85531" y="-9095"/>
            <a:ext cx="9239251" cy="1084296"/>
          </a:xfrm>
        </p:spPr>
        <p:txBody>
          <a:bodyPr>
            <a:normAutofit/>
          </a:bodyPr>
          <a:lstStyle/>
          <a:p>
            <a:r>
              <a:rPr lang="da-DK" b="1">
                <a:solidFill>
                  <a:srgbClr val="297A77"/>
                </a:solidFill>
                <a:latin typeface="+mn-lt"/>
              </a:rPr>
              <a:t>Behandlingsalgoritme – et eksempel</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075201"/>
            <a:ext cx="9185480" cy="5009644"/>
          </a:xfrm>
        </p:spPr>
        <p:txBody>
          <a:bodyPr>
            <a:noAutofit/>
          </a:bodyPr>
          <a:lstStyle/>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srgbClr val="297A77"/>
                </a:solidFill>
                <a:effectLst/>
                <a:uLnTx/>
                <a:uFillTx/>
                <a:latin typeface="Calibri" panose="020F0502020204030204"/>
                <a:ea typeface="+mn-ea"/>
                <a:cs typeface="+mn-cs"/>
              </a:rPr>
              <a:t>Opstart  	</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 (ACE eller AIIA) – ved  ældre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evt</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C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a-DK" sz="2000" b="0" i="1"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da-DK"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srgbClr val="297A77"/>
                </a:solidFill>
                <a:effectLst/>
                <a:uLnTx/>
                <a:uFillTx/>
                <a:latin typeface="Calibri" panose="020F0502020204030204"/>
                <a:ea typeface="+mn-ea"/>
                <a:cs typeface="+mn-cs"/>
              </a:rPr>
              <a:t>Algoritme</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A+C+D –  ved ældre C+A+D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srgbClr val="297A77"/>
                </a:solidFill>
                <a:effectLst/>
                <a:uLnTx/>
                <a:uFillTx/>
                <a:latin typeface="Calibri" panose="020F0502020204030204"/>
                <a:ea typeface="+mn-ea"/>
                <a:cs typeface="+mn-cs"/>
              </a:rPr>
              <a:t>Titrering	</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Hurtig 2-4 uger per trin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srgbClr val="297A77"/>
                </a:solidFill>
                <a:effectLst/>
                <a:uLnTx/>
                <a:uFillTx/>
                <a:latin typeface="Calibri" panose="020F0502020204030204"/>
                <a:ea typeface="+mn-ea"/>
                <a:cs typeface="+mn-cs"/>
              </a:rPr>
              <a:t>Dosis	</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AIIA /ACE: Gå op til maksimal dosis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diuretika</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og betablokker brug lav/moderat dosis</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 Ved BT </a:t>
            </a:r>
            <a:r>
              <a:rPr lang="da-DK" sz="2000" noProof="0">
                <a:solidFill>
                  <a:prstClr val="black"/>
                </a:solidFill>
                <a:latin typeface="Calibri" panose="020F0502020204030204"/>
              </a:rPr>
              <a:t>&gt;</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20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mmHg</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fra mål:</a:t>
            </a:r>
            <a:r>
              <a:rPr kumimoji="0" lang="da-DK" sz="2000" b="0" i="0" u="none" strike="noStrike" kern="1200" cap="none" spc="0" normalizeH="0" noProof="0">
                <a:ln>
                  <a:noFill/>
                </a:ln>
                <a:solidFill>
                  <a:prstClr val="black"/>
                </a:solidFill>
                <a:effectLst/>
                <a:uLnTx/>
                <a:uFillTx/>
                <a:latin typeface="Calibri" panose="020F0502020204030204"/>
                <a:ea typeface="+mn-ea"/>
                <a:cs typeface="+mn-cs"/>
              </a:rPr>
              <a:t> </a:t>
            </a:r>
            <a:r>
              <a:rPr lang="da-DK" sz="2000">
                <a:solidFill>
                  <a:prstClr val="black"/>
                </a:solidFill>
                <a:latin typeface="Calibri" panose="020F0502020204030204"/>
              </a:rPr>
              <a:t>S</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tart</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med kombinationsbehandling</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da-DK"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srgbClr val="297A77"/>
                </a:solidFill>
                <a:effectLst/>
                <a:uLnTx/>
                <a:uFillTx/>
                <a:latin typeface="Calibri" panose="020F0502020204030204"/>
                <a:ea typeface="+mn-ea"/>
                <a:cs typeface="+mn-cs"/>
              </a:rPr>
              <a:t>Trinvis </a:t>
            </a:r>
            <a:r>
              <a:rPr kumimoji="0" lang="da-DK" sz="2000" b="0" i="0" u="none" strike="noStrike" kern="1200" cap="none" spc="0" normalizeH="0" baseline="0" noProof="0" err="1">
                <a:ln>
                  <a:noFill/>
                </a:ln>
                <a:solidFill>
                  <a:srgbClr val="297A77"/>
                </a:solidFill>
                <a:effectLst/>
                <a:uLnTx/>
                <a:uFillTx/>
                <a:latin typeface="Calibri" panose="020F0502020204030204"/>
                <a:ea typeface="+mn-ea"/>
                <a:cs typeface="+mn-cs"/>
              </a:rPr>
              <a:t>optitrering</a:t>
            </a:r>
            <a:r>
              <a:rPr kumimoji="0" lang="da-DK" sz="2000" b="0" i="0" u="none" strike="noStrike" kern="1200" cap="none" spc="0" normalizeH="0" baseline="0" noProof="0">
                <a:ln>
                  <a:noFill/>
                </a:ln>
                <a:solidFill>
                  <a:srgbClr val="297A77"/>
                </a:solidFill>
                <a:effectLst/>
                <a:uLnTx/>
                <a:uFillTx/>
                <a:latin typeface="Calibri" panose="020F0502020204030204"/>
                <a:ea typeface="+mn-ea"/>
                <a:cs typeface="+mn-cs"/>
              </a:rPr>
              <a:t>:</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Trin 1 AIIA op til max dosis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Trin 2 tillæg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lav dosis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Trin 3 tillæg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thiazid</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 lav/moderat dosis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da-DK"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srgbClr val="297A77"/>
                </a:solidFill>
                <a:effectLst/>
                <a:uLnTx/>
                <a:uFillTx/>
                <a:latin typeface="Calibri" panose="020F0502020204030204"/>
                <a:ea typeface="+mn-ea"/>
                <a:cs typeface="+mn-cs"/>
              </a:rPr>
              <a:t>Eksempel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Candesartan</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8-32 mg –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losartan</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50-100 mg)</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Amlodipin</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5 mg</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Centyl</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mite</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da-DK" sz="2000" b="0" i="0" u="none" strike="noStrike" kern="1200" cap="none" spc="0" normalizeH="0" baseline="0" noProof="0" err="1">
                <a:ln>
                  <a:noFill/>
                </a:ln>
                <a:solidFill>
                  <a:prstClr val="black"/>
                </a:solidFill>
                <a:effectLst/>
                <a:uLnTx/>
                <a:uFillTx/>
                <a:latin typeface="Calibri" panose="020F0502020204030204"/>
                <a:ea typeface="+mn-ea"/>
                <a:cs typeface="+mn-cs"/>
              </a:rPr>
              <a:t>centyl</a:t>
            </a:r>
            <a:r>
              <a:rPr kumimoji="0" lang="da-DK" sz="2000" b="0" i="0" u="none" strike="noStrike" kern="1200" cap="none" spc="0" normalizeH="0" baseline="0" noProof="0">
                <a:ln>
                  <a:noFill/>
                </a:ln>
                <a:solidFill>
                  <a:prstClr val="black"/>
                </a:solidFill>
                <a:effectLst/>
                <a:uLnTx/>
                <a:uFillTx/>
                <a:latin typeface="Calibri" panose="020F0502020204030204"/>
                <a:ea typeface="+mn-ea"/>
                <a:cs typeface="+mn-cs"/>
              </a:rPr>
              <a:t> m. kaliumklorid</a:t>
            </a:r>
            <a:endParaRPr lang="da-DK" sz="200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spTree>
    <p:extLst>
      <p:ext uri="{BB962C8B-B14F-4D97-AF65-F5344CB8AC3E}">
        <p14:creationId xmlns:p14="http://schemas.microsoft.com/office/powerpoint/2010/main" val="1183678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4083" y="223631"/>
            <a:ext cx="10177650" cy="1084296"/>
          </a:xfrm>
        </p:spPr>
        <p:txBody>
          <a:bodyPr>
            <a:normAutofit fontScale="90000"/>
          </a:bodyPr>
          <a:lstStyle/>
          <a:p>
            <a:r>
              <a:rPr lang="da-DK" sz="3600" b="1" dirty="0">
                <a:solidFill>
                  <a:srgbClr val="297A77"/>
                </a:solidFill>
                <a:latin typeface="+mn-lt"/>
              </a:rPr>
              <a:t>Målepunkt 3: Andel af aktuelle hypertension patienter i medicinsk behandling, hvor systolisk blodtryk &gt;140 </a:t>
            </a:r>
            <a:r>
              <a:rPr lang="da-DK" sz="3600" b="1" dirty="0" err="1">
                <a:solidFill>
                  <a:srgbClr val="297A77"/>
                </a:solidFill>
                <a:latin typeface="+mn-lt"/>
              </a:rPr>
              <a:t>mmHg</a:t>
            </a:r>
            <a:r>
              <a:rPr lang="da-DK" sz="3600" b="1" dirty="0">
                <a:solidFill>
                  <a:srgbClr val="297A77"/>
                </a:solidFill>
                <a:latin typeface="+mn-lt"/>
              </a:rPr>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graphicFrame>
        <p:nvGraphicFramePr>
          <p:cNvPr id="3" name="Chart 1">
            <a:extLst>
              <a:ext uri="{FF2B5EF4-FFF2-40B4-BE49-F238E27FC236}">
                <a16:creationId xmlns:a16="http://schemas.microsoft.com/office/drawing/2014/main" id="{00000000-0008-0000-0200-000001040000}"/>
              </a:ext>
            </a:extLst>
          </p:cNvPr>
          <p:cNvGraphicFramePr>
            <a:graphicFrameLocks noGrp="1"/>
          </p:cNvGraphicFramePr>
          <p:nvPr>
            <p:ph idx="1"/>
            <p:extLst>
              <p:ext uri="{D42A27DB-BD31-4B8C-83A1-F6EECF244321}">
                <p14:modId xmlns:p14="http://schemas.microsoft.com/office/powerpoint/2010/main" val="3825211206"/>
              </p:ext>
            </p:extLst>
          </p:nvPr>
        </p:nvGraphicFramePr>
        <p:xfrm>
          <a:off x="499404" y="1575582"/>
          <a:ext cx="9495692" cy="4601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6448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B2779EA1-067B-F342-EF12-658B9A709553}"/>
              </a:ext>
            </a:extLst>
          </p:cNvPr>
          <p:cNvPicPr>
            <a:picLocks noChangeAspect="1"/>
          </p:cNvPicPr>
          <p:nvPr/>
        </p:nvPicPr>
        <p:blipFill>
          <a:blip r:embed="rId3"/>
          <a:stretch>
            <a:fillRect/>
          </a:stretch>
        </p:blipFill>
        <p:spPr>
          <a:xfrm>
            <a:off x="1628153" y="0"/>
            <a:ext cx="8309303" cy="6858000"/>
          </a:xfrm>
          <a:prstGeom prst="rect">
            <a:avLst/>
          </a:prstGeom>
        </p:spPr>
      </p:pic>
      <p:sp>
        <p:nvSpPr>
          <p:cNvPr id="6" name="Ellipse 5"/>
          <p:cNvSpPr/>
          <p:nvPr/>
        </p:nvSpPr>
        <p:spPr>
          <a:xfrm>
            <a:off x="7010521" y="290066"/>
            <a:ext cx="1205023" cy="446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6661943F-A27B-75D1-FEF3-45ECF7C8C1CC}"/>
              </a:ext>
            </a:extLst>
          </p:cNvPr>
          <p:cNvPicPr>
            <a:picLocks noChangeAspect="1"/>
          </p:cNvPicPr>
          <p:nvPr/>
        </p:nvPicPr>
        <p:blipFill>
          <a:blip r:embed="rId4"/>
          <a:stretch>
            <a:fillRect/>
          </a:stretch>
        </p:blipFill>
        <p:spPr>
          <a:xfrm>
            <a:off x="7744884" y="3025581"/>
            <a:ext cx="4134295" cy="1543470"/>
          </a:xfrm>
          <a:prstGeom prst="rect">
            <a:avLst/>
          </a:prstGeom>
          <a:ln>
            <a:solidFill>
              <a:schemeClr val="accent1"/>
            </a:solidFill>
          </a:ln>
        </p:spPr>
      </p:pic>
      <p:cxnSp>
        <p:nvCxnSpPr>
          <p:cNvPr id="8" name="Lige pilforbindelse 7">
            <a:extLst>
              <a:ext uri="{FF2B5EF4-FFF2-40B4-BE49-F238E27FC236}">
                <a16:creationId xmlns:a16="http://schemas.microsoft.com/office/drawing/2014/main" id="{029A9040-4A04-C4C9-F881-DAFFAB226DF9}"/>
              </a:ext>
            </a:extLst>
          </p:cNvPr>
          <p:cNvCxnSpPr>
            <a:cxnSpLocks/>
          </p:cNvCxnSpPr>
          <p:nvPr/>
        </p:nvCxnSpPr>
        <p:spPr>
          <a:xfrm flipV="1">
            <a:off x="6866021" y="4235116"/>
            <a:ext cx="878863" cy="3930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3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r>
              <a:rPr lang="da-DK" b="1">
                <a:solidFill>
                  <a:srgbClr val="297A77"/>
                </a:solidFill>
                <a:latin typeface="+mn-lt"/>
              </a:rPr>
              <a:t>Gruppedrøftelse (15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17636" cy="4679980"/>
          </a:xfrm>
        </p:spPr>
        <p:txBody>
          <a:bodyPr vert="horz" lIns="91440" tIns="45720" rIns="91440" bIns="45720" rtlCol="0" anchor="t">
            <a:noAutofit/>
          </a:bodyPr>
          <a:lstStyle/>
          <a:p>
            <a:r>
              <a:rPr lang="da-DK" sz="3200" dirty="0"/>
              <a:t>Er der flere end ventet med for højt systolisk BT? Hvad er forklaringen? Ses an? Hvordan iværksættes og følges der op på medicinændringer? Personalets rolle? Lægens rolle?</a:t>
            </a:r>
          </a:p>
          <a:p>
            <a:pPr lvl="0"/>
            <a:r>
              <a:rPr lang="da-DK" sz="3200" dirty="0"/>
              <a:t>Ideer til ændringer?</a:t>
            </a:r>
          </a:p>
          <a:p>
            <a:r>
              <a:rPr lang="da-DK" sz="3200" dirty="0"/>
              <a:t>Patienter, der har fx sys BT&gt;135 eller sys BT&gt;150 kan findes i forløbsplansoverblikket opdelt på om de er i medicinsk behandling. Vil det være en prioritet for din praksis at finde dem frem?</a:t>
            </a:r>
          </a:p>
          <a:p>
            <a:pPr marL="0" indent="0">
              <a:buNone/>
            </a:pPr>
            <a:r>
              <a:rPr lang="da-DK" sz="3200" dirty="0"/>
              <a:t>               </a:t>
            </a:r>
            <a:endParaRPr lang="da-DK" sz="3200" dirty="0">
              <a:cs typeface="Calibri"/>
            </a:endParaRPr>
          </a:p>
          <a:p>
            <a:pPr marL="0" indent="0">
              <a:lnSpc>
                <a:spcPct val="100000"/>
              </a:lnSpc>
              <a:buNone/>
            </a:pPr>
            <a:r>
              <a:rPr lang="da-DK" sz="3200" b="1" dirty="0">
                <a:solidFill>
                  <a:srgbClr val="297A77"/>
                </a:solidFill>
                <a:ea typeface="+mj-ea"/>
                <a:cs typeface="+mj-cs"/>
              </a:rPr>
              <a:t>	</a:t>
            </a:r>
            <a:endParaRPr lang="da-DK" sz="3200" b="1" dirty="0">
              <a:solidFill>
                <a:srgbClr val="297A77"/>
              </a:solidFill>
              <a:ea typeface="+mj-ea"/>
              <a:cs typeface="Calibri"/>
            </a:endParaRPr>
          </a:p>
          <a:p>
            <a:pPr marL="0" indent="0">
              <a:lnSpc>
                <a:spcPct val="100000"/>
              </a:lnSpc>
              <a:buNone/>
            </a:pPr>
            <a:r>
              <a:rPr lang="da-DK" sz="3200" b="1" dirty="0">
                <a:solidFill>
                  <a:srgbClr val="297A77"/>
                </a:solidFill>
                <a:ea typeface="+mj-ea"/>
                <a:cs typeface="+mj-cs"/>
              </a:rPr>
              <a:t>           </a:t>
            </a:r>
            <a:endParaRPr lang="da-DK" sz="3200" b="1" dirty="0">
              <a:solidFill>
                <a:srgbClr val="297A77"/>
              </a:solidFill>
              <a:ea typeface="+mj-ea"/>
              <a:cs typeface="Calibri"/>
            </a:endParaRPr>
          </a:p>
          <a:p>
            <a:pPr marL="0" indent="0">
              <a:buNone/>
            </a:pPr>
            <a:endParaRPr lang="da-DK" sz="3200" dirty="0"/>
          </a:p>
          <a:p>
            <a:pPr marL="0" indent="0">
              <a:buNone/>
            </a:pPr>
            <a:endParaRPr lang="da-DK" sz="3200" b="1" dirty="0">
              <a:solidFill>
                <a:srgbClr val="297A77"/>
              </a:solidFill>
              <a:latin typeface="+mn-lt"/>
            </a:endParaRPr>
          </a:p>
          <a:p>
            <a:pPr marL="0" indent="0">
              <a:buNone/>
            </a:pPr>
            <a:endParaRPr lang="da-DK" sz="32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9" name="Billede 8">
            <a:extLst>
              <a:ext uri="{FF2B5EF4-FFF2-40B4-BE49-F238E27FC236}">
                <a16:creationId xmlns:a16="http://schemas.microsoft.com/office/drawing/2014/main" id="{7C5815FF-FB59-4DDF-B66D-1077BE3A462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2261129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04083" y="202530"/>
            <a:ext cx="10177650" cy="1084296"/>
          </a:xfrm>
        </p:spPr>
        <p:txBody>
          <a:bodyPr>
            <a:noAutofit/>
          </a:bodyPr>
          <a:lstStyle/>
          <a:p>
            <a:r>
              <a:rPr lang="da-DK" sz="2800" b="1" dirty="0">
                <a:solidFill>
                  <a:srgbClr val="297A77"/>
                </a:solidFill>
                <a:latin typeface="+mn-lt"/>
              </a:rPr>
              <a:t>Målepunkt 4: Andel af aktuelle hypertension patienter med mikro/makro </a:t>
            </a:r>
            <a:r>
              <a:rPr lang="da-DK" sz="2800" b="1" dirty="0" err="1">
                <a:solidFill>
                  <a:srgbClr val="297A77"/>
                </a:solidFill>
                <a:latin typeface="+mn-lt"/>
              </a:rPr>
              <a:t>albuminuri</a:t>
            </a:r>
            <a:r>
              <a:rPr lang="da-DK" sz="2800" b="1" dirty="0">
                <a:solidFill>
                  <a:srgbClr val="297A77"/>
                </a:solidFill>
                <a:latin typeface="+mn-lt"/>
              </a:rPr>
              <a:t>, der </a:t>
            </a:r>
            <a:r>
              <a:rPr lang="da-DK" sz="2800" b="1" u="sng" dirty="0">
                <a:solidFill>
                  <a:srgbClr val="297A77"/>
                </a:solidFill>
                <a:latin typeface="+mn-lt"/>
              </a:rPr>
              <a:t>ikke</a:t>
            </a:r>
            <a:r>
              <a:rPr lang="da-DK" sz="2800" b="1" dirty="0">
                <a:solidFill>
                  <a:srgbClr val="297A77"/>
                </a:solidFill>
                <a:latin typeface="+mn-lt"/>
              </a:rPr>
              <a:t> er i ACE/AT2 behandling.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graphicFrame>
        <p:nvGraphicFramePr>
          <p:cNvPr id="3" name="Chart 1">
            <a:extLst>
              <a:ext uri="{FF2B5EF4-FFF2-40B4-BE49-F238E27FC236}">
                <a16:creationId xmlns:a16="http://schemas.microsoft.com/office/drawing/2014/main" id="{00000000-0008-0000-0200-000001040000}"/>
              </a:ext>
            </a:extLst>
          </p:cNvPr>
          <p:cNvGraphicFramePr>
            <a:graphicFrameLocks noGrp="1"/>
          </p:cNvGraphicFramePr>
          <p:nvPr>
            <p:ph idx="1"/>
          </p:nvPr>
        </p:nvGraphicFramePr>
        <p:xfrm>
          <a:off x="499404" y="1575582"/>
          <a:ext cx="9495692" cy="4601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7352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Sådan finder du patienter der mangler ACE/AT2</a:t>
            </a: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pic>
        <p:nvPicPr>
          <p:cNvPr id="3" name="Billede 2"/>
          <p:cNvPicPr>
            <a:picLocks noChangeAspect="1"/>
          </p:cNvPicPr>
          <p:nvPr/>
        </p:nvPicPr>
        <p:blipFill rotWithShape="1">
          <a:blip r:embed="rId4"/>
          <a:srcRect l="29502" t="29816" r="30651" b="10585"/>
          <a:stretch/>
        </p:blipFill>
        <p:spPr>
          <a:xfrm>
            <a:off x="2337262" y="1530219"/>
            <a:ext cx="6015472" cy="5061096"/>
          </a:xfrm>
          <a:prstGeom prst="rect">
            <a:avLst/>
          </a:prstGeom>
          <a:ln>
            <a:solidFill>
              <a:schemeClr val="tx1"/>
            </a:solidFill>
          </a:ln>
        </p:spPr>
      </p:pic>
      <p:sp>
        <p:nvSpPr>
          <p:cNvPr id="9" name="Ellipse 8"/>
          <p:cNvSpPr/>
          <p:nvPr/>
        </p:nvSpPr>
        <p:spPr>
          <a:xfrm>
            <a:off x="5181601" y="2804805"/>
            <a:ext cx="311888" cy="1024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7059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70203" y="181961"/>
            <a:ext cx="9129149" cy="1325563"/>
          </a:xfrm>
        </p:spPr>
        <p:txBody>
          <a:bodyPr>
            <a:normAutofit/>
          </a:bodyPr>
          <a:lstStyle/>
          <a:p>
            <a:r>
              <a:rPr lang="da-DK" b="1">
                <a:solidFill>
                  <a:srgbClr val="297A77"/>
                </a:solidFill>
                <a:latin typeface="+mn-lt"/>
              </a:rPr>
              <a:t>Gruppedrøftelse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17636" cy="4679980"/>
          </a:xfrm>
        </p:spPr>
        <p:txBody>
          <a:bodyPr vert="horz" lIns="91440" tIns="45720" rIns="91440" bIns="45720" rtlCol="0" anchor="t">
            <a:noAutofit/>
          </a:bodyPr>
          <a:lstStyle/>
          <a:p>
            <a:pPr marL="457200" indent="-457200">
              <a:buFont typeface="+mj-lt"/>
              <a:buAutoNum type="arabicPeriod"/>
            </a:pPr>
            <a:r>
              <a:rPr lang="da-DK" sz="3200"/>
              <a:t>Hvad kan forklaringen være på manglende ACE/AT2 behandling af patienter med </a:t>
            </a:r>
            <a:r>
              <a:rPr lang="da-DK" sz="3200" err="1"/>
              <a:t>mikro</a:t>
            </a:r>
            <a:r>
              <a:rPr lang="da-DK" sz="3200"/>
              <a:t>/makro </a:t>
            </a:r>
            <a:r>
              <a:rPr lang="da-DK" sz="3200" err="1"/>
              <a:t>albuminuri</a:t>
            </a:r>
            <a:r>
              <a:rPr lang="da-DK" sz="3200"/>
              <a:t>? </a:t>
            </a:r>
          </a:p>
          <a:p>
            <a:pPr marL="457200" indent="-457200">
              <a:buFont typeface="+mj-lt"/>
              <a:buAutoNum type="arabicPeriod"/>
            </a:pPr>
            <a:r>
              <a:rPr lang="da-DK" sz="3200"/>
              <a:t>Patienterne kan findes i statistikoverblikket i dit journalsystem – kan det udnyttes eller er der andre ideer til hvad den enkelte praksis kan gøre?</a:t>
            </a:r>
            <a:endParaRPr lang="da-DK" sz="3200">
              <a:cs typeface="Calibri"/>
            </a:endParaRPr>
          </a:p>
          <a:p>
            <a:pPr marL="0" indent="0">
              <a:buNone/>
            </a:pPr>
            <a:r>
              <a:rPr lang="da-DK" sz="3200"/>
              <a:t>               </a:t>
            </a:r>
            <a:endParaRPr lang="da-DK" sz="3200">
              <a:cs typeface="Calibri"/>
            </a:endParaRPr>
          </a:p>
          <a:p>
            <a:pPr marL="0" indent="0">
              <a:lnSpc>
                <a:spcPct val="100000"/>
              </a:lnSpc>
              <a:buNone/>
            </a:pPr>
            <a:r>
              <a:rPr lang="da-DK" sz="3200" b="1">
                <a:solidFill>
                  <a:srgbClr val="297A77"/>
                </a:solidFill>
                <a:ea typeface="+mj-ea"/>
                <a:cs typeface="+mj-cs"/>
              </a:rPr>
              <a:t>	</a:t>
            </a:r>
            <a:endParaRPr lang="da-DK" sz="3200" b="1">
              <a:solidFill>
                <a:srgbClr val="297A77"/>
              </a:solidFill>
              <a:ea typeface="+mj-ea"/>
              <a:cs typeface="Calibri"/>
            </a:endParaRPr>
          </a:p>
          <a:p>
            <a:pPr marL="0" indent="0">
              <a:lnSpc>
                <a:spcPct val="100000"/>
              </a:lnSpc>
              <a:buNone/>
            </a:pPr>
            <a:r>
              <a:rPr lang="da-DK" sz="3200" b="1">
                <a:solidFill>
                  <a:srgbClr val="297A77"/>
                </a:solidFill>
                <a:ea typeface="+mj-ea"/>
                <a:cs typeface="+mj-cs"/>
              </a:rPr>
              <a:t>           </a:t>
            </a:r>
            <a:endParaRPr lang="da-DK" sz="3200" b="1">
              <a:solidFill>
                <a:srgbClr val="297A77"/>
              </a:solidFill>
              <a:ea typeface="+mj-ea"/>
              <a:cs typeface="Calibri"/>
            </a:endParaRPr>
          </a:p>
          <a:p>
            <a:pPr marL="0" indent="0">
              <a:buNone/>
            </a:pPr>
            <a:endParaRPr lang="da-DK" sz="3200"/>
          </a:p>
          <a:p>
            <a:pPr marL="0" indent="0">
              <a:buNone/>
            </a:pPr>
            <a:endParaRPr lang="da-DK" sz="3200" b="1">
              <a:solidFill>
                <a:srgbClr val="297A77"/>
              </a:solidFill>
              <a:latin typeface="+mn-lt"/>
            </a:endParaRPr>
          </a:p>
          <a:p>
            <a:pPr marL="0" indent="0">
              <a:buNone/>
            </a:pPr>
            <a:endParaRPr lang="da-DK" sz="32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9" name="Billede 8">
            <a:extLst>
              <a:ext uri="{FF2B5EF4-FFF2-40B4-BE49-F238E27FC236}">
                <a16:creationId xmlns:a16="http://schemas.microsoft.com/office/drawing/2014/main" id="{7C5815FF-FB59-4DDF-B66D-1077BE3A462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922790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85000" lnSpcReduction="20000"/>
          </a:bodyPr>
          <a:lstStyle/>
          <a:p>
            <a:pPr marL="0" indent="0">
              <a:lnSpc>
                <a:spcPct val="100000"/>
              </a:lnSpc>
              <a:buClr>
                <a:srgbClr val="297A77"/>
              </a:buClr>
              <a:buSzPct val="105000"/>
              <a:buNone/>
            </a:pPr>
            <a:r>
              <a:rPr lang="da-DK" sz="3300" dirty="0"/>
              <a:t>Hvad har I talt om:</a:t>
            </a:r>
          </a:p>
          <a:p>
            <a:pPr marL="514350" indent="-514350">
              <a:lnSpc>
                <a:spcPct val="100000"/>
              </a:lnSpc>
              <a:buClr>
                <a:srgbClr val="297A77"/>
              </a:buClr>
              <a:buSzPct val="105000"/>
              <a:buFont typeface="+mj-lt"/>
              <a:buAutoNum type="arabicPeriod"/>
            </a:pPr>
            <a:r>
              <a:rPr lang="da-DK" sz="3300" dirty="0"/>
              <a:t>I forhold til at forhindre BT&gt;150 hos patienter i medicinsk behandling?</a:t>
            </a:r>
          </a:p>
          <a:p>
            <a:pPr marL="514350" indent="-514350">
              <a:lnSpc>
                <a:spcPct val="100000"/>
              </a:lnSpc>
              <a:buClr>
                <a:srgbClr val="297A77"/>
              </a:buClr>
              <a:buSzPct val="105000"/>
              <a:buFont typeface="+mj-lt"/>
              <a:buAutoNum type="arabicPeriod"/>
            </a:pPr>
            <a:r>
              <a:rPr lang="da-DK" sz="3300" dirty="0"/>
              <a:t>I forhold til at få flest mulige patienter med påvirket nyrefunktion sat i behandling med ACE/AT2?</a:t>
            </a:r>
          </a:p>
          <a:p>
            <a:pPr marL="0" indent="0">
              <a:lnSpc>
                <a:spcPct val="100000"/>
              </a:lnSpc>
              <a:buClr>
                <a:srgbClr val="297A77"/>
              </a:buClr>
              <a:buSzPct val="105000"/>
              <a:buNone/>
            </a:pPr>
            <a:r>
              <a:rPr lang="da-DK" sz="3200" dirty="0"/>
              <a:t> </a:t>
            </a:r>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solidFill>
                  <a:srgbClr val="297A77"/>
                </a:solidFill>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6391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fontScale="92500" lnSpcReduction="10000"/>
          </a:bodyPr>
          <a:lstStyle/>
          <a:p>
            <a:pPr>
              <a:buClr>
                <a:srgbClr val="297A77"/>
              </a:buClr>
              <a:buSzPct val="105000"/>
            </a:pPr>
            <a:r>
              <a:rPr lang="da-DK" sz="3200"/>
              <a:t>Stille refleksion og notér de vigtigste pointer i tager med jer</a:t>
            </a:r>
            <a:endParaRPr lang="da-DK" sz="4400"/>
          </a:p>
          <a:p>
            <a:pPr>
              <a:buClr>
                <a:srgbClr val="297A77"/>
              </a:buClr>
              <a:buSzPct val="105000"/>
            </a:pPr>
            <a:endParaRPr lang="da-DK" sz="3200"/>
          </a:p>
          <a:p>
            <a:pPr>
              <a:buClr>
                <a:srgbClr val="297A77"/>
              </a:buClr>
              <a:buSzPct val="105000"/>
            </a:pPr>
            <a:endParaRPr lang="da-DK" sz="3200"/>
          </a:p>
          <a:p>
            <a:pPr>
              <a:buClr>
                <a:srgbClr val="297A77"/>
              </a:buClr>
              <a:buSzPct val="105000"/>
            </a:pPr>
            <a:endParaRPr lang="da-DK" sz="3200"/>
          </a:p>
          <a:p>
            <a:pPr marL="0" indent="0">
              <a:buClr>
                <a:srgbClr val="297A77"/>
              </a:buClr>
              <a:buSzPct val="105000"/>
              <a:buNone/>
            </a:pPr>
            <a:endParaRPr lang="da-DK" sz="3200"/>
          </a:p>
          <a:p>
            <a:pPr marL="0" indent="0">
              <a:buClr>
                <a:srgbClr val="297A77"/>
              </a:buClr>
              <a:buSzPct val="105000"/>
              <a:buNone/>
            </a:pPr>
            <a:endParaRPr lang="da-DK" sz="3200"/>
          </a:p>
          <a:p>
            <a:pPr marL="0" indent="0">
              <a:buClr>
                <a:srgbClr val="297A77"/>
              </a:buClr>
              <a:buSzPct val="105000"/>
              <a:buNone/>
            </a:pPr>
            <a:endParaRPr lang="da-DK" sz="3200"/>
          </a:p>
          <a:p>
            <a:pPr marL="0" indent="0">
              <a:buClr>
                <a:srgbClr val="297A77"/>
              </a:buClr>
              <a:buSzPct val="105000"/>
              <a:buNone/>
            </a:pP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12140" y="17828"/>
            <a:ext cx="10633364" cy="1021405"/>
          </a:xfrm>
        </p:spPr>
        <p:txBody>
          <a:bodyPr>
            <a:normAutofit/>
          </a:bodyPr>
          <a:lstStyle/>
          <a:p>
            <a:r>
              <a:rPr lang="da-DK" b="1">
                <a:solidFill>
                  <a:srgbClr val="297A77"/>
                </a:solidFill>
                <a:latin typeface="+mn-lt"/>
              </a:rPr>
              <a:t>Mødenoter og implementeringsplan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112140" y="943770"/>
            <a:ext cx="11070381" cy="5597728"/>
          </a:xfrm>
        </p:spPr>
        <p:txBody>
          <a:bodyPr>
            <a:normAutofit/>
          </a:bodyPr>
          <a:lstStyle/>
          <a:p>
            <a:pPr marL="0" indent="0">
              <a:buNone/>
            </a:pPr>
            <a:r>
              <a:rPr lang="da-DK" sz="2800">
                <a:cs typeface="Calibri"/>
              </a:rPr>
              <a:t>Brug </a:t>
            </a:r>
            <a:r>
              <a:rPr lang="da-DK" sz="2800" i="1">
                <a:cs typeface="Calibri"/>
              </a:rPr>
              <a:t>mødenoterne</a:t>
            </a:r>
            <a:r>
              <a:rPr lang="da-DK" sz="2800">
                <a:cs typeface="Calibri"/>
              </a:rPr>
              <a:t> til at notere de vigtigste pointer i løbet af mødet. </a:t>
            </a:r>
          </a:p>
          <a:p>
            <a:pPr marL="0" indent="0">
              <a:buNone/>
            </a:pPr>
            <a:r>
              <a:rPr lang="da-DK" sz="2700">
                <a:cs typeface="Calibri"/>
              </a:rPr>
              <a:t>Du skal bruge noterne, når </a:t>
            </a:r>
            <a:r>
              <a:rPr lang="da-DK" sz="2700" i="1">
                <a:cs typeface="Calibri"/>
              </a:rPr>
              <a:t>Implementeringsplanen</a:t>
            </a:r>
            <a:r>
              <a:rPr lang="da-DK" sz="2700">
                <a:cs typeface="Calibri"/>
              </a:rPr>
              <a:t> udfyldes til sidst i dag. </a:t>
            </a:r>
            <a:endParaRPr lang="da-DK" sz="270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48886" y="2800089"/>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pic>
        <p:nvPicPr>
          <p:cNvPr id="5" name="Billede 4">
            <a:extLst>
              <a:ext uri="{FF2B5EF4-FFF2-40B4-BE49-F238E27FC236}">
                <a16:creationId xmlns:a16="http://schemas.microsoft.com/office/drawing/2014/main" id="{B5841956-2D5D-424A-8FD4-3BA9604E02D0}"/>
              </a:ext>
            </a:extLst>
          </p:cNvPr>
          <p:cNvPicPr>
            <a:picLocks noChangeAspect="1"/>
          </p:cNvPicPr>
          <p:nvPr/>
        </p:nvPicPr>
        <p:blipFill>
          <a:blip r:embed="rId4"/>
          <a:stretch>
            <a:fillRect/>
          </a:stretch>
        </p:blipFill>
        <p:spPr>
          <a:xfrm>
            <a:off x="420422" y="2001313"/>
            <a:ext cx="6218459" cy="3482642"/>
          </a:xfrm>
          <a:prstGeom prst="rect">
            <a:avLst/>
          </a:prstGeom>
        </p:spPr>
      </p:pic>
      <p:pic>
        <p:nvPicPr>
          <p:cNvPr id="3" name="Billede 2">
            <a:extLst>
              <a:ext uri="{FF2B5EF4-FFF2-40B4-BE49-F238E27FC236}">
                <a16:creationId xmlns:a16="http://schemas.microsoft.com/office/drawing/2014/main" id="{E895DBB1-2911-4149-BC9C-B29B6253D745}"/>
              </a:ext>
            </a:extLst>
          </p:cNvPr>
          <p:cNvPicPr>
            <a:picLocks noChangeAspect="1"/>
          </p:cNvPicPr>
          <p:nvPr/>
        </p:nvPicPr>
        <p:blipFill>
          <a:blip r:embed="rId5"/>
          <a:stretch>
            <a:fillRect/>
          </a:stretch>
        </p:blipFill>
        <p:spPr>
          <a:xfrm>
            <a:off x="3003211" y="4430291"/>
            <a:ext cx="7285015" cy="2312900"/>
          </a:xfrm>
          <a:prstGeom prst="rect">
            <a:avLst/>
          </a:prstGeom>
        </p:spPr>
      </p:pic>
    </p:spTree>
    <p:extLst>
      <p:ext uri="{BB962C8B-B14F-4D97-AF65-F5344CB8AC3E}">
        <p14:creationId xmlns:p14="http://schemas.microsoft.com/office/powerpoint/2010/main" val="114160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40</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pic>
        <p:nvPicPr>
          <p:cNvPr id="13" name="Billede 12">
            <a:extLst>
              <a:ext uri="{FF2B5EF4-FFF2-40B4-BE49-F238E27FC236}">
                <a16:creationId xmlns:a16="http://schemas.microsoft.com/office/drawing/2014/main" id="{28D137DE-8786-0A39-92BB-E72C24CC41CF}"/>
              </a:ext>
            </a:extLst>
          </p:cNvPr>
          <p:cNvPicPr>
            <a:picLocks noChangeAspect="1"/>
          </p:cNvPicPr>
          <p:nvPr/>
        </p:nvPicPr>
        <p:blipFill>
          <a:blip r:embed="rId4"/>
          <a:stretch>
            <a:fillRect/>
          </a:stretch>
        </p:blipFill>
        <p:spPr>
          <a:xfrm>
            <a:off x="485899" y="2003436"/>
            <a:ext cx="7533983" cy="3928764"/>
          </a:xfrm>
          <a:prstGeom prst="rect">
            <a:avLst/>
          </a:prstGeom>
        </p:spPr>
      </p:pic>
      <p:pic>
        <p:nvPicPr>
          <p:cNvPr id="15" name="Billede 14" descr="Et billede, der indeholder tekst&#10;&#10;Automatisk genereret beskrivelse">
            <a:extLst>
              <a:ext uri="{FF2B5EF4-FFF2-40B4-BE49-F238E27FC236}">
                <a16:creationId xmlns:a16="http://schemas.microsoft.com/office/drawing/2014/main" id="{C1FA7BBE-6FCA-42F6-7B55-2A08CBEB24AE}"/>
              </a:ext>
            </a:extLst>
          </p:cNvPr>
          <p:cNvPicPr>
            <a:picLocks noChangeAspect="1"/>
          </p:cNvPicPr>
          <p:nvPr/>
        </p:nvPicPr>
        <p:blipFill>
          <a:blip r:embed="rId5"/>
          <a:stretch>
            <a:fillRect/>
          </a:stretch>
        </p:blipFill>
        <p:spPr>
          <a:xfrm>
            <a:off x="4307398" y="4631551"/>
            <a:ext cx="6097449" cy="2054464"/>
          </a:xfrm>
          <a:prstGeom prst="rect">
            <a:avLst/>
          </a:prstGeom>
        </p:spPr>
      </p:pic>
      <p:pic>
        <p:nvPicPr>
          <p:cNvPr id="17" name="Billede 16" descr="Et billede, der indeholder tekst&#10;&#10;Automatisk genereret beskrivelse">
            <a:extLst>
              <a:ext uri="{FF2B5EF4-FFF2-40B4-BE49-F238E27FC236}">
                <a16:creationId xmlns:a16="http://schemas.microsoft.com/office/drawing/2014/main" id="{040BE189-21F3-16B0-FAE8-E78C8BAFCCD3}"/>
              </a:ext>
            </a:extLst>
          </p:cNvPr>
          <p:cNvPicPr>
            <a:picLocks noChangeAspect="1"/>
          </p:cNvPicPr>
          <p:nvPr/>
        </p:nvPicPr>
        <p:blipFill>
          <a:blip r:embed="rId6"/>
          <a:stretch>
            <a:fillRect/>
          </a:stretch>
        </p:blipFill>
        <p:spPr>
          <a:xfrm>
            <a:off x="426346" y="-66961"/>
            <a:ext cx="9884496" cy="1928998"/>
          </a:xfrm>
          <a:prstGeom prst="rect">
            <a:avLst/>
          </a:prstGeom>
        </p:spPr>
      </p:pic>
    </p:spTree>
    <p:extLst>
      <p:ext uri="{BB962C8B-B14F-4D97-AF65-F5344CB8AC3E}">
        <p14:creationId xmlns:p14="http://schemas.microsoft.com/office/powerpoint/2010/main" val="1913645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41</a:t>
            </a:fld>
            <a:endParaRPr lang="da-DK" altLang="en-US">
              <a:solidFill>
                <a:schemeClr val="bg1"/>
              </a:solidFill>
            </a:endParaRPr>
          </a:p>
        </p:txBody>
      </p:sp>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r>
              <a:rPr lang="da-DK" sz="4300" b="1">
                <a:cs typeface="Calibri"/>
              </a:rPr>
              <a:t>Blok 3: Implementering og opfølgning</a:t>
            </a:r>
          </a:p>
          <a:p>
            <a:pPr marL="0" indent="0">
              <a:buNone/>
            </a:pPr>
            <a:endParaRPr lang="da-DK" sz="2400" b="1">
              <a:cs typeface="Calibri"/>
            </a:endParaRPr>
          </a:p>
          <a:p>
            <a:pPr marL="0" indent="0">
              <a:buNone/>
            </a:pPr>
            <a:r>
              <a:rPr lang="da-DK" sz="2400" b="1">
                <a:cs typeface="Calibri"/>
              </a:rPr>
              <a:t>I skal nu sidde sammen med kolleger fra egen praksis. Sololæger sidder sammen.</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r>
              <a:rPr lang="da-DK" sz="2800" b="1">
                <a:cs typeface="Calibri"/>
              </a:rPr>
              <a:t>Samlet tid: 30 minutter</a:t>
            </a:r>
          </a:p>
          <a:p>
            <a:pPr marL="0" indent="0">
              <a:buNone/>
            </a:pPr>
            <a:r>
              <a:rPr lang="da-DK" sz="2400" b="1">
                <a:cs typeface="Calibri"/>
              </a:rPr>
              <a:t>I skal udfylde implementeringsplanen.</a:t>
            </a:r>
          </a:p>
          <a:p>
            <a:pPr marL="0" indent="0">
              <a:buNone/>
            </a:pPr>
            <a:endParaRPr lang="da-DK" sz="2400" b="1">
              <a:cs typeface="Calibri"/>
            </a:endParaRPr>
          </a:p>
          <a:p>
            <a:pPr marL="0" indent="0">
              <a:buNone/>
            </a:pPr>
            <a:endParaRPr lang="da-DK" sz="2400" b="1">
              <a:cs typeface="Calibri"/>
            </a:endParaRPr>
          </a:p>
        </p:txBody>
      </p:sp>
      <p:pic>
        <p:nvPicPr>
          <p:cNvPr id="8" name="Billede 7">
            <a:extLst>
              <a:ext uri="{FF2B5EF4-FFF2-40B4-BE49-F238E27FC236}">
                <a16:creationId xmlns:a16="http://schemas.microsoft.com/office/drawing/2014/main" id="{CE521E28-F340-4327-B100-3F8D6E209273}"/>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93472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a:solidFill>
                  <a:srgbClr val="297A77"/>
                </a:solidFill>
                <a:latin typeface="+mn-lt"/>
              </a:rPr>
              <a:t>Blok 3: Implementering og opfølgning</a:t>
            </a:r>
            <a:br>
              <a:rPr lang="da-DK" b="1">
                <a:solidFill>
                  <a:srgbClr val="297A77"/>
                </a:solidFill>
                <a:latin typeface="+mn-lt"/>
              </a:rPr>
            </a:br>
            <a:r>
              <a:rPr lang="da-DK" sz="2000" b="1">
                <a:solidFill>
                  <a:srgbClr val="297A77"/>
                </a:solidFill>
                <a:latin typeface="+mn-lt"/>
              </a:rPr>
              <a:t>Er der potentiale for forandringer?</a:t>
            </a:r>
            <a:endParaRPr lang="da-DK"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lvl="0" indent="0">
              <a:buClr>
                <a:srgbClr val="297A77"/>
              </a:buClr>
              <a:buSzPct val="105000"/>
              <a:buNone/>
            </a:pPr>
            <a:r>
              <a:rPr lang="da-DK" sz="3000" b="1">
                <a:solidFill>
                  <a:srgbClr val="297A77"/>
                </a:solidFill>
                <a:ea typeface="+mj-ea"/>
                <a:cs typeface="+mj-cs"/>
              </a:rPr>
              <a:t>Drøft i gruppen og udfyld implementeringsplanen (15 min.)</a:t>
            </a:r>
          </a:p>
          <a:p>
            <a:pPr lvl="0"/>
            <a:r>
              <a:rPr lang="da-DK" sz="2400"/>
              <a:t>Hvilke gode ideer til organisering af opfølgning og behandling er der kommet på mødet?</a:t>
            </a:r>
            <a:endParaRPr lang="da-DK" sz="2400">
              <a:cs typeface="Calibri"/>
            </a:endParaRPr>
          </a:p>
          <a:p>
            <a:r>
              <a:rPr lang="da-DK" sz="2400"/>
              <a:t>Hvilke ændringer vil det være vigtigst og lettest at gennemføre? </a:t>
            </a:r>
          </a:p>
          <a:p>
            <a:pPr lvl="0"/>
            <a:r>
              <a:rPr lang="en-US" sz="2400" err="1"/>
              <a:t>Hvordan</a:t>
            </a:r>
            <a:r>
              <a:rPr lang="en-US" sz="2400"/>
              <a:t> </a:t>
            </a:r>
            <a:r>
              <a:rPr lang="en-US" sz="2400" err="1"/>
              <a:t>kan</a:t>
            </a:r>
            <a:r>
              <a:rPr lang="en-US" sz="2400"/>
              <a:t> </a:t>
            </a:r>
            <a:r>
              <a:rPr lang="en-US" sz="2400" err="1"/>
              <a:t>ændringer</a:t>
            </a:r>
            <a:r>
              <a:rPr lang="en-US" sz="2400"/>
              <a:t> </a:t>
            </a:r>
            <a:r>
              <a:rPr lang="en-US" sz="2400" err="1"/>
              <a:t>ske</a:t>
            </a:r>
            <a:r>
              <a:rPr lang="en-US" sz="2400"/>
              <a:t>? </a:t>
            </a:r>
            <a:endParaRPr lang="da-DK" sz="2400"/>
          </a:p>
          <a:p>
            <a:r>
              <a:rPr lang="da-DK" sz="2400"/>
              <a:t>Er der retningslinjer/fraser/andet materiale fra klyngemødet der kan bruges? </a:t>
            </a:r>
            <a:endParaRPr lang="da-DK" sz="2400" i="1"/>
          </a:p>
          <a:p>
            <a:pPr marL="0" indent="0">
              <a:buClr>
                <a:srgbClr val="297A77"/>
              </a:buClr>
              <a:buSzPct val="105000"/>
              <a:buNone/>
            </a:pPr>
            <a:endParaRPr lang="da-DK" sz="2700" b="1">
              <a:solidFill>
                <a:srgbClr val="297A77"/>
              </a:solidFill>
              <a:ea typeface="+mj-ea"/>
              <a:cs typeface="+mj-cs"/>
            </a:endParaRPr>
          </a:p>
          <a:p>
            <a:pPr marL="0" indent="0">
              <a:buClr>
                <a:srgbClr val="297A77"/>
              </a:buClr>
              <a:buSzPct val="105000"/>
              <a:buNone/>
            </a:pPr>
            <a:endParaRPr lang="da-DK" b="1">
              <a:solidFill>
                <a:srgbClr val="297A77"/>
              </a:solidFill>
              <a:ea typeface="+mj-ea"/>
              <a:cs typeface="Calibri"/>
            </a:endParaRPr>
          </a:p>
          <a:p>
            <a:pPr>
              <a:buClr>
                <a:srgbClr val="297A77"/>
              </a:buClr>
              <a:buSzPct val="105000"/>
            </a:pPr>
            <a:endParaRPr lang="da-DK" sz="2700"/>
          </a:p>
          <a:p>
            <a:pPr>
              <a:buClr>
                <a:srgbClr val="297A77"/>
              </a:buClr>
              <a:buSzPct val="105000"/>
            </a:pPr>
            <a:endParaRPr lang="da-DK" sz="2700"/>
          </a:p>
          <a:p>
            <a:pPr>
              <a:buClr>
                <a:srgbClr val="297A77"/>
              </a:buClr>
              <a:buSzPct val="105000"/>
            </a:pPr>
            <a:endParaRPr lang="da-DK" sz="2700"/>
          </a:p>
          <a:p>
            <a:pPr marL="0" indent="0">
              <a:buClr>
                <a:srgbClr val="297A77"/>
              </a:buClr>
              <a:buSzPct val="105000"/>
              <a:buNone/>
            </a:pPr>
            <a:endParaRPr lang="da-DK">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42</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spTree>
    <p:extLst>
      <p:ext uri="{BB962C8B-B14F-4D97-AF65-F5344CB8AC3E}">
        <p14:creationId xmlns:p14="http://schemas.microsoft.com/office/powerpoint/2010/main" val="2993661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a:solidFill>
                  <a:srgbClr val="297A77"/>
                </a:solidFill>
                <a:latin typeface="+mn-lt"/>
              </a:rPr>
              <a:t>Opsamling i plenum (10 min)</a:t>
            </a:r>
            <a:br>
              <a:rPr lang="da-DK" b="1">
                <a:solidFill>
                  <a:srgbClr val="297A77"/>
                </a:solidFill>
                <a:latin typeface="+mn-lt"/>
              </a:rPr>
            </a:br>
            <a:endParaRPr lang="da-DK" sz="2000" b="1">
              <a:solidFill>
                <a:srgbClr val="297A77"/>
              </a:solidFill>
              <a:latin typeface="Calibri"/>
              <a:cs typeface="Calibri"/>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indent="0">
              <a:buClr>
                <a:srgbClr val="297A77"/>
              </a:buClr>
              <a:buSzPct val="105000"/>
              <a:buNone/>
            </a:pPr>
            <a:r>
              <a:rPr lang="da-DK" sz="3000" b="1">
                <a:solidFill>
                  <a:srgbClr val="297A77"/>
                </a:solidFill>
                <a:ea typeface="+mj-ea"/>
                <a:cs typeface="+mj-cs"/>
              </a:rPr>
              <a:t>Hvad nåede I frem til at ville arbejde videre med derhjemme?</a:t>
            </a:r>
            <a:endParaRPr lang="da-DK" sz="3000" b="1">
              <a:solidFill>
                <a:srgbClr val="297A77"/>
              </a:solidFill>
              <a:ea typeface="+mj-ea"/>
              <a:cs typeface="Calibri"/>
            </a:endParaRPr>
          </a:p>
          <a:p>
            <a:pPr marL="0" indent="0">
              <a:buNone/>
            </a:pPr>
            <a:r>
              <a:rPr lang="da-DK" sz="3000" b="1">
                <a:solidFill>
                  <a:srgbClr val="297A77"/>
                </a:solidFill>
                <a:ea typeface="+mj-ea"/>
                <a:cs typeface="Calibri"/>
              </a:rPr>
              <a:t>Hvordan vil i gribe det an?</a:t>
            </a:r>
          </a:p>
          <a:p>
            <a:pPr lvl="0"/>
            <a:endParaRPr lang="da-DK" sz="2400">
              <a:solidFill>
                <a:srgbClr val="000000"/>
              </a:solidFill>
              <a:ea typeface="+mj-ea"/>
              <a:cs typeface="Calibri"/>
            </a:endParaRPr>
          </a:p>
          <a:p>
            <a:pPr>
              <a:buClr>
                <a:srgbClr val="297A77"/>
              </a:buClr>
              <a:buSzPct val="105000"/>
            </a:pPr>
            <a:endParaRPr lang="da-DK" sz="2700"/>
          </a:p>
          <a:p>
            <a:pPr>
              <a:buClr>
                <a:srgbClr val="297A77"/>
              </a:buClr>
              <a:buSzPct val="105000"/>
            </a:pPr>
            <a:endParaRPr lang="da-DK" sz="2700"/>
          </a:p>
          <a:p>
            <a:pPr>
              <a:buClr>
                <a:srgbClr val="297A77"/>
              </a:buClr>
              <a:buSzPct val="105000"/>
            </a:pPr>
            <a:endParaRPr lang="da-DK" sz="2700"/>
          </a:p>
          <a:p>
            <a:pPr marL="0" indent="0">
              <a:buClr>
                <a:srgbClr val="297A77"/>
              </a:buClr>
              <a:buSzPct val="105000"/>
              <a:buNone/>
            </a:pPr>
            <a:endParaRPr lang="da-DK">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43</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spTree>
    <p:extLst>
      <p:ext uri="{BB962C8B-B14F-4D97-AF65-F5344CB8AC3E}">
        <p14:creationId xmlns:p14="http://schemas.microsoft.com/office/powerpoint/2010/main" val="4029958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a:solidFill>
                  <a:srgbClr val="297A77"/>
                </a:solidFill>
                <a:latin typeface="+mn-lt"/>
              </a:rPr>
              <a:t>Opsamling og opfølgning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44</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028703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2026" y="266685"/>
            <a:ext cx="10633364" cy="1325563"/>
          </a:xfrm>
        </p:spPr>
        <p:txBody>
          <a:bodyPr>
            <a:normAutofit/>
          </a:bodyPr>
          <a:lstStyle/>
          <a:p>
            <a:r>
              <a:rPr lang="da-DK" b="1">
                <a:solidFill>
                  <a:srgbClr val="297A77"/>
                </a:solidFill>
                <a:latin typeface="+mn-lt"/>
              </a:rPr>
              <a:t>Gruppedrøftelser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02404" y="1642781"/>
            <a:ext cx="8609890" cy="4253136"/>
          </a:xfrm>
        </p:spPr>
        <p:txBody>
          <a:bodyPr>
            <a:normAutofit/>
          </a:bodyPr>
          <a:lstStyle/>
          <a:p>
            <a:pPr marL="0" indent="0">
              <a:buNone/>
            </a:pPr>
            <a:r>
              <a:rPr lang="da-DK" sz="3600" b="1" dirty="0">
                <a:cs typeface="Calibri"/>
              </a:rPr>
              <a:t>Under blok 1 skal du </a:t>
            </a:r>
            <a:r>
              <a:rPr lang="da-DK" sz="3600" b="1" u="sng" dirty="0">
                <a:cs typeface="Calibri"/>
              </a:rPr>
              <a:t>IKKE</a:t>
            </a:r>
            <a:r>
              <a:rPr lang="da-DK" sz="3600" b="1" dirty="0">
                <a:cs typeface="Calibri"/>
              </a:rPr>
              <a:t> sidde sammen med kollegaer fra din egen praksis!</a:t>
            </a:r>
          </a:p>
          <a:p>
            <a:pPr marL="0" indent="0">
              <a:buNone/>
            </a:pPr>
            <a:endParaRPr lang="da-DK" sz="3600" b="1" dirty="0">
              <a:cs typeface="Calibri"/>
            </a:endParaRPr>
          </a:p>
          <a:p>
            <a:pPr marL="0" indent="0">
              <a:buNone/>
            </a:pPr>
            <a:r>
              <a:rPr lang="da-DK" sz="3600" b="1" dirty="0">
                <a:cs typeface="Calibri"/>
              </a:rPr>
              <a:t>Under blok 2 og blok 3 om implementering </a:t>
            </a:r>
            <a:r>
              <a:rPr lang="da-DK" sz="3600" b="1" u="sng" dirty="0">
                <a:cs typeface="Calibri"/>
              </a:rPr>
              <a:t>SKAL</a:t>
            </a:r>
            <a:r>
              <a:rPr lang="da-DK" sz="3600" b="1" dirty="0">
                <a:cs typeface="Calibri"/>
              </a:rPr>
              <a:t> du sidde sammen med kollegaer fra din praksis – sololæger sidder sammen.</a:t>
            </a:r>
          </a:p>
          <a:p>
            <a:pPr marL="0" indent="0">
              <a:buNone/>
            </a:pPr>
            <a:endParaRPr lang="da-DK" sz="36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334018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5" y="0"/>
            <a:ext cx="10633364" cy="1325563"/>
          </a:xfrm>
        </p:spPr>
        <p:txBody>
          <a:bodyPr>
            <a:normAutofit/>
          </a:bodyPr>
          <a:lstStyle/>
          <a:p>
            <a:r>
              <a:rPr lang="da-DK"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294972"/>
            <a:ext cx="9006857" cy="5023998"/>
          </a:xfrm>
        </p:spPr>
        <p:txBody>
          <a:bodyPr>
            <a:normAutofit/>
          </a:bodyPr>
          <a:lstStyle/>
          <a:p>
            <a:pPr marL="0" indent="0">
              <a:buNone/>
            </a:pPr>
            <a:r>
              <a:rPr lang="da-DK" sz="3600" b="1">
                <a:cs typeface="Calibri"/>
              </a:rPr>
              <a:t>Tjek at der på bordet foran dig ligger følgende materiale</a:t>
            </a:r>
            <a:r>
              <a:rPr lang="da-DK" sz="3600">
                <a:cs typeface="Calibri"/>
              </a:rPr>
              <a:t>:</a:t>
            </a:r>
          </a:p>
          <a:p>
            <a:pPr>
              <a:buClr>
                <a:srgbClr val="297A77"/>
              </a:buClr>
            </a:pPr>
            <a:r>
              <a:rPr lang="da-DK" sz="3600">
                <a:cs typeface="Calibri"/>
              </a:rPr>
              <a:t>Grafer over målepunkter med pseudonymiseret ydernumre – klyngekoordinator har en liste over hvem der er hvem i graferne.</a:t>
            </a:r>
          </a:p>
          <a:p>
            <a:pPr>
              <a:buClr>
                <a:srgbClr val="297A77"/>
              </a:buClr>
            </a:pPr>
            <a:r>
              <a:rPr lang="da-DK" sz="3600">
                <a:cs typeface="Calibri"/>
              </a:rPr>
              <a:t>Ark til mødenoter.</a:t>
            </a:r>
          </a:p>
          <a:p>
            <a:pPr>
              <a:buClr>
                <a:srgbClr val="297A77"/>
              </a:buClr>
            </a:pPr>
            <a:r>
              <a:rPr lang="da-DK" sz="3600">
                <a:cs typeface="Calibri"/>
              </a:rPr>
              <a:t>Plan for implementering i praksis: Tag dine ideer med hjem.</a:t>
            </a:r>
          </a:p>
          <a:p>
            <a:pPr marL="0" indent="0">
              <a:buNone/>
            </a:pPr>
            <a:endParaRPr lang="da-DK" sz="360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Tree>
    <p:extLst>
      <p:ext uri="{BB962C8B-B14F-4D97-AF65-F5344CB8AC3E}">
        <p14:creationId xmlns:p14="http://schemas.microsoft.com/office/powerpoint/2010/main" val="26647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415037"/>
          </a:xfrm>
        </p:spPr>
        <p:txBody>
          <a:bodyPr>
            <a:normAutofit/>
          </a:bodyPr>
          <a:lstStyle/>
          <a:p>
            <a:r>
              <a:rPr lang="da-DK" b="1">
                <a:solidFill>
                  <a:srgbClr val="297A77"/>
                </a:solidFill>
                <a:latin typeface="+mn-lt"/>
              </a:rPr>
              <a:t>Introduktionsvideo  (6 min.)</a:t>
            </a:r>
            <a:br>
              <a:rPr lang="da-DK" b="1">
                <a:solidFill>
                  <a:srgbClr val="3C8CFA"/>
                </a:solidFill>
                <a:latin typeface="+mn-lt"/>
              </a:rPr>
            </a:br>
            <a:endParaRPr lang="da-DK" b="1">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7</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49696"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9" name="Onlinemedier 8" title="Hypertension – forslag 2 - video 1.mp4">
            <a:hlinkClick r:id="" action="ppaction://media"/>
            <a:extLst>
              <a:ext uri="{FF2B5EF4-FFF2-40B4-BE49-F238E27FC236}">
                <a16:creationId xmlns:a16="http://schemas.microsoft.com/office/drawing/2014/main" id="{F9327E36-F72A-43E8-8A4E-937A80D1C774}"/>
              </a:ext>
            </a:extLst>
          </p:cNvPr>
          <p:cNvPicPr>
            <a:picLocks noRot="1" noChangeAspect="1"/>
          </p:cNvPicPr>
          <p:nvPr>
            <a:videoFile r:link="rId1"/>
          </p:nvPr>
        </p:nvPicPr>
        <p:blipFill>
          <a:blip r:embed="rId5"/>
          <a:stretch>
            <a:fillRect/>
          </a:stretch>
        </p:blipFill>
        <p:spPr>
          <a:xfrm>
            <a:off x="2573088" y="1511283"/>
            <a:ext cx="8318499" cy="4706055"/>
          </a:xfrm>
          <a:prstGeom prst="rect">
            <a:avLst/>
          </a:prstGeom>
        </p:spPr>
      </p:pic>
      <p:sp>
        <p:nvSpPr>
          <p:cNvPr id="3" name="Tekstfelt 2">
            <a:extLst>
              <a:ext uri="{FF2B5EF4-FFF2-40B4-BE49-F238E27FC236}">
                <a16:creationId xmlns:a16="http://schemas.microsoft.com/office/drawing/2014/main" id="{ACC66ABB-EEB8-4EFF-AC34-2A7E7C66AAEB}"/>
              </a:ext>
            </a:extLst>
          </p:cNvPr>
          <p:cNvSpPr txBox="1"/>
          <p:nvPr/>
        </p:nvSpPr>
        <p:spPr>
          <a:xfrm>
            <a:off x="2558270" y="6308209"/>
            <a:ext cx="8662179" cy="461665"/>
          </a:xfrm>
          <a:prstGeom prst="rect">
            <a:avLst/>
          </a:prstGeom>
          <a:noFill/>
        </p:spPr>
        <p:txBody>
          <a:bodyPr wrap="square" rtlCol="0">
            <a:spAutoFit/>
          </a:bodyPr>
          <a:lstStyle/>
          <a:p>
            <a:r>
              <a:rPr lang="da-DK" sz="2400" b="1"/>
              <a:t>Praktiserende læge og professor i almen medicin Bo Christensen</a:t>
            </a:r>
          </a:p>
        </p:txBody>
      </p:sp>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a:solidFill>
                  <a:srgbClr val="297A77"/>
                </a:solidFill>
                <a:latin typeface="+mn-lt"/>
              </a:rPr>
              <a:t>Den årlige status</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28863" y="1167319"/>
            <a:ext cx="9595919" cy="5009644"/>
          </a:xfrm>
        </p:spPr>
        <p:txBody>
          <a:bodyPr>
            <a:normAutofit fontScale="77500" lnSpcReduction="20000"/>
          </a:bodyPr>
          <a:lstStyle/>
          <a:p>
            <a:pPr>
              <a:lnSpc>
                <a:spcPct val="100000"/>
              </a:lnSpc>
              <a:buClr>
                <a:srgbClr val="297A77"/>
              </a:buClr>
              <a:buSzPct val="105000"/>
            </a:pPr>
            <a:r>
              <a:rPr lang="da-DK" sz="4100" dirty="0"/>
              <a:t>Hjemmeblodtryk (*alternativt </a:t>
            </a:r>
            <a:r>
              <a:rPr lang="da-DK" sz="4100" dirty="0" err="1"/>
              <a:t>uobserveret</a:t>
            </a:r>
            <a:r>
              <a:rPr lang="da-DK" sz="4100" dirty="0"/>
              <a:t> BT i klinik)</a:t>
            </a:r>
          </a:p>
          <a:p>
            <a:r>
              <a:rPr lang="da-DK" sz="4100" dirty="0"/>
              <a:t>U-alb/</a:t>
            </a:r>
            <a:r>
              <a:rPr lang="da-DK" sz="4100" dirty="0" err="1"/>
              <a:t>kreatinin</a:t>
            </a:r>
            <a:r>
              <a:rPr lang="da-DK" sz="4100" dirty="0"/>
              <a:t> ratio måling</a:t>
            </a:r>
          </a:p>
          <a:p>
            <a:r>
              <a:rPr lang="da-DK" sz="4100" b="0" i="0" dirty="0" err="1">
                <a:solidFill>
                  <a:srgbClr val="000000"/>
                </a:solidFill>
                <a:effectLst/>
              </a:rPr>
              <a:t>Creatinin</a:t>
            </a:r>
            <a:r>
              <a:rPr lang="da-DK" sz="4100" b="0" i="0" dirty="0">
                <a:solidFill>
                  <a:srgbClr val="000000"/>
                </a:solidFill>
                <a:effectLst/>
              </a:rPr>
              <a:t>, elektrolytter, ALAT samt lipidstatus og HbA1c</a:t>
            </a:r>
          </a:p>
          <a:p>
            <a:r>
              <a:rPr lang="da-DK" sz="4100" b="0" i="0" dirty="0">
                <a:solidFill>
                  <a:srgbClr val="000000"/>
                </a:solidFill>
                <a:effectLst/>
              </a:rPr>
              <a:t>EKG hvert/hvert andet år ved hypertension – dog efter lægevurdering</a:t>
            </a:r>
          </a:p>
          <a:p>
            <a:pPr marL="0" indent="0">
              <a:buNone/>
            </a:pPr>
            <a:endParaRPr lang="da-DK" sz="3200" dirty="0"/>
          </a:p>
          <a:p>
            <a:pPr marL="0" indent="0">
              <a:buNone/>
            </a:pPr>
            <a:r>
              <a:rPr lang="da-DK" sz="2600" dirty="0"/>
              <a:t>*Fuldautomatisk blodtryksmåling med 3-6 målinger i et roligt rum efter 5 minutters hvile og over 5 minutter uden tilstedeværelse af </a:t>
            </a:r>
            <a:r>
              <a:rPr lang="da-DK" sz="2600" dirty="0" err="1"/>
              <a:t>sundhedsperson.Læs</a:t>
            </a:r>
            <a:r>
              <a:rPr lang="da-DK" sz="2600" dirty="0"/>
              <a:t> mere om BT måling: </a:t>
            </a:r>
            <a:r>
              <a:rPr lang="da-DK" sz="2600" dirty="0">
                <a:hlinkClick r:id="rId3"/>
              </a:rPr>
              <a:t>http://www.dahs.dk/fileadmin/BTmaaling_version-17.pdf</a:t>
            </a:r>
            <a:endParaRPr lang="da-DK" sz="2600" dirty="0"/>
          </a:p>
          <a:p>
            <a:pPr marL="0" indent="0">
              <a:buNone/>
            </a:pPr>
            <a:endParaRPr lang="da-DK" sz="3200" dirty="0"/>
          </a:p>
          <a:p>
            <a:r>
              <a:rPr lang="da-DK" sz="3200" dirty="0"/>
              <a:t>Aftal i klinikken et fast indhold for standard års-status </a:t>
            </a:r>
          </a:p>
          <a:p>
            <a:pPr marL="0" indent="0">
              <a:buNone/>
            </a:pPr>
            <a:r>
              <a:rPr lang="da-DK" sz="3200"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Tree>
    <p:extLst>
      <p:ext uri="{BB962C8B-B14F-4D97-AF65-F5344CB8AC3E}">
        <p14:creationId xmlns:p14="http://schemas.microsoft.com/office/powerpoint/2010/main" val="22674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a:solidFill>
                  <a:srgbClr val="297A77"/>
                </a:solidFill>
                <a:latin typeface="+mn-lt"/>
              </a:rPr>
              <a:t>Få overblik via forløbsplanerne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621237"/>
            <a:ext cx="8432747" cy="4555726"/>
          </a:xfrm>
        </p:spPr>
        <p:txBody>
          <a:bodyPr>
            <a:normAutofit/>
          </a:bodyPr>
          <a:lstStyle/>
          <a:p>
            <a:pPr marL="0" indent="0">
              <a:buNone/>
            </a:pPr>
            <a:endParaRPr lang="da-DK" sz="3200"/>
          </a:p>
          <a:p>
            <a:pPr marL="0" indent="0">
              <a:buNone/>
            </a:pPr>
            <a:r>
              <a:rPr lang="da-DK" sz="320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5D17CB1-7E00-4BAB-8E30-F6508DAA66F1}" type="slidenum">
              <a:rPr lang="da-DK" smtClean="0"/>
              <a:pPr algn="ctr"/>
              <a:t>9</a:t>
            </a:fld>
            <a:endParaRPr lang="da-DK" altLang="en-US">
              <a:solidFill>
                <a:schemeClr val="bg1"/>
              </a:solidFill>
            </a:endParaRPr>
          </a:p>
        </p:txBody>
      </p:sp>
      <p:pic>
        <p:nvPicPr>
          <p:cNvPr id="3" name="Onlinemedier 2" title="Overblik over patientlisten for hjertesygdomme MIX">
            <a:hlinkClick r:id="" action="ppaction://media"/>
            <a:extLst>
              <a:ext uri="{FF2B5EF4-FFF2-40B4-BE49-F238E27FC236}">
                <a16:creationId xmlns:a16="http://schemas.microsoft.com/office/drawing/2014/main" id="{90282460-4CFD-D4A0-E8E7-7DB6552379C5}"/>
              </a:ext>
            </a:extLst>
          </p:cNvPr>
          <p:cNvPicPr>
            <a:picLocks noRot="1" noChangeAspect="1"/>
          </p:cNvPicPr>
          <p:nvPr>
            <a:videoFile r:link="rId1"/>
          </p:nvPr>
        </p:nvPicPr>
        <p:blipFill>
          <a:blip r:embed="rId5"/>
          <a:stretch>
            <a:fillRect/>
          </a:stretch>
        </p:blipFill>
        <p:spPr>
          <a:xfrm>
            <a:off x="1475382" y="1682945"/>
            <a:ext cx="7291834" cy="4119886"/>
          </a:xfrm>
          <a:prstGeom prst="rect">
            <a:avLst/>
          </a:prstGeom>
        </p:spPr>
      </p:pic>
    </p:spTree>
    <p:extLst>
      <p:ext uri="{BB962C8B-B14F-4D97-AF65-F5344CB8AC3E}">
        <p14:creationId xmlns:p14="http://schemas.microsoft.com/office/powerpoint/2010/main" val="660600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7" ma:contentTypeDescription="Create a new document." ma:contentTypeScope="" ma:versionID="9d5a61c1f9937f981c9aa46247ff1545">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fdc889534b477f50f788bee73a67efc1"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2.xml><?xml version="1.0" encoding="utf-8"?>
<ds:datastoreItem xmlns:ds="http://schemas.openxmlformats.org/officeDocument/2006/customXml" ds:itemID="{7465785F-4359-4F84-AFAE-EB7B727BC3AA}">
  <ds:schemaRefs>
    <ds:schemaRef ds:uri="http://purl.org/dc/terms/"/>
    <ds:schemaRef ds:uri="http://schemas.openxmlformats.org/package/2006/metadata/core-properties"/>
    <ds:schemaRef ds:uri="dc93761f-51ef-4530-9f5e-6cc801282091"/>
    <ds:schemaRef ds:uri="658e924a-6452-4f30-ad3a-cb624d28adc8"/>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406D042D-C94F-41CF-A54F-616C6D0A5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TotalTime>
  <Words>2870</Words>
  <Application>Microsoft Office PowerPoint</Application>
  <PresentationFormat>Widescreen</PresentationFormat>
  <Paragraphs>366</Paragraphs>
  <Slides>45</Slides>
  <Notes>45</Notes>
  <HiddenSlides>0</HiddenSlides>
  <MMClips>3</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45</vt:i4>
      </vt:variant>
    </vt:vector>
  </HeadingPairs>
  <TitlesOfParts>
    <vt:vector size="52" baseType="lpstr">
      <vt:lpstr>Arial</vt:lpstr>
      <vt:lpstr>Calibri</vt:lpstr>
      <vt:lpstr>Calibri Light</vt:lpstr>
      <vt:lpstr>Times New Roman</vt:lpstr>
      <vt:lpstr>Verdana</vt:lpstr>
      <vt:lpstr>Wingdings</vt:lpstr>
      <vt:lpstr>Office Theme</vt:lpstr>
      <vt:lpstr>Klyngenavn  Hypertension   Dato for klyngemødet</vt:lpstr>
      <vt:lpstr>Formål med dagens møde</vt:lpstr>
      <vt:lpstr>Program for dagens møde</vt:lpstr>
      <vt:lpstr>Mødenoter og implementeringsplan</vt:lpstr>
      <vt:lpstr>Gruppedrøftelser</vt:lpstr>
      <vt:lpstr>Materialer</vt:lpstr>
      <vt:lpstr>Introduktionsvideo  (6 min.) </vt:lpstr>
      <vt:lpstr>Den årlige status</vt:lpstr>
      <vt:lpstr>Få overblik via forløbsplanerne</vt:lpstr>
      <vt:lpstr>Forløbsplansdata: Patientliste</vt:lpstr>
      <vt:lpstr>BLOK 1: BE</vt:lpstr>
      <vt:lpstr>Målepunkt 1: Andel af hypertensionspatienter, der har fået en årskontrol (Ydelseskode 0120 inden for de sidste 18 måneder) </vt:lpstr>
      <vt:lpstr>Forklaringer til grafen om årskontroller</vt:lpstr>
      <vt:lpstr>Tre mulige forklaringer på variation</vt:lpstr>
      <vt:lpstr>Gruppedrøftelser (10 min.)</vt:lpstr>
      <vt:lpstr>Målepunkt 2a: Andel af patienter, der har fået målt hjemme BT inden for de seneste 18 måneder </vt:lpstr>
      <vt:lpstr>Forklaringer til grafen om hjemmeblodtryk</vt:lpstr>
      <vt:lpstr>Gruppedrøftelser (5 min.)</vt:lpstr>
      <vt:lpstr>Målepunkt 2b: Andel af patienter, der har fået målt LDL inden for de seneste 18 måneder </vt:lpstr>
      <vt:lpstr>Målepunkt 2c: Andel af patienter, der har fået målt eGFR inden for de seneste 18 måneder </vt:lpstr>
      <vt:lpstr>Målepunkt 2d: Andel af patienter, der har fået målt U-alb/creatinin inden for de seneste 18 måneder </vt:lpstr>
      <vt:lpstr>Forklaringer til grafen om U-alb/creatinin</vt:lpstr>
      <vt:lpstr>Forklaringer til grafen om U-alb/creatinin</vt:lpstr>
      <vt:lpstr>Gruppedrøftelser (10 min.)</vt:lpstr>
      <vt:lpstr>Plenum gennemgang (10 min.)</vt:lpstr>
      <vt:lpstr>Notér i mødenoter (5 min.) </vt:lpstr>
      <vt:lpstr>PowerPoint-præsentation</vt:lpstr>
      <vt:lpstr>PowerPoint-præsentation</vt:lpstr>
      <vt:lpstr>PowerPoint-præsentation</vt:lpstr>
      <vt:lpstr>Behandlingsmål</vt:lpstr>
      <vt:lpstr>Behandlingsalgoritme – et eksempel</vt:lpstr>
      <vt:lpstr>Målepunkt 3: Andel af aktuelle hypertension patienter i medicinsk behandling, hvor systolisk blodtryk &gt;140 mmHg. </vt:lpstr>
      <vt:lpstr>PowerPoint-præsentation</vt:lpstr>
      <vt:lpstr>Gruppedrøftelse (15 min.)</vt:lpstr>
      <vt:lpstr>Målepunkt 4: Andel af aktuelle hypertension patienter med mikro/makro albuminuri, der ikke er i ACE/AT2 behandling. </vt:lpstr>
      <vt:lpstr>Sådan finder du patienter der mangler ACE/AT2</vt:lpstr>
      <vt:lpstr>Gruppedrøftelse (10 min.)</vt:lpstr>
      <vt:lpstr>Plenum gennemgang (10 min.)</vt:lpstr>
      <vt:lpstr>Notér i mødenoter (5 min.) </vt:lpstr>
      <vt:lpstr>PowerPoint-præsentation</vt:lpstr>
      <vt:lpstr>PowerPoint-præsentation</vt:lpstr>
      <vt:lpstr>Blok 3: Implementering og opfølgning Er der potentiale for forandringer?</vt:lpstr>
      <vt:lpstr>Opsamling i plenum (10 min) </vt:lpstr>
      <vt:lpstr>Opsamling og opfølgning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Maja Skov Paulsen</cp:lastModifiedBy>
  <cp:revision>8</cp:revision>
  <cp:lastPrinted>2021-10-14T11:09:26Z</cp:lastPrinted>
  <dcterms:created xsi:type="dcterms:W3CDTF">2018-05-04T12:52:03Z</dcterms:created>
  <dcterms:modified xsi:type="dcterms:W3CDTF">2024-10-11T13:32:47Z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0x010100D70808341755914FB2524EC801CAABAD</vt:lpwstr>
  </property>
</Properties>
</file>