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47"/>
  </p:notesMasterIdLst>
  <p:handoutMasterIdLst>
    <p:handoutMasterId r:id="rId48"/>
  </p:handoutMasterIdLst>
  <p:sldIdLst>
    <p:sldId id="622" r:id="rId5"/>
    <p:sldId id="731" r:id="rId6"/>
    <p:sldId id="841" r:id="rId7"/>
    <p:sldId id="826" r:id="rId8"/>
    <p:sldId id="732" r:id="rId9"/>
    <p:sldId id="809" r:id="rId10"/>
    <p:sldId id="782" r:id="rId11"/>
    <p:sldId id="734" r:id="rId12"/>
    <p:sldId id="770" r:id="rId13"/>
    <p:sldId id="769" r:id="rId14"/>
    <p:sldId id="755" r:id="rId15"/>
    <p:sldId id="828" r:id="rId16"/>
    <p:sldId id="803" r:id="rId17"/>
    <p:sldId id="836" r:id="rId18"/>
    <p:sldId id="835" r:id="rId19"/>
    <p:sldId id="811" r:id="rId20"/>
    <p:sldId id="786" r:id="rId21"/>
    <p:sldId id="833" r:id="rId22"/>
    <p:sldId id="774" r:id="rId23"/>
    <p:sldId id="821" r:id="rId24"/>
    <p:sldId id="830" r:id="rId25"/>
    <p:sldId id="788" r:id="rId26"/>
    <p:sldId id="733" r:id="rId27"/>
    <p:sldId id="827" r:id="rId28"/>
    <p:sldId id="834" r:id="rId29"/>
    <p:sldId id="804" r:id="rId30"/>
    <p:sldId id="772" r:id="rId31"/>
    <p:sldId id="787" r:id="rId32"/>
    <p:sldId id="759" r:id="rId33"/>
    <p:sldId id="837" r:id="rId34"/>
    <p:sldId id="807" r:id="rId35"/>
    <p:sldId id="790" r:id="rId36"/>
    <p:sldId id="761" r:id="rId37"/>
    <p:sldId id="839" r:id="rId38"/>
    <p:sldId id="763" r:id="rId39"/>
    <p:sldId id="764" r:id="rId40"/>
    <p:sldId id="806" r:id="rId41"/>
    <p:sldId id="838" r:id="rId42"/>
    <p:sldId id="794" r:id="rId43"/>
    <p:sldId id="758" r:id="rId44"/>
    <p:sldId id="831" r:id="rId45"/>
    <p:sldId id="832" r:id="rId46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rgitte Harbo" initials="BH" lastIdx="1" clrIdx="0">
    <p:extLst>
      <p:ext uri="{19B8F6BF-5375-455C-9EA6-DF929625EA0E}">
        <p15:presenceInfo xmlns:p15="http://schemas.microsoft.com/office/powerpoint/2012/main" userId="S::bharbo@health.sdu.dk::eda14036-c5e6-4ce3-b83b-a869b9935307" providerId="AD"/>
      </p:ext>
    </p:extLst>
  </p:cmAuthor>
  <p:cmAuthor id="2" name="Christian Hollemann Pedersen" initials="CHP" lastIdx="1" clrIdx="1">
    <p:extLst>
      <p:ext uri="{19B8F6BF-5375-455C-9EA6-DF929625EA0E}">
        <p15:presenceInfo xmlns:p15="http://schemas.microsoft.com/office/powerpoint/2012/main" userId="S::chpedersen@kiap.dk::6f30a598-b08d-4755-976a-a0633ccb118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A77"/>
    <a:srgbClr val="EBF7F7"/>
    <a:srgbClr val="3C8C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933EA4-F983-4E74-AFD1-ACF24DB216E0}" v="1" dt="2023-02-13T15:51:12.2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346" autoAdjust="0"/>
  </p:normalViewPr>
  <p:slideViewPr>
    <p:cSldViewPr snapToGrid="0">
      <p:cViewPr>
        <p:scale>
          <a:sx n="41" d="100"/>
          <a:sy n="41" d="100"/>
        </p:scale>
        <p:origin x="66" y="4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51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kiap-my.sharepoint.com/personal/lsoegaard_kiap_dk/Documents/Skrivebord/Sp&#248;rgeskema_Henvisninger_N&#248;rrebroNordves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kiap-my.sharepoint.com/personal/lsoegaard_kiap_dk/Documents/Skrivebord/Sp&#248;rgeskema_Henvisninger_N&#248;rrebroNordves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kiap-my.sharepoint.com/personal/lsoegaard_kiap_dk/Documents/Skrivebord/Sp&#248;rgeskema_Henvisninger_N&#248;rrebroNordvest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kiap-my.sharepoint.com/personal/lsoegaard_kiap_dk/Documents/Skrivebord/Sp&#248;rgeskema_Henvisninger_N&#248;rrebroNordvest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5AC-41D9-8A24-F60D916B058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5AC-41D9-8A24-F60D916B058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5AC-41D9-8A24-F60D916B058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5AC-41D9-8A24-F60D916B058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5AC-41D9-8A24-F60D916B0583}"/>
              </c:ext>
            </c:extLst>
          </c:dPt>
          <c:dLbls>
            <c:dLbl>
              <c:idx val="0"/>
              <c:layout>
                <c:manualLayout>
                  <c:x val="2.5513286843828562E-2"/>
                  <c:y val="-1.9686735104460361E-2"/>
                </c:manualLayout>
              </c:layout>
              <c:tx>
                <c:rich>
                  <a:bodyPr/>
                  <a:lstStyle/>
                  <a:p>
                    <a:fld id="{752A9D5B-1194-4F06-9FE6-1E2DF47FF667}" type="CATEGORYNAME">
                      <a:rPr lang="en-US" smtClean="0"/>
                      <a:pPr/>
                      <a:t>[KATEGORINAVN]</a:t>
                    </a:fld>
                    <a:r>
                      <a:rPr lang="en-US" baseline="0"/>
                      <a:t>: </a:t>
                    </a:r>
                    <a:fld id="{C3ABE97A-D22D-4672-BB81-FA7F914EE09A}" type="VALUE">
                      <a:rPr lang="en-US" baseline="0"/>
                      <a:pPr/>
                      <a:t>[VÆRDI]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5AC-41D9-8A24-F60D916B0583}"/>
                </c:ext>
              </c:extLst>
            </c:dLbl>
            <c:dLbl>
              <c:idx val="1"/>
              <c:layout>
                <c:manualLayout>
                  <c:x val="1.5700484211586895E-2"/>
                  <c:y val="1.9686735104460385E-2"/>
                </c:manualLayout>
              </c:layout>
              <c:tx>
                <c:rich>
                  <a:bodyPr/>
                  <a:lstStyle/>
                  <a:p>
                    <a:fld id="{D3A8CCA4-87AE-427B-81F3-FD037CF82E20}" type="CATEGORYNAME">
                      <a:rPr lang="en-US" smtClean="0"/>
                      <a:pPr/>
                      <a:t>[KATEGORINAVN]</a:t>
                    </a:fld>
                    <a:r>
                      <a:rPr lang="en-US" baseline="0"/>
                      <a:t>: </a:t>
                    </a:r>
                    <a:fld id="{4C11A63C-A4E7-4E0B-A0AA-BA100C99494A}" type="VALUE">
                      <a:rPr lang="en-US" baseline="0"/>
                      <a:pPr/>
                      <a:t>[VÆRDI]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5AC-41D9-8A24-F60D916B0583}"/>
                </c:ext>
              </c:extLst>
            </c:dLbl>
            <c:dLbl>
              <c:idx val="2"/>
              <c:layout>
                <c:manualLayout>
                  <c:x val="2.943840789672543E-2"/>
                  <c:y val="-1.9686735104460385E-2"/>
                </c:manualLayout>
              </c:layout>
              <c:tx>
                <c:rich>
                  <a:bodyPr/>
                  <a:lstStyle/>
                  <a:p>
                    <a:fld id="{693AA24A-24E6-4D41-AB50-04254307730B}" type="CATEGORYNAME">
                      <a:rPr lang="en-US" smtClean="0"/>
                      <a:pPr/>
                      <a:t>[KATEGORINAVN]</a:t>
                    </a:fld>
                    <a:r>
                      <a:rPr lang="en-US" baseline="0"/>
                      <a:t>: </a:t>
                    </a:r>
                    <a:fld id="{D7FA90FC-85C9-41D3-BBD5-88AD2A09CBAE}" type="VALUE">
                      <a:rPr lang="en-US" baseline="0"/>
                      <a:pPr/>
                      <a:t>[VÆRDI]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5AC-41D9-8A24-F60D916B0583}"/>
                </c:ext>
              </c:extLst>
            </c:dLbl>
            <c:dLbl>
              <c:idx val="3"/>
              <c:layout>
                <c:manualLayout>
                  <c:x val="0"/>
                  <c:y val="5.6247814584172526E-3"/>
                </c:manualLayout>
              </c:layout>
              <c:tx>
                <c:rich>
                  <a:bodyPr/>
                  <a:lstStyle/>
                  <a:p>
                    <a:fld id="{137CDBDF-C9DF-4DFE-BE2D-CA54FC4C7459}" type="CATEGORYNAME">
                      <a:rPr lang="en-US" smtClean="0"/>
                      <a:pPr/>
                      <a:t>[KATEGORINAVN]</a:t>
                    </a:fld>
                    <a:r>
                      <a:rPr lang="en-US" baseline="0"/>
                      <a:t>: </a:t>
                    </a:r>
                    <a:fld id="{6938C5CB-DBF6-44DA-84FE-6DA2771EB3A6}" type="VALUE">
                      <a:rPr lang="en-US" baseline="0"/>
                      <a:pPr/>
                      <a:t>[VÆRDI]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5AC-41D9-8A24-F60D916B0583}"/>
                </c:ext>
              </c:extLst>
            </c:dLbl>
            <c:dLbl>
              <c:idx val="4"/>
              <c:layout>
                <c:manualLayout>
                  <c:x val="-2.2244294072773459E-2"/>
                  <c:y val="7.0310875470659777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 err="1"/>
                      <a:t>Lænderyg</a:t>
                    </a:r>
                    <a:r>
                      <a:rPr lang="en-US" baseline="0"/>
                      <a:t>: </a:t>
                    </a:r>
                    <a:fld id="{4D777CD4-E3A2-4B3B-8FC6-F9167F6D9A26}" type="VALUE">
                      <a:rPr lang="en-US" baseline="0" dirty="0"/>
                      <a:pPr>
                        <a:defRPr sz="1800" b="1"/>
                      </a:pPr>
                      <a:t>[VÆRDI]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a-DK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0474343720487"/>
                      <c:h val="0.1067302281734673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25AC-41D9-8A24-F60D916B05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'Henvisninger fordelt på forløb'!$C$1:$G$1</c:f>
              <c:strCache>
                <c:ptCount val="5"/>
                <c:pt idx="0">
                  <c:v>Diabetes</c:v>
                </c:pt>
                <c:pt idx="1">
                  <c:v>Hjerte</c:v>
                </c:pt>
                <c:pt idx="2">
                  <c:v>KOL</c:v>
                </c:pt>
                <c:pt idx="3">
                  <c:v>Kræft</c:v>
                </c:pt>
                <c:pt idx="4">
                  <c:v>Lænderyg </c:v>
                </c:pt>
              </c:strCache>
            </c:strRef>
          </c:cat>
          <c:val>
            <c:numRef>
              <c:f>'Henvisninger fordelt på forløb'!$C$2:$G$2</c:f>
              <c:numCache>
                <c:formatCode>General</c:formatCode>
                <c:ptCount val="5"/>
                <c:pt idx="0">
                  <c:v>44</c:v>
                </c:pt>
                <c:pt idx="1">
                  <c:v>1</c:v>
                </c:pt>
                <c:pt idx="2">
                  <c:v>21</c:v>
                </c:pt>
                <c:pt idx="3">
                  <c:v>6</c:v>
                </c:pt>
                <c:pt idx="4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5AC-41D9-8A24-F60D916B05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E19-47C2-AFF6-FCE4B875070D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E19-47C2-AFF6-FCE4B875070D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E19-47C2-AFF6-FCE4B875070D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E19-47C2-AFF6-FCE4B875070D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E19-47C2-AFF6-FCE4B875070D}"/>
              </c:ext>
            </c:extLst>
          </c:dPt>
          <c:dLbls>
            <c:dLbl>
              <c:idx val="0"/>
              <c:layout>
                <c:manualLayout>
                  <c:x val="2.942759084216828E-2"/>
                  <c:y val="4.3580235607997937E-3"/>
                </c:manualLayout>
              </c:layout>
              <c:tx>
                <c:rich>
                  <a:bodyPr/>
                  <a:lstStyle/>
                  <a:p>
                    <a:fld id="{7BA99844-FC17-4814-9D6C-218D527F2B6C}" type="CATEGORYNAME">
                      <a:rPr lang="en-US"/>
                      <a:pPr/>
                      <a:t>[KATEGORINAVN]</a:t>
                    </a:fld>
                    <a:r>
                      <a:rPr lang="en-US" baseline="0"/>
                      <a:t>: </a:t>
                    </a:r>
                    <a:fld id="{EA69C07B-6574-4E53-9174-1861A731623C}" type="VALUE">
                      <a:rPr lang="en-US" baseline="0"/>
                      <a:pPr/>
                      <a:t>[VÆRDI]</a:t>
                    </a:fld>
                    <a:r>
                      <a:rPr lang="en-US" baseline="0"/>
                      <a:t>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E19-47C2-AFF6-FCE4B875070D}"/>
                </c:ext>
              </c:extLst>
            </c:dLbl>
            <c:dLbl>
              <c:idx val="1"/>
              <c:layout>
                <c:manualLayout>
                  <c:x val="3.4581030489372659E-2"/>
                  <c:y val="-1.5842170797346778E-2"/>
                </c:manualLayout>
              </c:layout>
              <c:tx>
                <c:rich>
                  <a:bodyPr/>
                  <a:lstStyle/>
                  <a:p>
                    <a:fld id="{FA7EAE75-01E9-4D03-8A72-73154C771998}" type="CATEGORYNAME">
                      <a:rPr lang="en-US"/>
                      <a:pPr/>
                      <a:t>[KATEGORINAVN]</a:t>
                    </a:fld>
                    <a:r>
                      <a:rPr lang="en-US" baseline="0"/>
                      <a:t>: </a:t>
                    </a:r>
                    <a:fld id="{AA7DEAEB-7654-45EA-BC98-4D400BFB8ED7}" type="PERCENTAGE">
                      <a:rPr lang="en-US" baseline="0"/>
                      <a:pPr/>
                      <a:t>[PROCENTDEL]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E19-47C2-AFF6-FCE4B875070D}"/>
                </c:ext>
              </c:extLst>
            </c:dLbl>
            <c:dLbl>
              <c:idx val="2"/>
              <c:layout>
                <c:manualLayout>
                  <c:x val="1.4552021356757636E-2"/>
                  <c:y val="-2.3611371181705241E-4"/>
                </c:manualLayout>
              </c:layout>
              <c:tx>
                <c:rich>
                  <a:bodyPr/>
                  <a:lstStyle/>
                  <a:p>
                    <a:fld id="{B20368BD-E592-47C2-B863-D2B8CB566733}" type="CATEGORYNAME">
                      <a:rPr lang="en-US"/>
                      <a:pPr/>
                      <a:t>[KATEGORINAVN]</a:t>
                    </a:fld>
                    <a:r>
                      <a:rPr lang="en-US" baseline="0"/>
                      <a:t>: </a:t>
                    </a:r>
                    <a:fld id="{4FEC906C-27FC-4119-B39C-3C8959499CE1}" type="PERCENTAGE">
                      <a:rPr lang="en-US" baseline="0"/>
                      <a:pPr/>
                      <a:t>[PROCENTDEL]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E19-47C2-AFF6-FCE4B875070D}"/>
                </c:ext>
              </c:extLst>
            </c:dLbl>
            <c:dLbl>
              <c:idx val="3"/>
              <c:layout>
                <c:manualLayout>
                  <c:x val="-3.2605589966533365E-2"/>
                  <c:y val="1.2595692684506977E-2"/>
                </c:manualLayout>
              </c:layout>
              <c:tx>
                <c:rich>
                  <a:bodyPr/>
                  <a:lstStyle/>
                  <a:p>
                    <a:fld id="{EFA1702F-D7B9-455A-B33C-D4103A072406}" type="CATEGORYNAME">
                      <a:rPr lang="en-US"/>
                      <a:pPr/>
                      <a:t>[KATEGORINAVN]</a:t>
                    </a:fld>
                    <a:r>
                      <a:rPr lang="en-US"/>
                      <a:t>: </a:t>
                    </a:r>
                    <a:fld id="{4AC1B66F-117B-4105-93E4-6C7C90E768EF}" type="PERCENTAGE">
                      <a:rPr lang="en-US" baseline="0"/>
                      <a:pPr/>
                      <a:t>[PROCENTDEL]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E19-47C2-AFF6-FCE4B875070D}"/>
                </c:ext>
              </c:extLst>
            </c:dLbl>
            <c:dLbl>
              <c:idx val="4"/>
              <c:layout>
                <c:manualLayout>
                  <c:x val="-3.6433499441499304E-2"/>
                  <c:y val="-2.001691199518763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800" baseline="0"/>
                      <a:t>Lænderyg: </a:t>
                    </a:r>
                    <a:fld id="{337503D7-56FA-4284-AB27-7E72E3ECE5D1}" type="PERCENTAGE">
                      <a:rPr lang="en-US" sz="1800" baseline="0"/>
                      <a:pPr>
                        <a:defRPr sz="1800" b="1"/>
                      </a:pPr>
                      <a:t>[PROCENTDEL]</a:t>
                    </a:fld>
                    <a:endParaRPr lang="en-US" sz="1800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a-DK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567033725959718"/>
                      <c:h val="7.7685516124871123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E19-47C2-AFF6-FCE4B87507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'Henvisninger fordelt på forløb'!$C$1:$G$1</c:f>
              <c:strCache>
                <c:ptCount val="5"/>
                <c:pt idx="0">
                  <c:v>Diabetes</c:v>
                </c:pt>
                <c:pt idx="1">
                  <c:v>Hjerte</c:v>
                </c:pt>
                <c:pt idx="2">
                  <c:v>KOL</c:v>
                </c:pt>
                <c:pt idx="3">
                  <c:v>Kræft</c:v>
                </c:pt>
                <c:pt idx="4">
                  <c:v>Lænderyg </c:v>
                </c:pt>
              </c:strCache>
            </c:strRef>
          </c:cat>
          <c:val>
            <c:numRef>
              <c:f>'Henvisninger fordelt på forløb'!$C$3:$G$3</c:f>
              <c:numCache>
                <c:formatCode>0</c:formatCode>
                <c:ptCount val="5"/>
                <c:pt idx="0">
                  <c:v>30.555555555555557</c:v>
                </c:pt>
                <c:pt idx="1">
                  <c:v>0.69444444444444442</c:v>
                </c:pt>
                <c:pt idx="2">
                  <c:v>14.583333333333334</c:v>
                </c:pt>
                <c:pt idx="3">
                  <c:v>4.1666666666666661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E19-47C2-AFF6-FCE4B87507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Henvisninger!$B$25</c:f>
              <c:strCache>
                <c:ptCount val="1"/>
                <c:pt idx="0">
                  <c:v>Henvisninger pr. 1.000 tilknyttede patienter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F68-4BC0-9A25-C3B5CC9BB8BF}"/>
              </c:ext>
            </c:extLst>
          </c:dPt>
          <c:dPt>
            <c:idx val="15"/>
            <c:invertIfNegative val="0"/>
            <c:bubble3D val="0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F68-4BC0-9A25-C3B5CC9BB8B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Henvisninger!$A$26:$A$41</c:f>
              <c:strCache>
                <c:ptCount val="16"/>
                <c:pt idx="0">
                  <c:v>o</c:v>
                </c:pt>
                <c:pt idx="1">
                  <c:v>h</c:v>
                </c:pt>
                <c:pt idx="2">
                  <c:v>m</c:v>
                </c:pt>
                <c:pt idx="3">
                  <c:v>e</c:v>
                </c:pt>
                <c:pt idx="4">
                  <c:v>l</c:v>
                </c:pt>
                <c:pt idx="5">
                  <c:v>a</c:v>
                </c:pt>
                <c:pt idx="6">
                  <c:v>k</c:v>
                </c:pt>
                <c:pt idx="7">
                  <c:v>d</c:v>
                </c:pt>
                <c:pt idx="8">
                  <c:v>g</c:v>
                </c:pt>
                <c:pt idx="9">
                  <c:v>b</c:v>
                </c:pt>
                <c:pt idx="10">
                  <c:v>j</c:v>
                </c:pt>
                <c:pt idx="11">
                  <c:v>i</c:v>
                </c:pt>
                <c:pt idx="12">
                  <c:v>f</c:v>
                </c:pt>
                <c:pt idx="13">
                  <c:v>c</c:v>
                </c:pt>
                <c:pt idx="14">
                  <c:v>n</c:v>
                </c:pt>
                <c:pt idx="15">
                  <c:v>Gns.</c:v>
                </c:pt>
              </c:strCache>
            </c:strRef>
          </c:cat>
          <c:val>
            <c:numRef>
              <c:f>Henvisninger!$B$26:$B$41</c:f>
              <c:numCache>
                <c:formatCode>0</c:formatCode>
                <c:ptCount val="16"/>
                <c:pt idx="0" formatCode="General">
                  <c:v>11</c:v>
                </c:pt>
                <c:pt idx="1">
                  <c:v>9.8328416912487704</c:v>
                </c:pt>
                <c:pt idx="2">
                  <c:v>5.9760956175298805</c:v>
                </c:pt>
                <c:pt idx="3">
                  <c:v>5.7489619929734914</c:v>
                </c:pt>
                <c:pt idx="4">
                  <c:v>5.2166024041732815</c:v>
                </c:pt>
                <c:pt idx="5">
                  <c:v>4.1580041580041582</c:v>
                </c:pt>
                <c:pt idx="6">
                  <c:v>3.7764350453172209</c:v>
                </c:pt>
                <c:pt idx="7">
                  <c:v>3.290457672749028</c:v>
                </c:pt>
                <c:pt idx="8">
                  <c:v>3.1578947368421053</c:v>
                </c:pt>
                <c:pt idx="9">
                  <c:v>2.4464831804281344</c:v>
                </c:pt>
                <c:pt idx="10">
                  <c:v>2.0100502512562817</c:v>
                </c:pt>
                <c:pt idx="11">
                  <c:v>1.4104372355430184</c:v>
                </c:pt>
                <c:pt idx="12">
                  <c:v>0.95950873152945693</c:v>
                </c:pt>
                <c:pt idx="13">
                  <c:v>0.95480585614258429</c:v>
                </c:pt>
                <c:pt idx="14" formatCode="General">
                  <c:v>0</c:v>
                </c:pt>
                <c:pt idx="1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68-4BC0-9A25-C3B5CC9BB8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80771967"/>
        <c:axId val="380769471"/>
      </c:barChart>
      <c:catAx>
        <c:axId val="380771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80769471"/>
        <c:crosses val="autoZero"/>
        <c:auto val="1"/>
        <c:lblAlgn val="ctr"/>
        <c:lblOffset val="100"/>
        <c:noMultiLvlLbl val="0"/>
      </c:catAx>
      <c:valAx>
        <c:axId val="3807694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807719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'Ark1'!#REF!</c:f>
              <c:strCache>
                <c:ptCount val="1"/>
                <c:pt idx="0">
                  <c:v>#REFERENCE!</c:v>
                </c:pt>
              </c:strCache>
            </c:strRef>
          </c:tx>
          <c:spPr>
            <a:solidFill>
              <a:srgbClr val="297A7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 Kendskab'!$B$2:$B$5</c:f>
              <c:strCache>
                <c:ptCount val="4"/>
                <c:pt idx="0">
                  <c:v>Jeg kender slet ikke til indholdet</c:v>
                </c:pt>
                <c:pt idx="1">
                  <c:v>Jeg kender i mindre grad til indholdet</c:v>
                </c:pt>
                <c:pt idx="2">
                  <c:v>Jeg kender i nogen grad til indholdet</c:v>
                </c:pt>
                <c:pt idx="3">
                  <c:v> Jeg kender i høj grad til indholdet</c:v>
                </c:pt>
              </c:strCache>
            </c:strRef>
          </c:cat>
          <c:val>
            <c:numRef>
              <c:f>'1 Kendskab'!$C$2:$C$5</c:f>
              <c:numCache>
                <c:formatCode>General</c:formatCode>
                <c:ptCount val="4"/>
                <c:pt idx="0">
                  <c:v>0</c:v>
                </c:pt>
                <c:pt idx="1">
                  <c:v>14</c:v>
                </c:pt>
                <c:pt idx="2">
                  <c:v>79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07-489B-8AC0-8CF5DC6232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68248367"/>
        <c:axId val="2068247951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'1 Kendskab'!$D$1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'1 Kendskab'!$B$2:$B$5</c15:sqref>
                        </c15:formulaRef>
                      </c:ext>
                    </c:extLst>
                    <c:strCache>
                      <c:ptCount val="4"/>
                      <c:pt idx="0">
                        <c:v>Jeg kender slet ikke til indholdet</c:v>
                      </c:pt>
                      <c:pt idx="1">
                        <c:v>Jeg kender i mindre grad til indholdet</c:v>
                      </c:pt>
                      <c:pt idx="2">
                        <c:v>Jeg kender i nogen grad til indholdet</c:v>
                      </c:pt>
                      <c:pt idx="3">
                        <c:v> Jeg kender i høj grad til indholdet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'1 Kendskab'!$D$2:$D$5</c15:sqref>
                        </c15:formulaRef>
                      </c:ext>
                    </c:extLst>
                    <c:numCache>
                      <c:formatCode>General</c:formatCode>
                      <c:ptCount val="4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5307-489B-8AC0-8CF5DC6232CA}"/>
                  </c:ext>
                </c:extLst>
              </c15:ser>
            </c15:filteredBarSeries>
          </c:ext>
        </c:extLst>
      </c:barChart>
      <c:catAx>
        <c:axId val="20682483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2068247951"/>
        <c:crosses val="autoZero"/>
        <c:auto val="1"/>
        <c:lblAlgn val="ctr"/>
        <c:lblOffset val="100"/>
        <c:noMultiLvlLbl val="0"/>
      </c:catAx>
      <c:valAx>
        <c:axId val="20682479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20682483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00"/>
      </a:pPr>
      <a:endParaRPr lang="da-DK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'7 Oplysninger om tilbud'!$E$2</c:f>
              <c:strCache>
                <c:ptCount val="1"/>
                <c:pt idx="0">
                  <c:v>Hvor får du oplysninger om kommunens tilbud (vælg gerne flere svar)? </c:v>
                </c:pt>
              </c:strCache>
            </c:strRef>
          </c:tx>
          <c:spPr>
            <a:solidFill>
              <a:srgbClr val="297A7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'7 Oplysninger om tilbud'!$D$3:$D$7</c:f>
              <c:strCache>
                <c:ptCount val="5"/>
                <c:pt idx="0">
                  <c:v>Andet: Beskriv venligst</c:v>
                </c:pt>
                <c:pt idx="1">
                  <c:v>Kommunens praksiskonsulent</c:v>
                </c:pt>
                <c:pt idx="2">
                  <c:v>Oplæg fra kommunen</c:v>
                </c:pt>
                <c:pt idx="3">
                  <c:v>Sundhed.dk</c:v>
                </c:pt>
                <c:pt idx="4">
                  <c:v>Kommunens hjemmemside</c:v>
                </c:pt>
              </c:strCache>
            </c:strRef>
          </c:cat>
          <c:val>
            <c:numRef>
              <c:f>'7 Oplysninger om tilbud'!$E$3:$E$7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36</c:v>
                </c:pt>
                <c:pt idx="3">
                  <c:v>71</c:v>
                </c:pt>
                <c:pt idx="4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20-4943-97E1-10FF617C21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53706815"/>
        <c:axId val="353708479"/>
      </c:barChart>
      <c:catAx>
        <c:axId val="35370681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53708479"/>
        <c:crosses val="autoZero"/>
        <c:auto val="1"/>
        <c:lblAlgn val="ctr"/>
        <c:lblOffset val="100"/>
        <c:noMultiLvlLbl val="0"/>
      </c:catAx>
      <c:valAx>
        <c:axId val="35370847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537068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00"/>
      </a:pPr>
      <a:endParaRPr lang="da-DK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'2 Henvisninger'!$E$2</c:f>
              <c:strCache>
                <c:ptCount val="1"/>
                <c:pt idx="0">
                  <c:v>Henvisninger</c:v>
                </c:pt>
              </c:strCache>
            </c:strRef>
          </c:tx>
          <c:spPr>
            <a:solidFill>
              <a:srgbClr val="297A7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 Henvisninger'!$D$3:$D$7</c:f>
              <c:strCache>
                <c:ptCount val="5"/>
                <c:pt idx="0">
                  <c:v>Andet</c:v>
                </c:pt>
                <c:pt idx="1">
                  <c:v>Oplyser patienterne om kommunens hjemmeside  </c:v>
                </c:pt>
                <c:pt idx="2">
                  <c:v>Udleverer skriftligt materiale om tilbuddet</c:v>
                </c:pt>
                <c:pt idx="3">
                  <c:v>Opfordrer patienten til at ringe til kommunen</c:v>
                </c:pt>
                <c:pt idx="4">
                  <c:v>Sender elektronisk henvisning til kommunen</c:v>
                </c:pt>
              </c:strCache>
            </c:strRef>
          </c:cat>
          <c:val>
            <c:numRef>
              <c:f>'2 Henvisninger'!$E$3:$E$7</c:f>
              <c:numCache>
                <c:formatCode>General</c:formatCode>
                <c:ptCount val="5"/>
                <c:pt idx="0">
                  <c:v>0</c:v>
                </c:pt>
                <c:pt idx="1">
                  <c:v>36</c:v>
                </c:pt>
                <c:pt idx="2">
                  <c:v>43</c:v>
                </c:pt>
                <c:pt idx="3">
                  <c:v>57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E9-477D-89B7-481004FA83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51936063"/>
        <c:axId val="351939391"/>
      </c:barChart>
      <c:catAx>
        <c:axId val="35193606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51939391"/>
        <c:crosses val="autoZero"/>
        <c:auto val="1"/>
        <c:lblAlgn val="ctr"/>
        <c:lblOffset val="100"/>
        <c:noMultiLvlLbl val="0"/>
      </c:catAx>
      <c:valAx>
        <c:axId val="35193939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519360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00"/>
      </a:pPr>
      <a:endParaRPr lang="da-DK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'5 Afholder fra at henvise'!$D$3</c:f>
              <c:strCache>
                <c:ptCount val="1"/>
                <c:pt idx="0">
                  <c:v>Er der noget der afholder dig fra at henvise patienter til kommunens forebyggende tilbud (Vælg gerne flere svar)?</c:v>
                </c:pt>
              </c:strCache>
            </c:strRef>
          </c:tx>
          <c:spPr>
            <a:solidFill>
              <a:srgbClr val="297A7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a-DK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 Afholder fra at henvise'!$C$4:$C$16</c:f>
              <c:strCache>
                <c:ptCount val="10"/>
                <c:pt idx="0">
                  <c:v>Ja, jeg er usikker på, hvordan jeg henviser</c:v>
                </c:pt>
                <c:pt idx="1">
                  <c:v>Ja, jeg har fået dårlige tilbagemeldinger fra patienterne</c:v>
                </c:pt>
                <c:pt idx="2">
                  <c:v>Ja, det er for besværligt at henvise</c:v>
                </c:pt>
                <c:pt idx="3">
                  <c:v>Ja, der mangler tilbud om tolkning i forbindelse med kommunale indsatser?</c:v>
                </c:pt>
                <c:pt idx="4">
                  <c:v>Ja, jeg er usikker på, om patienten vil have gavn af det</c:v>
                </c:pt>
                <c:pt idx="5">
                  <c:v>Andet</c:v>
                </c:pt>
                <c:pt idx="6">
                  <c:v>Ja, tilbuddene passer ikke til patienternes ønsker og muligheder</c:v>
                </c:pt>
                <c:pt idx="7">
                  <c:v>Ja, jeg er usikker på, hvad tilbuddene består i</c:v>
                </c:pt>
                <c:pt idx="8">
                  <c:v>Nej, der er ikke noget, der afholder mig fra at henvise til kommunens forskellige tilbud</c:v>
                </c:pt>
                <c:pt idx="9">
                  <c:v>Ja, patienterne tilbydes henvisning men tager ikke imod tilbuddene</c:v>
                </c:pt>
              </c:strCache>
            </c:strRef>
          </c:cat>
          <c:val>
            <c:numRef>
              <c:f>'5 Afholder fra at henvise'!$D$4:$D$13</c:f>
              <c:numCache>
                <c:formatCode>General</c:formatCode>
                <c:ptCount val="10"/>
                <c:pt idx="0">
                  <c:v>0</c:v>
                </c:pt>
                <c:pt idx="1">
                  <c:v>7</c:v>
                </c:pt>
                <c:pt idx="2">
                  <c:v>7</c:v>
                </c:pt>
                <c:pt idx="3">
                  <c:v>14</c:v>
                </c:pt>
                <c:pt idx="4">
                  <c:v>14</c:v>
                </c:pt>
                <c:pt idx="5">
                  <c:v>21</c:v>
                </c:pt>
                <c:pt idx="6">
                  <c:v>21</c:v>
                </c:pt>
                <c:pt idx="7">
                  <c:v>21</c:v>
                </c:pt>
                <c:pt idx="8">
                  <c:v>50</c:v>
                </c:pt>
                <c:pt idx="9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5B-4057-8725-4069CD7881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47212080"/>
        <c:axId val="347211248"/>
      </c:barChart>
      <c:catAx>
        <c:axId val="347212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47211248"/>
        <c:crosses val="autoZero"/>
        <c:auto val="1"/>
        <c:lblAlgn val="ctr"/>
        <c:lblOffset val="100"/>
        <c:noMultiLvlLbl val="0"/>
      </c:catAx>
      <c:valAx>
        <c:axId val="3472112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347212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00"/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52612192-F3C5-4BD9-9F72-1FD224D0DA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9202" cy="513776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8C132E5-CD1B-40B6-9377-9B02D6B6CA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203" y="2"/>
            <a:ext cx="3079202" cy="513776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r">
              <a:defRPr sz="1200"/>
            </a:lvl1pPr>
          </a:lstStyle>
          <a:p>
            <a:fld id="{01A977FB-8F92-476A-8439-3FFE612C83C7}" type="datetimeFigureOut">
              <a:rPr lang="da-DK" smtClean="0"/>
              <a:t>13-02-2023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BEFFC858-788D-48BF-9791-2C8C683C779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0839"/>
            <a:ext cx="3079202" cy="513776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E65B410-9681-42FC-AF1C-5F606A62776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203" y="9720839"/>
            <a:ext cx="3079202" cy="513776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/>
            </a:lvl1pPr>
          </a:lstStyle>
          <a:p>
            <a:fld id="{001C1ADA-5896-4B2D-A633-0AE83E459B9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2632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3078427" cy="513508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4023996" y="2"/>
            <a:ext cx="3078427" cy="513508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r">
              <a:defRPr sz="1200"/>
            </a:lvl1pPr>
          </a:lstStyle>
          <a:p>
            <a:fld id="{E8786FF4-F6A9-421A-ADA2-D93A91F28A89}" type="datetimeFigureOut">
              <a:rPr lang="da-DK" smtClean="0"/>
              <a:t>13-02-2023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87" tIns="47393" rIns="94787" bIns="47393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710407" y="4925409"/>
            <a:ext cx="5683250" cy="4029879"/>
          </a:xfrm>
          <a:prstGeom prst="rect">
            <a:avLst/>
          </a:prstGeom>
        </p:spPr>
        <p:txBody>
          <a:bodyPr vert="horz" lIns="94787" tIns="47393" rIns="94787" bIns="47393" rtlCol="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4" y="9721107"/>
            <a:ext cx="3078427" cy="513507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4023996" y="9721107"/>
            <a:ext cx="3078427" cy="513507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/>
            </a:lvl1pPr>
          </a:lstStyle>
          <a:p>
            <a:fld id="{4D72394A-C10D-42AB-8CF1-29B05F6C07C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8899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867">
              <a:defRPr/>
            </a:pPr>
            <a:r>
              <a:rPr lang="da-DK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Forslag til, hvad du kan sige:</a:t>
            </a:r>
          </a:p>
          <a:p>
            <a:pPr defTabSz="947867">
              <a:defRPr/>
            </a:pPr>
            <a:endParaRPr lang="da-DK" i="1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947867">
              <a:defRPr/>
            </a:pPr>
            <a:r>
              <a:rPr lang="da-DK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dag skal beskæftige vi os med henvisninger til kommunale forebyggelses- og rehabiliteringstilbud. </a:t>
            </a:r>
          </a:p>
          <a:p>
            <a:pPr defTabSz="947867">
              <a:defRPr/>
            </a:pPr>
            <a:endParaRPr lang="da-DK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da-DK" i="0"/>
              <a:t>Vi skal sammen, på baggrund opgørelser af henvisninger og spørgeskemadata, drøfte vores rutiner og arbejdsgange, dele vores erfaringer og udveksle gode ideer. </a:t>
            </a:r>
            <a:endParaRPr lang="da-DK" i="0">
              <a:cs typeface="Calibri"/>
            </a:endParaRPr>
          </a:p>
          <a:p>
            <a:pPr>
              <a:defRPr/>
            </a:pPr>
            <a:endParaRPr lang="da-DK" i="0"/>
          </a:p>
          <a:p>
            <a:endParaRPr lang="da-DK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19256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498254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u="sng"/>
              <a:t>Kommunens oplæg </a:t>
            </a:r>
          </a:p>
          <a:p>
            <a:endParaRPr lang="da-DK" u="sng"/>
          </a:p>
          <a:p>
            <a:r>
              <a:rPr lang="da-DK" u="none"/>
              <a:t>Klyngen og kommunen aftaler nærmere om indhold og varighed.  </a:t>
            </a:r>
          </a:p>
          <a:p>
            <a:r>
              <a:rPr lang="da-DK" u="none"/>
              <a:t>KiAP foreslår et oplæg med en varighed af min. 20 minutter, der kunne indeholde følgende:</a:t>
            </a:r>
          </a:p>
          <a:p>
            <a:endParaRPr lang="da-DK" u="none"/>
          </a:p>
          <a:p>
            <a:pPr>
              <a:buFontTx/>
              <a:buChar char="-"/>
            </a:pPr>
            <a:r>
              <a:rPr lang="da-DK"/>
              <a:t>Målgrupper for tilbuddene</a:t>
            </a:r>
          </a:p>
          <a:p>
            <a:pPr>
              <a:buFontTx/>
              <a:buChar char="-"/>
            </a:pPr>
            <a:r>
              <a:rPr lang="da-DK"/>
              <a:t>Efterspørgsel og kapacitet</a:t>
            </a:r>
          </a:p>
          <a:p>
            <a:pPr>
              <a:buFontTx/>
              <a:buChar char="-"/>
            </a:pPr>
            <a:r>
              <a:rPr lang="da-DK"/>
              <a:t>Resultat af evt. evaluering</a:t>
            </a:r>
          </a:p>
          <a:p>
            <a:pPr>
              <a:buFontTx/>
              <a:buChar char="-"/>
            </a:pPr>
            <a:r>
              <a:rPr lang="da-DK"/>
              <a:t>Evt. case-gennemgang: Eksempel på forløb fra henvisning til endt forløb.</a:t>
            </a:r>
          </a:p>
          <a:p>
            <a:pPr marL="177725" indent="-177725">
              <a:buFontTx/>
              <a:buChar char="-"/>
            </a:pPr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85089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u="sng"/>
              <a:t>Overgang til henvisninger</a:t>
            </a:r>
          </a:p>
          <a:p>
            <a:endParaRPr lang="da-DK"/>
          </a:p>
          <a:p>
            <a:pPr marL="177725" indent="-177725" defTabSz="947867">
              <a:buFontTx/>
              <a:buChar char="-"/>
              <a:defRPr/>
            </a:pPr>
            <a:r>
              <a:rPr lang="da-DK"/>
              <a:t>Vi skal nu se på, hvordan vi henviser til de tilbud, vi har hørt om.</a:t>
            </a:r>
          </a:p>
          <a:p>
            <a:pPr marL="177725" indent="-177725">
              <a:buFontTx/>
              <a:buChar char="-"/>
            </a:pPr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1248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/>
              <a:t>Forklaring til slide:</a:t>
            </a:r>
          </a:p>
          <a:p>
            <a:endParaRPr lang="da-DK" dirty="0"/>
          </a:p>
          <a:p>
            <a:r>
              <a:rPr lang="da-DK" dirty="0"/>
              <a:t>Her ses antallet af henvisninger fra klyngens læger til kommunens forskellige tilbud i absolutte tal. Det gør det nemmere at vurdere det samlede antal af henviste patienter. 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59288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/>
              <a:t>Forklaring til slide:</a:t>
            </a:r>
          </a:p>
          <a:p>
            <a:endParaRPr lang="da-DK"/>
          </a:p>
          <a:p>
            <a:r>
              <a:rPr lang="da-DK"/>
              <a:t>Her ses antallet af henvisninger fordelt på de forskellige tilbud. </a:t>
            </a:r>
          </a:p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642229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867">
              <a:defRPr/>
            </a:pPr>
            <a:r>
              <a:rPr lang="da-DK" b="1"/>
              <a:t>Forklaring til slide:</a:t>
            </a:r>
          </a:p>
          <a:p>
            <a:pPr defTabSz="947867">
              <a:defRPr/>
            </a:pPr>
            <a:endParaRPr lang="da-DK" b="1"/>
          </a:p>
          <a:p>
            <a:r>
              <a:rPr lang="da-DK"/>
              <a:t>Gennemgå grafen. Søjlediagrammet viser det samlede antal henvisninger fra hvert enkelt ydernummer (</a:t>
            </a:r>
            <a:r>
              <a:rPr lang="da-DK" err="1"/>
              <a:t>pseudomiseret</a:t>
            </a:r>
            <a:r>
              <a:rPr lang="da-DK"/>
              <a:t>) oplistet pr. 1000 tilknyttede patienter. Der er dermed taget højde for forskelle i praksisstørrelse i forhold til antallet af tilknyttede patienter. </a:t>
            </a:r>
          </a:p>
          <a:p>
            <a:r>
              <a:rPr lang="da-DK"/>
              <a:t>Hvordan ser variationen mellem klyngens medlemmer ud? </a:t>
            </a:r>
          </a:p>
          <a:p>
            <a:endParaRPr lang="da-DK"/>
          </a:p>
          <a:p>
            <a:endParaRPr lang="da-DK"/>
          </a:p>
          <a:p>
            <a:r>
              <a:rPr lang="da-DK"/>
              <a:t> </a:t>
            </a:r>
          </a:p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22062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867">
              <a:defRPr/>
            </a:pPr>
            <a:r>
              <a:rPr lang="da-DK" b="1"/>
              <a:t>Forklaring til slide:</a:t>
            </a:r>
          </a:p>
          <a:p>
            <a:endParaRPr lang="da-DK"/>
          </a:p>
          <a:p>
            <a:r>
              <a:rPr lang="da-DK"/>
              <a:t>Her er pointerne fra de foregående slides om henvisningsmønster skrevet ind.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93219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867">
              <a:defRPr/>
            </a:pPr>
            <a:r>
              <a:rPr lang="da-DK" b="1"/>
              <a:t>Forklaring til slide:</a:t>
            </a:r>
          </a:p>
          <a:p>
            <a:endParaRPr lang="da-DK"/>
          </a:p>
          <a:p>
            <a:r>
              <a:rPr lang="da-DK"/>
              <a:t>Drøft de tal og opgørelser, I har set i plenum og besvar spørgsmålene på sliden. </a:t>
            </a:r>
          </a:p>
          <a:p>
            <a:endParaRPr lang="da-DK"/>
          </a:p>
          <a:p>
            <a:r>
              <a:rPr lang="da-DK"/>
              <a:t>Lav en kort opsamling i plenum – hvor du ”plukker” et par grupper ud, og spørger hvad de har talt om. </a:t>
            </a:r>
          </a:p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17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35398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18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53609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867"/>
            <a:r>
              <a:rPr lang="da-DK" b="1"/>
              <a:t>Forklaring til slide:</a:t>
            </a:r>
          </a:p>
          <a:p>
            <a:endParaRPr lang="da-DK"/>
          </a:p>
          <a:p>
            <a:r>
              <a:rPr lang="da-DK"/>
              <a:t>Besvarelserne til dette spørgsmål er åbne svar/fritekst, hvor respondenterne selv har forfattet svarene. SE SLIDE 20 for et forslag på en opsummering, der evt. kan erstatte slide 18 og 19. </a:t>
            </a:r>
          </a:p>
          <a:p>
            <a:endParaRPr lang="da-DK"/>
          </a:p>
          <a:p>
            <a:r>
              <a:rPr lang="da-DK"/>
              <a:t>Her kan vælges at vise alle besvarelser og evt. en opsummering af hovedbudskaberne, eller blot vises en slide med hovedbudskaberne.</a:t>
            </a:r>
          </a:p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19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1087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867">
              <a:defRPr/>
            </a:pPr>
            <a:r>
              <a:rPr lang="da-DK" b="1"/>
              <a:t>Forslag til, hvad du kan sige:</a:t>
            </a:r>
          </a:p>
          <a:p>
            <a:pPr marL="0" algn="l" defTabSz="914400" rtl="0" eaLnBrk="1" latinLnBrk="0" hangingPunct="1">
              <a:defRPr/>
            </a:pPr>
            <a:endParaRPr lang="da-DK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algn="l" defTabSz="914400" rtl="0" eaLnBrk="1" latinLnBrk="0" hangingPunct="1"/>
            <a:r>
              <a:rPr lang="da-DK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Formålet med dette klyngemøde er – med udgangspunkt i henvisnings- og spørgeskemadata - at få mere viden om kommunens tilbud, og i dialog med repræsentanter fra kommunen afgøre om, der er behov for forbedringer i samarbejdet, og hvordan det i givet fald kan gøres.   </a:t>
            </a:r>
          </a:p>
          <a:p>
            <a:pPr marL="0" algn="l" defTabSz="914400" rtl="0" eaLnBrk="1" latinLnBrk="0" hangingPunct="1">
              <a:defRPr/>
            </a:pPr>
            <a:endParaRPr lang="da-DK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algn="l" defTabSz="914400" rtl="0" eaLnBrk="1" latinLnBrk="0" hangingPunct="1">
              <a:defRPr/>
            </a:pPr>
            <a:r>
              <a:rPr lang="da-DK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Det overordnede formål er at sikre, at de patienter der kan have gavn at den behandling, der gennemføres i almen praksis, komplementeres af relevante tilbud hos kommunen. </a:t>
            </a:r>
          </a:p>
          <a:p>
            <a:pPr marL="0" algn="l" defTabSz="914400" rtl="0" eaLnBrk="1" latinLnBrk="0" hangingPunct="1">
              <a:defRPr/>
            </a:pPr>
            <a:endParaRPr lang="da-DK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algn="l" defTabSz="914400" rtl="0" eaLnBrk="1" latinLnBrk="0" hangingPunct="1">
              <a:defRPr/>
            </a:pPr>
            <a:r>
              <a:rPr lang="da-DK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På mødet får vi mulighed for at afgøre, om der fx er behov for at lette lægernes adgang til relevant information om tilbuddet, om der skal der ske tilpasninger i kommunikationen omkring patienterne, eller er det noget helt tredje, der skal til for at styrke samarbejdet?</a:t>
            </a:r>
          </a:p>
          <a:p>
            <a:pPr defTabSz="947867">
              <a:defRPr/>
            </a:pPr>
            <a:endParaRPr lang="da-DK" sz="1200">
              <a:latin typeface="+mn-lt"/>
            </a:endParaRPr>
          </a:p>
          <a:p>
            <a:pPr defTabSz="947867">
              <a:defRPr/>
            </a:pPr>
            <a:r>
              <a:rPr lang="da-DK" sz="1200">
                <a:latin typeface="+mn-lt"/>
              </a:rPr>
              <a:t>Vi får viden om:</a:t>
            </a:r>
          </a:p>
          <a:p>
            <a:pPr marL="177725" indent="-177725" defTabSz="947867">
              <a:buFontTx/>
              <a:buChar char="-"/>
              <a:defRPr/>
            </a:pPr>
            <a:r>
              <a:rPr lang="da-DK" sz="1200">
                <a:latin typeface="+mn-lt"/>
              </a:rPr>
              <a:t>Hvilke tilbud der findes, og hvor meget vi henviser til dem (fordeling på ydernumre)</a:t>
            </a:r>
          </a:p>
          <a:p>
            <a:pPr marL="177725" indent="-177725" defTabSz="947867">
              <a:buFontTx/>
              <a:buChar char="-"/>
              <a:defRPr/>
            </a:pPr>
            <a:r>
              <a:rPr lang="da-DK" sz="1200">
                <a:latin typeface="+mn-lt"/>
              </a:rPr>
              <a:t>Vi taler om, hvorvidt der mangler tilbud</a:t>
            </a:r>
          </a:p>
          <a:p>
            <a:pPr marL="177725" indent="-177725" defTabSz="947867">
              <a:buFontTx/>
              <a:buChar char="-"/>
              <a:defRPr/>
            </a:pPr>
            <a:r>
              <a:rPr lang="da-DK" sz="1200">
                <a:latin typeface="+mn-lt"/>
              </a:rPr>
              <a:t>Ser på hvordan vi - helt praktisk - henviser</a:t>
            </a:r>
          </a:p>
          <a:p>
            <a:pPr marL="177725" indent="-177725" defTabSz="947867">
              <a:buFontTx/>
              <a:buChar char="-"/>
              <a:defRPr/>
            </a:pPr>
            <a:r>
              <a:rPr lang="da-DK" sz="1200">
                <a:latin typeface="+mn-lt"/>
              </a:rPr>
              <a:t>Får gennem fælles dialog mellem klynge og kommune talt om muligheder for forbedringer.</a:t>
            </a:r>
          </a:p>
          <a:p>
            <a:pPr marL="177725" indent="-177725" defTabSz="947867">
              <a:buFontTx/>
              <a:buChar char="-"/>
              <a:defRPr/>
            </a:pPr>
            <a:endParaRPr lang="da-DK" sz="1200">
              <a:latin typeface="+mn-lt"/>
            </a:endParaRPr>
          </a:p>
          <a:p>
            <a:pPr defTabSz="947867">
              <a:defRPr/>
            </a:pPr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61335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867">
              <a:defRPr/>
            </a:pPr>
            <a:r>
              <a:rPr lang="da-DK" b="1"/>
              <a:t>Forklaring til slide:</a:t>
            </a:r>
          </a:p>
          <a:p>
            <a:endParaRPr lang="da-DK"/>
          </a:p>
          <a:p>
            <a:r>
              <a:rPr lang="da-DK"/>
              <a:t>Besvarelserne til dette spørgsmål er åbne svar/fritekst, hvor respondenterne selv har forfattet svarene. SE SLIDE 20 for et forslag på en opsummering, der evt. kan erstatte slide 18 og 19. </a:t>
            </a:r>
          </a:p>
          <a:p>
            <a:endParaRPr lang="da-DK"/>
          </a:p>
          <a:p>
            <a:r>
              <a:rPr lang="da-DK"/>
              <a:t>Her kan vælges at vise alle besvarelser og evt. en opsummering af hovedbudskaberne, eller blot vises en slide med hovedbudskaberne.</a:t>
            </a:r>
          </a:p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607225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/>
              <a:t>Forklaring til slide:</a:t>
            </a:r>
          </a:p>
          <a:p>
            <a:endParaRPr lang="da-DK"/>
          </a:p>
          <a:p>
            <a:r>
              <a:rPr lang="da-DK"/>
              <a:t>Denne slide kan evt. benyttes fremfor de to forrige - Her opsummeres hovedbudskaberne.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21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70815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867">
              <a:defRPr/>
            </a:pPr>
            <a:r>
              <a:rPr lang="da-DK" b="1"/>
              <a:t>Forklaring til slide:</a:t>
            </a:r>
          </a:p>
          <a:p>
            <a:endParaRPr lang="da-DK"/>
          </a:p>
          <a:p>
            <a:r>
              <a:rPr lang="da-DK"/>
              <a:t>I har nu set og diskuteret både henvisningsmønster og besvarelsen til flere af spørgsmålene i spørgeskemaet. Brug de næste 15 minutter på en fælles dialog i plenum.</a:t>
            </a:r>
          </a:p>
          <a:p>
            <a:endParaRPr lang="da-DK"/>
          </a:p>
          <a:p>
            <a:r>
              <a:rPr lang="da-DK"/>
              <a:t>Hovedopgaven er at blive enige om, hvorvidt der er noget der skal ændres. </a:t>
            </a:r>
          </a:p>
          <a:p>
            <a:endParaRPr lang="da-DK"/>
          </a:p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22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15613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7867">
              <a:defRPr/>
            </a:pPr>
            <a:fld id="{DEB92672-268D-4DB7-963C-35CDB23F1AD2}" type="slidenum">
              <a:rPr lang="da-DK">
                <a:solidFill>
                  <a:prstClr val="black"/>
                </a:solidFill>
                <a:latin typeface="Calibri" panose="020F0502020204030204"/>
              </a:rPr>
              <a:pPr defTabSz="947867">
                <a:defRPr/>
              </a:pPr>
              <a:t>23</a:t>
            </a:fld>
            <a:endParaRPr lang="da-DK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54518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867">
              <a:defRPr/>
            </a:pPr>
            <a:r>
              <a:rPr lang="da-DK" b="1"/>
              <a:t>Forklaring til slide:</a:t>
            </a:r>
          </a:p>
          <a:p>
            <a:endParaRPr lang="da-DK"/>
          </a:p>
          <a:p>
            <a:r>
              <a:rPr lang="da-DK"/>
              <a:t>I den anden del af mødet / blok 2 skal I se på svarene fra spørgeskemaundersøgelsen i forhold til, hvad I kender til indholdet i kommunens tilbud – og hvor man kan finde information om tilbuddene til både læger og patienter. </a:t>
            </a:r>
          </a:p>
          <a:p>
            <a:endParaRPr lang="da-DK"/>
          </a:p>
          <a:p>
            <a:r>
              <a:rPr lang="da-DK"/>
              <a:t>Og I skal i fællesskab drøfte, om der er noget, der skal ændres i den måde, I og patienterne finder information om tilbuddene på. </a:t>
            </a:r>
          </a:p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24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12120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25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16215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867">
              <a:defRPr/>
            </a:pPr>
            <a:r>
              <a:rPr lang="da-DK" b="1"/>
              <a:t>Forklaring til slide:</a:t>
            </a:r>
          </a:p>
          <a:p>
            <a:endParaRPr lang="da-DK"/>
          </a:p>
          <a:p>
            <a:r>
              <a:rPr lang="da-DK"/>
              <a:t>Her ses klyngemedlemmernes besvarelse af spørgsmål om deres kendskab til kommunens forebyggelses- og rehabiliteringstilbud. Gennemgå hvordan svarene fordeler sig.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26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495147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867">
              <a:defRPr/>
            </a:pPr>
            <a:r>
              <a:rPr lang="da-DK" b="1"/>
              <a:t>Forklaring til slide:</a:t>
            </a:r>
          </a:p>
          <a:p>
            <a:endParaRPr lang="da-DK"/>
          </a:p>
          <a:p>
            <a:r>
              <a:rPr lang="da-DK"/>
              <a:t>Her ses klyngemedlemmernes besvarelse af spørgsmål om, hvor de får oplysninger om kommunens tilbud. Gennemgå hvordan svarene fordeler sig. </a:t>
            </a:r>
          </a:p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27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817784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867">
              <a:defRPr/>
            </a:pPr>
            <a:r>
              <a:rPr lang="da-DK" b="1"/>
              <a:t>Forklaring til slide:</a:t>
            </a:r>
          </a:p>
          <a:p>
            <a:endParaRPr lang="da-DK"/>
          </a:p>
          <a:p>
            <a:pPr defTabSz="947867"/>
            <a:r>
              <a:rPr lang="da-DK"/>
              <a:t>Her skal I høre om, hvordan I hver især finder oplysninger om tilbuddene til jer selv og til jeres patienter. Brug de næste 15 minutter på en fælles dialog i plenum.</a:t>
            </a:r>
          </a:p>
          <a:p>
            <a:endParaRPr lang="da-DK"/>
          </a:p>
          <a:p>
            <a:r>
              <a:rPr lang="da-DK"/>
              <a:t>I skal drøfte, om der kan ske ændringer i den måde, I får viden på i dag.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28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889203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/>
              <a:t>Forklaring til slide:</a:t>
            </a:r>
          </a:p>
          <a:p>
            <a:endParaRPr lang="da-DK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a-DK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blok to vises en opgørelse af, hvordan lægerne i klyngen henviser, kommunen fortæller om henvisningsprocedurer, og I har sammen en snak om, hvorvidt der er noget der kan ændres. </a:t>
            </a:r>
          </a:p>
          <a:p>
            <a:pPr marL="177725" indent="-177725">
              <a:buFontTx/>
              <a:buChar char="-"/>
            </a:pPr>
            <a:endParaRPr lang="da-DK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a-DK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 ser også på barrierer for at henvise og slutter af med en fælles dialog mellem læger kommunen om, hvordan man fremadrettet kan styrke samarbejdet i forhold til henvisninger og korrespondancen kommunen og praksis imellem.</a:t>
            </a:r>
          </a:p>
          <a:p>
            <a:endParaRPr lang="da-DK" i="1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29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3420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867">
              <a:defRPr/>
            </a:pPr>
            <a:r>
              <a:rPr lang="da-DK" b="1" dirty="0"/>
              <a:t>Forslag til, hvad du kan sige:</a:t>
            </a:r>
          </a:p>
          <a:p>
            <a:pPr defTabSz="947867">
              <a:defRPr/>
            </a:pPr>
            <a:r>
              <a:rPr lang="da-DK" sz="1200" b="0" dirty="0">
                <a:solidFill>
                  <a:srgbClr val="297A77"/>
                </a:solidFill>
                <a:latin typeface="+mn-lt"/>
              </a:rPr>
              <a:t>Karin Zimmer, praktiserende læge, medlem af PLO’s bestyrelse introducerer til dagens klyngemøde (3 min). </a:t>
            </a:r>
            <a:endParaRPr lang="da-DK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06441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30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153181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/>
              <a:t>Forklaring til slide:</a:t>
            </a:r>
          </a:p>
          <a:p>
            <a:endParaRPr lang="da-DK"/>
          </a:p>
          <a:p>
            <a:r>
              <a:rPr lang="da-DK"/>
              <a:t>Grafen viser, hvordan lægerne i klyngen henviser til de kommunale tilbud. Det har været muligt at angive flere forskellige metoder, hvorfor der ikke kan summeres til 100 % samlet set. </a:t>
            </a:r>
          </a:p>
          <a:p>
            <a:pPr marL="177725" indent="-177725">
              <a:buFontTx/>
              <a:buChar char="-"/>
            </a:pPr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31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495397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/>
              <a:t>Forklaring til slide:</a:t>
            </a:r>
          </a:p>
          <a:p>
            <a:endParaRPr lang="da-DK"/>
          </a:p>
          <a:p>
            <a:r>
              <a:rPr lang="da-DK"/>
              <a:t>I kan vælge at sende vejledninger til, hvordan man henviser i de forskellige journalsystemer før eller efter mødet – alternativt kan mødedeltagerne finde det efterfølgende via dette link</a:t>
            </a:r>
          </a:p>
          <a:p>
            <a:endParaRPr lang="da-DK"/>
          </a:p>
          <a:p>
            <a:r>
              <a:rPr lang="da-DK"/>
              <a:t>Det betyder, at I kan undgå at bruge tid på at tale om detaljer ved de forskellige systemer.</a:t>
            </a:r>
          </a:p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32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22990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/>
              <a:t>Forklaring til slide:</a:t>
            </a:r>
          </a:p>
          <a:p>
            <a:endParaRPr lang="da-DK"/>
          </a:p>
          <a:p>
            <a:r>
              <a:rPr lang="da-DK"/>
              <a:t>Kommunen fortæller her helt kort om deres ønsker til henvisninger.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33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115044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/>
              <a:t>Forslag til, hvad du kan sige:</a:t>
            </a:r>
          </a:p>
          <a:p>
            <a:endParaRPr lang="da-DK"/>
          </a:p>
          <a:p>
            <a:r>
              <a:rPr lang="da-DK"/>
              <a:t>Vi har nu set på, hvordan vi henviser i dag, og hørt om, hvilke ønsker kommunen har i forhold til henvisninger. </a:t>
            </a:r>
          </a:p>
          <a:p>
            <a:endParaRPr lang="da-DK"/>
          </a:p>
          <a:p>
            <a:r>
              <a:rPr lang="da-DK"/>
              <a:t>Nu går vi videre til at se på, hvilke barrierer der er for at henvise, hvad der skal til for at henvise flere, og om der mangler tilbud? </a:t>
            </a:r>
          </a:p>
          <a:p>
            <a:endParaRPr lang="da-DK"/>
          </a:p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34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0565973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867"/>
            <a:r>
              <a:rPr lang="da-DK" b="1"/>
              <a:t>Forklaring til slide:</a:t>
            </a:r>
          </a:p>
          <a:p>
            <a:endParaRPr lang="da-DK"/>
          </a:p>
          <a:p>
            <a:r>
              <a:rPr lang="da-DK"/>
              <a:t>Gennemgå besvarelsen på spørgsmålet, om der er noget, der afholder fra at henvise til tilbuddene.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35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9751903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/>
              <a:t>Forklaring til slide:</a:t>
            </a:r>
          </a:p>
          <a:p>
            <a:endParaRPr lang="da-DK"/>
          </a:p>
          <a:p>
            <a:r>
              <a:rPr lang="da-DK"/>
              <a:t>Besvarelserne til dette spørgsmål er åbne svar/fritekst, hvor respondenterne selv har forfattet svarene.</a:t>
            </a:r>
          </a:p>
          <a:p>
            <a:endParaRPr lang="da-DK"/>
          </a:p>
          <a:p>
            <a:r>
              <a:rPr lang="da-DK"/>
              <a:t>Her kan vælges at vise alle besvarelser og evt. en opsummering af hovedbudskaberne, eller blot vises en slide med hovedbudskaberne.</a:t>
            </a:r>
          </a:p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36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059131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867">
              <a:defRPr/>
            </a:pPr>
            <a:r>
              <a:rPr lang="da-DK" b="1"/>
              <a:t>Forklaring til slide:</a:t>
            </a:r>
          </a:p>
          <a:p>
            <a:endParaRPr lang="da-DK"/>
          </a:p>
          <a:p>
            <a:r>
              <a:rPr lang="da-DK"/>
              <a:t>Her ses klyngemedlemmernes besvarelse af spørgsmål om de oplever, at der mangler tilbud til nogle patienter. Gennemgå svarene – eller opsummér hovedpointerne fra sliden. </a:t>
            </a:r>
          </a:p>
          <a:p>
            <a:endParaRPr lang="da-DK"/>
          </a:p>
          <a:p>
            <a:r>
              <a:rPr lang="da-DK"/>
              <a:t>Besvarelserne til dette spørgsmål er åbne svar/fritekst, hvor respondenterne selv har forfattet svarene.</a:t>
            </a:r>
          </a:p>
          <a:p>
            <a:endParaRPr lang="da-DK"/>
          </a:p>
          <a:p>
            <a:r>
              <a:rPr lang="da-DK"/>
              <a:t>Her kan I vælge, at vise alle besvarelser og evt. en opsummering af hovedbudskaberne, eller blot vises en slide med hovedbudskaberne.</a:t>
            </a:r>
          </a:p>
          <a:p>
            <a:pPr marL="177725" indent="-177725">
              <a:buFontTx/>
              <a:buChar char="-"/>
            </a:pPr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37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085672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867">
              <a:defRPr/>
            </a:pPr>
            <a:r>
              <a:rPr lang="da-DK" b="1"/>
              <a:t>Forklaring til slide:</a:t>
            </a:r>
          </a:p>
          <a:p>
            <a:endParaRPr lang="da-DK"/>
          </a:p>
          <a:p>
            <a:r>
              <a:rPr lang="da-DK"/>
              <a:t>Her ses klyngemedlemmernes besvarelse af spørgsmål om de oplever, at der mangler tilbud til nogle patienter. Gennemgå svarene – eller opsummér hovedpointerne fra sliden. </a:t>
            </a:r>
          </a:p>
          <a:p>
            <a:endParaRPr lang="da-DK"/>
          </a:p>
          <a:p>
            <a:r>
              <a:rPr lang="da-DK"/>
              <a:t>Besvarelserne til dette spørgsmål er åbne svar/fritekst, hvor respondenterne selv har forfattet svarene.</a:t>
            </a:r>
          </a:p>
          <a:p>
            <a:endParaRPr lang="da-DK"/>
          </a:p>
          <a:p>
            <a:r>
              <a:rPr lang="da-DK"/>
              <a:t>Her kan I vælge, at vise alle besvarelser og evt. en opsummering af hovedbudskaberne, eller blot vises en slide med hovedbudskaberne.</a:t>
            </a:r>
          </a:p>
          <a:p>
            <a:pPr marL="177725" indent="-177725">
              <a:buFontTx/>
              <a:buChar char="-"/>
            </a:pPr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38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883463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>
                <a:solidFill>
                  <a:srgbClr val="297A77"/>
                </a:solidFill>
                <a:latin typeface="+mn-lt"/>
              </a:rPr>
              <a:t>Forklaring til slide: </a:t>
            </a:r>
            <a:endParaRPr lang="da-DK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da-DK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a-DK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Kan I forbedre procedurerne for henvisninger?</a:t>
            </a:r>
          </a:p>
          <a:p>
            <a:endParaRPr lang="da-DK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a-DK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Tag udgangspunkt i slide, der viste hvordan klyngens medlemmer henviser (spørgeskemadata) og pointerne fra kommunens oplæg. </a:t>
            </a:r>
          </a:p>
          <a:p>
            <a:endParaRPr lang="da-DK" sz="1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a-DK"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Sæt gang i en diskussion i plenum om, hvordan der bedst kan henvises – hvad fungerer bedst for lægerne i praksis, og hvad fungerer bedst for kommunen?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39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8014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867">
              <a:defRPr/>
            </a:pPr>
            <a:r>
              <a:rPr lang="da-DK" b="1"/>
              <a:t>Forslag til, hvad du kan sige:</a:t>
            </a:r>
          </a:p>
          <a:p>
            <a:pPr defTabSz="947867">
              <a:defRPr/>
            </a:pPr>
            <a:endParaRPr lang="da-DK"/>
          </a:p>
          <a:p>
            <a:pPr defTabSz="947867">
              <a:defRPr/>
            </a:pPr>
            <a:r>
              <a:rPr lang="da-DK"/>
              <a:t>Klyngemøde er inddelt i tre hovedblokke, hvor vi i </a:t>
            </a:r>
          </a:p>
          <a:p>
            <a:pPr defTabSz="947867">
              <a:defRPr/>
            </a:pPr>
            <a:endParaRPr lang="da-DK"/>
          </a:p>
          <a:p>
            <a:pPr defTabSz="947867">
              <a:defRPr/>
            </a:pPr>
            <a:r>
              <a:rPr lang="da-DK" b="1"/>
              <a:t>Blok 1 </a:t>
            </a:r>
            <a:r>
              <a:rPr lang="da-DK"/>
              <a:t>skal høre om tilbuddene fra kommunen. Vi skal se en opgørelse af klyngens henvisninger til kommunens tilbud, og besvarelserne fra spørgeskemaet om vores oplevelse af tilbuddene. </a:t>
            </a:r>
          </a:p>
          <a:p>
            <a:pPr defTabSz="947867">
              <a:defRPr/>
            </a:pPr>
            <a:r>
              <a:rPr lang="da-DK"/>
              <a:t>Her skal vi også drøfte, om der er noget ved antallet af henvisninger, vi kan ændre på. </a:t>
            </a:r>
          </a:p>
          <a:p>
            <a:pPr defTabSz="947867">
              <a:defRPr/>
            </a:pPr>
            <a:endParaRPr lang="da-DK"/>
          </a:p>
          <a:p>
            <a:pPr defTabSz="947867">
              <a:defRPr/>
            </a:pPr>
            <a:r>
              <a:rPr lang="da-DK" b="1"/>
              <a:t>I Blok 2 </a:t>
            </a:r>
            <a:r>
              <a:rPr lang="da-DK"/>
              <a:t>skal vi se svar fra spørgeskemaundersøgelsen om vores kendskab til tilbuddene i kommunen. Og vi skal drøfte, om vi har ønsker til ændringer af, hvordan vi får viden om tilbuddene?  </a:t>
            </a:r>
          </a:p>
          <a:p>
            <a:pPr defTabSz="947867">
              <a:defRPr/>
            </a:pPr>
            <a:endParaRPr lang="da-DK"/>
          </a:p>
          <a:p>
            <a:pPr defTabSz="947867">
              <a:defRPr/>
            </a:pPr>
            <a:r>
              <a:rPr lang="da-DK" b="1"/>
              <a:t>I Blok 3 </a:t>
            </a:r>
            <a:r>
              <a:rPr lang="da-DK"/>
              <a:t>er fokus på selve henvisningen – hvordan det gøres, den dynamiske henvisning, og svar fra spørgeskemaet om der er noget, der afholder lægernes fra at henvise. </a:t>
            </a:r>
          </a:p>
          <a:p>
            <a:pPr defTabSz="947867">
              <a:defRPr/>
            </a:pPr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168343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000" b="1"/>
              <a:t>Forslag til, hvad du kan sige:</a:t>
            </a:r>
          </a:p>
          <a:p>
            <a:endParaRPr lang="da-DK" sz="1000" b="1">
              <a:solidFill>
                <a:srgbClr val="231F2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defTabSz="947784">
              <a:defRPr/>
            </a:pPr>
            <a:r>
              <a:rPr lang="da-DK"/>
              <a:t>De sidste 20 min. af mødet samler vi op på hovedpointerne fra mødet og træffer beslutning om, hvilke ændringer, I ønsker at foretage – i kommunen og i praksis, og hvordan vi konkret følger på det, vi aftaler.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7867">
              <a:defRPr/>
            </a:pPr>
            <a:fld id="{DEB92672-268D-4DB7-963C-35CDB23F1AD2}" type="slidenum">
              <a:rPr lang="da-DK">
                <a:solidFill>
                  <a:prstClr val="black"/>
                </a:solidFill>
                <a:latin typeface="Calibri" panose="020F0502020204030204"/>
              </a:rPr>
              <a:pPr defTabSz="947867">
                <a:defRPr/>
              </a:pPr>
              <a:t>40</a:t>
            </a:fld>
            <a:endParaRPr lang="da-DK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2697470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/>
              <a:t>Forklaring til slide:</a:t>
            </a:r>
          </a:p>
          <a:p>
            <a:endParaRPr lang="da-DK" b="1"/>
          </a:p>
          <a:p>
            <a:r>
              <a:rPr lang="da-DK" b="0"/>
              <a:t>Involver både kommunen og klyngens medlemmer til denne plenumdrøftelse.</a:t>
            </a:r>
            <a:r>
              <a:rPr lang="da-DK"/>
              <a:t> </a:t>
            </a:r>
          </a:p>
          <a:p>
            <a:endParaRPr lang="da-DK"/>
          </a:p>
          <a:p>
            <a:r>
              <a:rPr lang="da-DK"/>
              <a:t>Husk at opsummer hovedpointerne til sidst. Hvad har I talt om?</a:t>
            </a:r>
            <a:endParaRPr lang="da-DK" b="0">
              <a:cs typeface="Calibri" panose="020F0502020204030204"/>
            </a:endParaRPr>
          </a:p>
          <a:p>
            <a:endParaRPr lang="da-DK" b="1"/>
          </a:p>
          <a:p>
            <a:r>
              <a:rPr lang="da-DK"/>
              <a:t>Gå igennem de tre hovedspørgsmål fra dagens møde. Aftal med mødets referent, hvordan I opsummerer de hovedpointer, I er nået frem til. Skriv de vigtigste input op på en tavle, whiteboard eller flipover. </a:t>
            </a:r>
          </a:p>
          <a:p>
            <a:endParaRPr lang="da-DK"/>
          </a:p>
          <a:p>
            <a:r>
              <a:rPr lang="da-DK"/>
              <a:t>Skal der laves konkrete aftaler for, at I kan indfri det? </a:t>
            </a:r>
          </a:p>
          <a:p>
            <a:endParaRPr lang="da-DK" b="1"/>
          </a:p>
          <a:p>
            <a:pPr defTabSz="947784">
              <a:defRPr/>
            </a:pPr>
            <a:r>
              <a:rPr lang="da-DK"/>
              <a:t>Til sidst besluttes, hvordan I vil følge op på emnet – fx ved at få foretaget en ny spørgeskemaundersøgelse, der sammenlignes med det fra mødet i dag. </a:t>
            </a:r>
          </a:p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41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820459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7867">
              <a:defRPr/>
            </a:pPr>
            <a:fld id="{DEB92672-268D-4DB7-963C-35CDB23F1AD2}" type="slidenum">
              <a:rPr lang="da-DK">
                <a:solidFill>
                  <a:prstClr val="black"/>
                </a:solidFill>
                <a:latin typeface="Calibri" panose="020F0502020204030204"/>
              </a:rPr>
              <a:pPr defTabSz="947867">
                <a:defRPr/>
              </a:pPr>
              <a:t>42</a:t>
            </a:fld>
            <a:endParaRPr lang="da-DK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61734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/>
              <a:t>Forklaring til slide: </a:t>
            </a:r>
          </a:p>
          <a:p>
            <a:endParaRPr lang="da-DK"/>
          </a:p>
          <a:p>
            <a:pPr defTabSz="947867">
              <a:defRPr/>
            </a:pPr>
            <a:r>
              <a:rPr lang="da-DK"/>
              <a:t>Programmet er sammensat, så det samlet tager 2 timer og 30 minutter. Der er indlagt en pause på 20 min efter blok 1. </a:t>
            </a:r>
          </a:p>
          <a:p>
            <a:pPr defTabSz="947867">
              <a:defRPr/>
            </a:pPr>
            <a:endParaRPr lang="da-DK"/>
          </a:p>
          <a:p>
            <a:pPr defTabSz="947867">
              <a:defRPr/>
            </a:pPr>
            <a:r>
              <a:rPr lang="da-DK"/>
              <a:t>Mødet er opdelt i en introduktion til mødet og emnet og 3 blokke med hver sit faglige fokus. </a:t>
            </a:r>
          </a:p>
          <a:p>
            <a:pPr defTabSz="947867">
              <a:defRPr/>
            </a:pPr>
            <a:endParaRPr lang="da-DK"/>
          </a:p>
          <a:p>
            <a:pPr defTabSz="947867">
              <a:defRPr/>
            </a:pPr>
            <a:r>
              <a:rPr lang="da-DK"/>
              <a:t>Klyngen kan i fællesskab med kommunen evt. sammensætte programmet, så det passer til det indhold, I synes der skal være. </a:t>
            </a:r>
          </a:p>
          <a:p>
            <a:pPr defTabSz="947867">
              <a:defRPr/>
            </a:pPr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1201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867">
              <a:defRPr/>
            </a:pPr>
            <a:r>
              <a:rPr lang="da-DK" b="1"/>
              <a:t>Forklaring til slide:</a:t>
            </a:r>
          </a:p>
          <a:p>
            <a:pPr defTabSz="947867">
              <a:defRPr/>
            </a:pPr>
            <a:endParaRPr lang="da-DK"/>
          </a:p>
          <a:p>
            <a:pPr defTabSz="947867">
              <a:defRPr/>
            </a:pPr>
            <a:r>
              <a:rPr lang="da-DK"/>
              <a:t>Præsentér deltagerne fra kommunen.</a:t>
            </a:r>
          </a:p>
          <a:p>
            <a:pPr defTabSz="947867">
              <a:defRPr/>
            </a:pPr>
            <a:endParaRPr lang="da-DK"/>
          </a:p>
          <a:p>
            <a:pPr defTabSz="947867">
              <a:defRPr/>
            </a:pPr>
            <a:r>
              <a:rPr lang="da-DK"/>
              <a:t>Sørg for at I inden mødet får afklaret kommunens rolle på møde, og får talt om, hvad I synes, der er af potentiale for forbedringer i samarbejdet.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16834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867">
              <a:defRPr/>
            </a:pPr>
            <a:r>
              <a:rPr lang="da-DK" b="1" dirty="0"/>
              <a:t>Forslag til, hvad du kan sige:</a:t>
            </a:r>
          </a:p>
          <a:p>
            <a:endParaRPr lang="da-DK" u="sng" dirty="0"/>
          </a:p>
          <a:p>
            <a:r>
              <a:rPr lang="da-DK" u="sng" dirty="0"/>
              <a:t>Her kan du kort fortælle om det materiale, der er til mødet: </a:t>
            </a:r>
          </a:p>
          <a:p>
            <a:endParaRPr lang="da-DK" u="sng" dirty="0"/>
          </a:p>
          <a:p>
            <a:r>
              <a:rPr lang="da-DK" dirty="0"/>
              <a:t>På mødet skal vi se på 2 typer af data:</a:t>
            </a:r>
          </a:p>
          <a:p>
            <a:endParaRPr lang="da-DK" dirty="0"/>
          </a:p>
          <a:p>
            <a:pPr marL="228600" indent="-228600">
              <a:buAutoNum type="arabicParenR"/>
            </a:pPr>
            <a:r>
              <a:rPr lang="da-DK" dirty="0"/>
              <a:t>Kommunens opgørelse af henvisninger og 2) Resultater fra den spørgeskemaundersøgelse, som klyngens medlemmer har besvaret. Begge dele vises i </a:t>
            </a:r>
            <a:r>
              <a:rPr lang="da-DK" dirty="0" err="1"/>
              <a:t>powerpointen</a:t>
            </a:r>
            <a:r>
              <a:rPr lang="da-DK" dirty="0"/>
              <a:t>.</a:t>
            </a:r>
          </a:p>
          <a:p>
            <a:pPr marL="0" indent="0">
              <a:buNone/>
            </a:pPr>
            <a:r>
              <a:rPr lang="da-D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Vær opmærksom på, at der uddeles opgørelser af henvisninger fordelt på ydernumre i tilfælde af, at kommunen har haft mulighed for at </a:t>
            </a:r>
            <a:r>
              <a:rPr lang="da-DK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levere dette.</a:t>
            </a:r>
            <a:endParaRPr lang="da-DK" dirty="0"/>
          </a:p>
          <a:p>
            <a:pPr defTabSz="947867"/>
            <a:endParaRPr lang="da-DK" dirty="0"/>
          </a:p>
          <a:p>
            <a:pPr defTabSz="947867"/>
            <a:r>
              <a:rPr lang="da-DK" dirty="0"/>
              <a:t>Der uddeles opgørelser af henvisninger fordelt på ydernumre. Opgørelsen er anonymiseret, så det kun er muligt at se, hvem I selv er. </a:t>
            </a:r>
          </a:p>
          <a:p>
            <a:endParaRPr lang="da-DK" dirty="0"/>
          </a:p>
          <a:p>
            <a:r>
              <a:rPr lang="da-DK" dirty="0"/>
              <a:t>For at sikre os at der også bliver fulgt op på det, vi aftaler i dag, skal vi have udpeget en referent fra enten klyngen (fx den kommunale praksiskonsulent) eller kommunen. [Aftal dette på forhånd med kommunen]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3833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867">
              <a:defRPr/>
            </a:pPr>
            <a:r>
              <a:rPr lang="da-DK" b="1"/>
              <a:t>Forklaring til slide:</a:t>
            </a:r>
          </a:p>
          <a:p>
            <a:endParaRPr lang="da-DK"/>
          </a:p>
          <a:p>
            <a:pPr defTabSz="947867"/>
            <a:r>
              <a:rPr lang="da-DK"/>
              <a:t>I den første del af mødet fortæller kommunen om tilbuddene og herefter gennemgås henvisningsmønsteret fra klyngens praksis. Derefter er der langt en 10 minutters sidemandsamtale (to og to) ind. </a:t>
            </a:r>
          </a:p>
          <a:p>
            <a:endParaRPr lang="da-DK"/>
          </a:p>
          <a:p>
            <a:r>
              <a:rPr lang="da-DK"/>
              <a:t>Afslutningsvist i blokken ses kort på besvarelserne fra spørgeskemaet om klyngens oplevelse af tilbuddene og fælles dialog mellem klyngen og kommunen om, der er noget, der skal ændres i samarbejdet.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727926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7867"/>
            <a:r>
              <a:rPr lang="da-DK" b="1"/>
              <a:t>Forklaring til slide:</a:t>
            </a:r>
          </a:p>
          <a:p>
            <a:endParaRPr lang="da-DK"/>
          </a:p>
          <a:p>
            <a:r>
              <a:rPr lang="da-DK"/>
              <a:t>Denne og den næste slide om forløbsprogrammer kan evt. tages ud, hvis I ønsker at lave en anden introduktion til emnet.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B92672-268D-4DB7-963C-35CDB23F1AD2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329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272B-8791-A640-A356-3BCB6A152CE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F8A42-9DCC-3944-B9C0-C82F1CB994D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9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272B-8791-A640-A356-3BCB6A152CE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F8A42-9DCC-3944-B9C0-C82F1CB994D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529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272B-8791-A640-A356-3BCB6A152CE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F8A42-9DCC-3944-B9C0-C82F1CB994D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35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22" name="Brødtekst, niveau et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23" name="Lysbilled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958610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272B-8791-A640-A356-3BCB6A152CE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F8A42-9DCC-3944-B9C0-C82F1CB994D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00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272B-8791-A640-A356-3BCB6A152CE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F8A42-9DCC-3944-B9C0-C82F1CB994D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638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272B-8791-A640-A356-3BCB6A152CE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F8A42-9DCC-3944-B9C0-C82F1CB994D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903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272B-8791-A640-A356-3BCB6A152CE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F8A42-9DCC-3944-B9C0-C82F1CB994D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272B-8791-A640-A356-3BCB6A152CE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F8A42-9DCC-3944-B9C0-C82F1CB994D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94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272B-8791-A640-A356-3BCB6A152CE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F8A42-9DCC-3944-B9C0-C82F1CB994D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3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272B-8791-A640-A356-3BCB6A152CE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F8A42-9DCC-3944-B9C0-C82F1CB994D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9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A272B-8791-A640-A356-3BCB6A152CE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F8A42-9DCC-3944-B9C0-C82F1CB994D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48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A272B-8791-A640-A356-3BCB6A152CED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F8A42-9DCC-3944-B9C0-C82F1CB994D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OYnx-2SQ8cc?feature=oembed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com.dk/projekter/kommunal-henvisning/henvisning-til-kommunernes-forebyggelsestilbud/vejledninger-laegesystemer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9CB63EF7-24DA-4747-83D7-F28845D9803B}"/>
              </a:ext>
            </a:extLst>
          </p:cNvPr>
          <p:cNvSpPr/>
          <p:nvPr/>
        </p:nvSpPr>
        <p:spPr>
          <a:xfrm>
            <a:off x="0" y="0"/>
            <a:ext cx="10565704" cy="6858000"/>
          </a:xfrm>
          <a:prstGeom prst="rect">
            <a:avLst/>
          </a:prstGeom>
          <a:solidFill>
            <a:srgbClr val="297A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7" name="Billede 6" descr="Et billede, der indeholder personer, mødelokale&#10;&#10;Automatisk genereret beskrivelse">
            <a:extLst>
              <a:ext uri="{FF2B5EF4-FFF2-40B4-BE49-F238E27FC236}">
                <a16:creationId xmlns:a16="http://schemas.microsoft.com/office/drawing/2014/main" id="{D00ACFD8-BF27-4C98-A188-ECF6CF4ECD5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1000"/>
          </a:blip>
          <a:srcRect l="17715" t="-1" r="37025" b="197"/>
          <a:stretch/>
        </p:blipFill>
        <p:spPr>
          <a:xfrm>
            <a:off x="0" y="0"/>
            <a:ext cx="10565703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816" y="1057834"/>
            <a:ext cx="9794160" cy="5074887"/>
          </a:xfrm>
        </p:spPr>
        <p:txBody>
          <a:bodyPr>
            <a:normAutofit fontScale="90000"/>
          </a:bodyPr>
          <a:lstStyle/>
          <a:p>
            <a:r>
              <a:rPr lang="da-DK" sz="3200" b="1" dirty="0">
                <a:solidFill>
                  <a:schemeClr val="bg1"/>
                </a:solidFill>
                <a:latin typeface="+mn-lt"/>
              </a:rPr>
              <a:t>Klyngenavn</a:t>
            </a:r>
            <a:br>
              <a:rPr lang="da-DK" b="1" dirty="0">
                <a:solidFill>
                  <a:srgbClr val="3C8CFA"/>
                </a:solidFill>
                <a:latin typeface="+mn-lt"/>
              </a:rPr>
            </a:br>
            <a:br>
              <a:rPr lang="da-DK" b="1" dirty="0">
                <a:solidFill>
                  <a:srgbClr val="3C8CFA"/>
                </a:solidFill>
                <a:latin typeface="+mn-lt"/>
              </a:rPr>
            </a:br>
            <a:br>
              <a:rPr lang="da-DK" b="1" dirty="0">
                <a:solidFill>
                  <a:srgbClr val="3C8CFA"/>
                </a:solidFill>
                <a:latin typeface="+mn-lt"/>
              </a:rPr>
            </a:br>
            <a:r>
              <a:rPr lang="da-DK" sz="4800" b="1" dirty="0">
                <a:solidFill>
                  <a:schemeClr val="bg1"/>
                </a:solidFill>
                <a:latin typeface="+mn-lt"/>
              </a:rPr>
              <a:t>Henvisninger til kommunale tilbud </a:t>
            </a:r>
            <a:br>
              <a:rPr lang="da-DK" b="1" dirty="0">
                <a:solidFill>
                  <a:schemeClr val="bg1"/>
                </a:solidFill>
                <a:latin typeface="+mn-lt"/>
              </a:rPr>
            </a:br>
            <a:r>
              <a:rPr lang="da-DK" sz="2800" b="1" dirty="0">
                <a:solidFill>
                  <a:schemeClr val="bg1"/>
                </a:solidFill>
                <a:latin typeface="+mn-lt"/>
              </a:rPr>
              <a:t>Almen praksis’ samarbejde med kommunale forebyggelses- og rehabiliteringstilbud</a:t>
            </a:r>
            <a:br>
              <a:rPr lang="da-DK" b="1" dirty="0">
                <a:solidFill>
                  <a:srgbClr val="3C8CFA"/>
                </a:solidFill>
                <a:latin typeface="+mn-lt"/>
              </a:rPr>
            </a:br>
            <a:br>
              <a:rPr lang="da-DK" b="1" dirty="0">
                <a:solidFill>
                  <a:srgbClr val="3C8CFA"/>
                </a:solidFill>
                <a:latin typeface="+mn-lt"/>
              </a:rPr>
            </a:br>
            <a:br>
              <a:rPr lang="da-DK" b="1" dirty="0">
                <a:solidFill>
                  <a:srgbClr val="3C8CFA"/>
                </a:solidFill>
                <a:latin typeface="+mn-lt"/>
              </a:rPr>
            </a:br>
            <a:br>
              <a:rPr lang="da-DK" b="1" dirty="0">
                <a:solidFill>
                  <a:srgbClr val="3C8CFA"/>
                </a:solidFill>
                <a:latin typeface="+mn-lt"/>
              </a:rPr>
            </a:br>
            <a:r>
              <a:rPr lang="da-DK" sz="2000" b="1" dirty="0">
                <a:solidFill>
                  <a:schemeClr val="bg1"/>
                </a:solidFill>
                <a:latin typeface="+mn-lt"/>
              </a:rPr>
              <a:t>dato</a:t>
            </a:r>
            <a:br>
              <a:rPr lang="da-DK" sz="2000" dirty="0">
                <a:solidFill>
                  <a:schemeClr val="bg1"/>
                </a:solidFill>
                <a:latin typeface="+mn-lt"/>
              </a:rPr>
            </a:br>
            <a:br>
              <a:rPr lang="da-DK" sz="2000" dirty="0">
                <a:solidFill>
                  <a:schemeClr val="bg1"/>
                </a:solidFill>
                <a:latin typeface="+mn-lt"/>
              </a:rPr>
            </a:br>
            <a:endParaRPr lang="da-DK" sz="3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2BDFC1-6FA3-4385-A591-8E18F20D0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>
                    <a:lumMod val="75000"/>
                  </a:schemeClr>
                </a:solidFill>
              </a:rPr>
              <a:pPr algn="ctr"/>
              <a:t>1</a:t>
            </a:fld>
            <a:endParaRPr lang="da-DK" altLang="en-US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074BCA77-ABCE-484E-B07E-B598D7C111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87415" y="5181664"/>
            <a:ext cx="932769" cy="95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972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965" y="365125"/>
            <a:ext cx="10175738" cy="1325563"/>
          </a:xfrm>
        </p:spPr>
        <p:txBody>
          <a:bodyPr>
            <a:normAutofit/>
          </a:bodyPr>
          <a:lstStyle/>
          <a:p>
            <a:r>
              <a:rPr lang="da-DK" sz="4000" b="1">
                <a:solidFill>
                  <a:srgbClr val="297A77"/>
                </a:solidFill>
                <a:latin typeface="+mn-lt"/>
              </a:rPr>
              <a:t>Introduktion til dagens emne </a:t>
            </a:r>
            <a:br>
              <a:rPr lang="da-DK" sz="4000" b="1">
                <a:solidFill>
                  <a:srgbClr val="297A77"/>
                </a:solidFill>
                <a:latin typeface="+mn-lt"/>
              </a:rPr>
            </a:br>
            <a:r>
              <a:rPr lang="da-DK" sz="2400" b="1">
                <a:solidFill>
                  <a:srgbClr val="297A77"/>
                </a:solidFill>
                <a:latin typeface="+mn-lt"/>
              </a:rPr>
              <a:t>Det tværsektorielle samarbejde mellem almen praksis og kommune er centralt</a:t>
            </a:r>
            <a:endParaRPr lang="da-DK" sz="4000" b="1">
              <a:solidFill>
                <a:srgbClr val="297A77"/>
              </a:solidFill>
              <a:latin typeface="+mn-lt"/>
            </a:endParaRP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2053174-5934-468C-8F4D-3453D2B34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817" y="1573306"/>
            <a:ext cx="9822069" cy="49195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sz="2400" b="1" i="1">
                <a:latin typeface="Calibri" panose="020F0502020204030204" pitchFamily="34" charset="0"/>
                <a:ea typeface="Calibri" panose="020F0502020204030204" pitchFamily="34" charset="0"/>
              </a:rPr>
              <a:t>H</a:t>
            </a:r>
            <a:r>
              <a:rPr lang="da-DK" sz="2400" b="1" i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ovedvægten i indsatsen for patienter med kroniske sygdomme er i almen praksis og i det kommunale sundhedsvæsen </a:t>
            </a:r>
            <a:r>
              <a:rPr lang="da-DK" sz="2000"/>
              <a:t>(Sundhedsstyrelsen, 2008)</a:t>
            </a:r>
          </a:p>
          <a:p>
            <a:pPr>
              <a:buFontTx/>
              <a:buChar char="-"/>
            </a:pPr>
            <a:endParaRPr lang="da-DK" sz="2800"/>
          </a:p>
          <a:p>
            <a:pPr>
              <a:buFontTx/>
              <a:buChar char="-"/>
            </a:pPr>
            <a:r>
              <a:rPr lang="da-DK" sz="2800"/>
              <a:t>Forløbsprogrammer udarbejdes regionalt </a:t>
            </a:r>
          </a:p>
          <a:p>
            <a:pPr>
              <a:buFontTx/>
              <a:buChar char="-"/>
            </a:pPr>
            <a:r>
              <a:rPr lang="da-DK" sz="2800"/>
              <a:t>Forudsætter et solidt tværsektorielt samarbejde mellem almen praksis og kommune</a:t>
            </a:r>
          </a:p>
          <a:p>
            <a:pPr>
              <a:buFontTx/>
              <a:buChar char="-"/>
            </a:pPr>
            <a:r>
              <a:rPr lang="da-DK"/>
              <a:t>Mange studier har vist effekt af forløbsprogrammer</a:t>
            </a:r>
            <a:endParaRPr lang="da-DK" sz="2800"/>
          </a:p>
          <a:p>
            <a:pPr marL="0" indent="0">
              <a:buNone/>
            </a:pPr>
            <a:endParaRPr lang="da-DK" sz="2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da-DK" sz="2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Almen praksis har en central rolle som tovholder for patienternes forløb, mens kommunerne tilbyder korte og længerevarende forløb, der kan supplere behandlingen i almen praksis. </a:t>
            </a:r>
          </a:p>
          <a:p>
            <a:pPr marL="0" indent="0">
              <a:buNone/>
            </a:pPr>
            <a:endParaRPr lang="da-DK">
              <a:highlight>
                <a:srgbClr val="FFFF00"/>
              </a:highlight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10</a:t>
            </a:fld>
            <a:endParaRPr lang="da-DK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76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815" y="631811"/>
            <a:ext cx="10515600" cy="1084296"/>
          </a:xfrm>
        </p:spPr>
        <p:txBody>
          <a:bodyPr>
            <a:normAutofit/>
          </a:bodyPr>
          <a:lstStyle/>
          <a:p>
            <a:r>
              <a:rPr lang="da-DK" sz="4000" b="1">
                <a:solidFill>
                  <a:srgbClr val="297A77"/>
                </a:solidFill>
                <a:latin typeface="+mn-lt"/>
              </a:rPr>
              <a:t>Kommunens oplæg (25 min.)</a:t>
            </a:r>
            <a:br>
              <a:rPr lang="da-DK" b="1">
                <a:solidFill>
                  <a:srgbClr val="297A77"/>
                </a:solidFill>
                <a:latin typeface="+mn-lt"/>
              </a:rPr>
            </a:br>
            <a:r>
              <a:rPr lang="da-DK" sz="2000" b="1">
                <a:solidFill>
                  <a:srgbClr val="297A77"/>
                </a:solidFill>
                <a:latin typeface="+mn-lt"/>
              </a:rPr>
              <a:t>Information om kommunens tilbud og kommunikation med praksis</a:t>
            </a:r>
            <a:endParaRPr lang="da-DK" b="1">
              <a:solidFill>
                <a:srgbClr val="297A77"/>
              </a:solidFill>
              <a:latin typeface="+mn-lt"/>
            </a:endParaRP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2053174-5934-468C-8F4D-3453D2B34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094" y="1716107"/>
            <a:ext cx="8609106" cy="4460855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a-DK" b="1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da-DK" b="1">
                <a:solidFill>
                  <a:srgbClr val="FF0000"/>
                </a:solidFill>
              </a:rPr>
              <a:t>Forslag til emner:</a:t>
            </a:r>
          </a:p>
          <a:p>
            <a:pPr>
              <a:buFontTx/>
              <a:buChar char="-"/>
            </a:pPr>
            <a:r>
              <a:rPr lang="da-DK">
                <a:solidFill>
                  <a:srgbClr val="FF0000"/>
                </a:solidFill>
              </a:rPr>
              <a:t>Målgrupper for tilbuddene</a:t>
            </a:r>
          </a:p>
          <a:p>
            <a:pPr>
              <a:buFontTx/>
              <a:buChar char="-"/>
            </a:pPr>
            <a:r>
              <a:rPr lang="da-DK">
                <a:solidFill>
                  <a:srgbClr val="FF0000"/>
                </a:solidFill>
              </a:rPr>
              <a:t>Efterspørgsel og kapacitet</a:t>
            </a:r>
          </a:p>
          <a:p>
            <a:pPr>
              <a:buFontTx/>
              <a:buChar char="-"/>
            </a:pPr>
            <a:r>
              <a:rPr lang="da-DK">
                <a:solidFill>
                  <a:srgbClr val="FF0000"/>
                </a:solidFill>
              </a:rPr>
              <a:t>Resultat af evaluering</a:t>
            </a:r>
          </a:p>
          <a:p>
            <a:pPr>
              <a:buFontTx/>
              <a:buChar char="-"/>
            </a:pPr>
            <a:r>
              <a:rPr lang="da-DK">
                <a:solidFill>
                  <a:srgbClr val="FF0000"/>
                </a:solidFill>
              </a:rPr>
              <a:t>Evt. case-gennemgang: Eksempel på forløb fra henvisning til endt forløb.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a-DK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a-DK" sz="2800">
              <a:solidFill>
                <a:srgbClr val="FF0000"/>
              </a:solidFill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11</a:t>
            </a:fld>
            <a:endParaRPr lang="da-DK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758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815" y="631811"/>
            <a:ext cx="10515600" cy="1084296"/>
          </a:xfrm>
        </p:spPr>
        <p:txBody>
          <a:bodyPr>
            <a:normAutofit fontScale="90000"/>
          </a:bodyPr>
          <a:lstStyle/>
          <a:p>
            <a:r>
              <a:rPr lang="da-DK" sz="4000" b="1">
                <a:solidFill>
                  <a:srgbClr val="297A77"/>
                </a:solidFill>
                <a:latin typeface="+mn-lt"/>
              </a:rPr>
              <a:t>Opgørelse af klyngens henvisninger</a:t>
            </a:r>
            <a:br>
              <a:rPr lang="da-DK" b="1">
                <a:solidFill>
                  <a:srgbClr val="297A77"/>
                </a:solidFill>
                <a:latin typeface="+mn-lt"/>
              </a:rPr>
            </a:br>
            <a:endParaRPr lang="da-DK" b="1">
              <a:solidFill>
                <a:srgbClr val="297A77"/>
              </a:solidFill>
              <a:latin typeface="+mn-lt"/>
            </a:endParaRP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2053174-5934-468C-8F4D-3453D2B34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953" y="1371600"/>
            <a:ext cx="8573247" cy="4805362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a-DK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da-DK" sz="2800">
                <a:solidFill>
                  <a:srgbClr val="FF0000"/>
                </a:solidFill>
              </a:rPr>
              <a:t>Alle klyngens henvisninger til kommunens tilbud er opgjort for hvert ydernummer (i perioden juni 2021 til juni 2022).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a-DK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da-DK">
                <a:solidFill>
                  <a:srgbClr val="FF0000"/>
                </a:solidFill>
              </a:rPr>
              <a:t>Antal henvisninger vises i forhold til patientpopulationen (opgjort pr. 1.000 sikrede).</a:t>
            </a:r>
            <a:endParaRPr lang="da-DK" sz="2800">
              <a:solidFill>
                <a:srgbClr val="FF0000"/>
              </a:solidFill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12</a:t>
            </a:fld>
            <a:endParaRPr lang="da-DK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181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577" y="280899"/>
            <a:ext cx="10515600" cy="1132935"/>
          </a:xfrm>
        </p:spPr>
        <p:txBody>
          <a:bodyPr>
            <a:normAutofit fontScale="90000"/>
          </a:bodyPr>
          <a:lstStyle/>
          <a:p>
            <a:r>
              <a:rPr lang="da-DK" b="1">
                <a:solidFill>
                  <a:srgbClr val="297A77"/>
                </a:solidFill>
                <a:latin typeface="+mn-lt"/>
              </a:rPr>
              <a:t>Henvisninger til kommunale tilbud </a:t>
            </a:r>
            <a:br>
              <a:rPr lang="da-DK" sz="4000" b="1">
                <a:solidFill>
                  <a:srgbClr val="297A77"/>
                </a:solidFill>
                <a:latin typeface="+mn-lt"/>
              </a:rPr>
            </a:br>
            <a:r>
              <a:rPr lang="da-DK" sz="2400" b="1">
                <a:solidFill>
                  <a:srgbClr val="297A77"/>
                </a:solidFill>
                <a:latin typeface="+mn-lt"/>
              </a:rPr>
              <a:t>Antal henvisninger fordelt på tilbuddene (absolutte tal)</a:t>
            </a:r>
            <a:br>
              <a:rPr lang="da-DK" sz="2400" b="1">
                <a:solidFill>
                  <a:srgbClr val="297A77"/>
                </a:solidFill>
                <a:latin typeface="+mn-lt"/>
              </a:rPr>
            </a:br>
            <a:r>
              <a:rPr lang="da-DK" sz="2400" b="1">
                <a:solidFill>
                  <a:srgbClr val="297A77"/>
                </a:solidFill>
                <a:latin typeface="+mn-lt"/>
              </a:rPr>
              <a:t>(data fra august 2021 til juli 2022)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13</a:t>
            </a:fld>
            <a:endParaRPr lang="da-DK" altLang="en-US">
              <a:solidFill>
                <a:schemeClr val="bg1"/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9219FA5-10C2-C52A-7BCB-DC365BE81A5C}"/>
              </a:ext>
            </a:extLst>
          </p:cNvPr>
          <p:cNvGraphicFramePr>
            <a:graphicFrameLocks/>
          </p:cNvGraphicFramePr>
          <p:nvPr/>
        </p:nvGraphicFramePr>
        <p:xfrm>
          <a:off x="488577" y="1710459"/>
          <a:ext cx="7082691" cy="4515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40332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577" y="280899"/>
            <a:ext cx="10515600" cy="1132935"/>
          </a:xfrm>
        </p:spPr>
        <p:txBody>
          <a:bodyPr>
            <a:normAutofit fontScale="90000"/>
          </a:bodyPr>
          <a:lstStyle/>
          <a:p>
            <a:r>
              <a:rPr lang="da-DK" b="1">
                <a:solidFill>
                  <a:srgbClr val="297A77"/>
                </a:solidFill>
                <a:latin typeface="+mn-lt"/>
              </a:rPr>
              <a:t>Henvisninger til kommunale tilbud </a:t>
            </a:r>
            <a:br>
              <a:rPr lang="da-DK" sz="4000" b="1">
                <a:solidFill>
                  <a:srgbClr val="297A77"/>
                </a:solidFill>
                <a:latin typeface="+mn-lt"/>
              </a:rPr>
            </a:br>
            <a:r>
              <a:rPr lang="da-DK" sz="2400" b="1">
                <a:solidFill>
                  <a:srgbClr val="297A77"/>
                </a:solidFill>
                <a:latin typeface="+mn-lt"/>
              </a:rPr>
              <a:t>Henvisninger fordelt på tilbuddene, procent</a:t>
            </a:r>
            <a:br>
              <a:rPr lang="da-DK" sz="2400" b="1">
                <a:solidFill>
                  <a:srgbClr val="297A77"/>
                </a:solidFill>
                <a:latin typeface="+mn-lt"/>
              </a:rPr>
            </a:br>
            <a:r>
              <a:rPr lang="da-DK" sz="2400" b="1">
                <a:solidFill>
                  <a:srgbClr val="297A77"/>
                </a:solidFill>
                <a:latin typeface="+mn-lt"/>
              </a:rPr>
              <a:t>(data fra august 2021 til juli 2022)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14</a:t>
            </a:fld>
            <a:endParaRPr lang="da-DK" altLang="en-US">
              <a:solidFill>
                <a:schemeClr val="bg1"/>
              </a:solidFill>
            </a:endParaRPr>
          </a:p>
        </p:txBody>
      </p:sp>
      <p:graphicFrame>
        <p:nvGraphicFramePr>
          <p:cNvPr id="11" name="Pladsholder til indhold 10">
            <a:extLst>
              <a:ext uri="{FF2B5EF4-FFF2-40B4-BE49-F238E27FC236}">
                <a16:creationId xmlns:a16="http://schemas.microsoft.com/office/drawing/2014/main" id="{C3EADD99-FA69-4A8C-B493-3EE778E7D84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0103" y="1519311"/>
          <a:ext cx="9651348" cy="5057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78ADDBB-F9D2-4552-B2F3-646D8F05D140}"/>
              </a:ext>
            </a:extLst>
          </p:cNvPr>
          <p:cNvGraphicFramePr>
            <a:graphicFrameLocks/>
          </p:cNvGraphicFramePr>
          <p:nvPr/>
        </p:nvGraphicFramePr>
        <p:xfrm>
          <a:off x="810253" y="1413834"/>
          <a:ext cx="6947986" cy="4628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296173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577" y="280899"/>
            <a:ext cx="10515600" cy="1132935"/>
          </a:xfrm>
        </p:spPr>
        <p:txBody>
          <a:bodyPr>
            <a:normAutofit fontScale="90000"/>
          </a:bodyPr>
          <a:lstStyle/>
          <a:p>
            <a:r>
              <a:rPr lang="da-DK" sz="4000" b="1">
                <a:solidFill>
                  <a:srgbClr val="297A77"/>
                </a:solidFill>
                <a:latin typeface="+mn-lt"/>
              </a:rPr>
              <a:t>Henvisninger til kommunale rehabiliteringstilbud </a:t>
            </a:r>
            <a:br>
              <a:rPr lang="da-DK" sz="4000" b="1">
                <a:solidFill>
                  <a:srgbClr val="297A77"/>
                </a:solidFill>
                <a:latin typeface="+mn-lt"/>
              </a:rPr>
            </a:br>
            <a:r>
              <a:rPr lang="da-DK" sz="2200" b="1">
                <a:solidFill>
                  <a:srgbClr val="297A77"/>
                </a:solidFill>
                <a:latin typeface="+mn-lt"/>
              </a:rPr>
              <a:t>Antal henvisninger pr 1.000 tilknyttede patienter for klyngens praksis, </a:t>
            </a:r>
            <a:r>
              <a:rPr lang="da-DK" sz="2200" b="1" err="1">
                <a:solidFill>
                  <a:srgbClr val="297A77"/>
                </a:solidFill>
                <a:latin typeface="+mn-lt"/>
              </a:rPr>
              <a:t>pseudomiseret</a:t>
            </a:r>
            <a:br>
              <a:rPr lang="da-DK" sz="2200" b="1">
                <a:solidFill>
                  <a:srgbClr val="297A77"/>
                </a:solidFill>
                <a:latin typeface="+mn-lt"/>
              </a:rPr>
            </a:br>
            <a:r>
              <a:rPr lang="da-DK" sz="2200" b="1">
                <a:solidFill>
                  <a:srgbClr val="297A77"/>
                </a:solidFill>
                <a:latin typeface="+mn-lt"/>
              </a:rPr>
              <a:t>(data fra hele 2021)</a:t>
            </a:r>
            <a:endParaRPr lang="da-DK" sz="4000" b="1">
              <a:solidFill>
                <a:srgbClr val="297A77"/>
              </a:solidFill>
              <a:latin typeface="+mn-lt"/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15</a:t>
            </a:fld>
            <a:endParaRPr lang="da-DK" altLang="en-US">
              <a:solidFill>
                <a:schemeClr val="bg1"/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BCBF0AB-3AA8-486A-8782-320CD7924ADB}"/>
              </a:ext>
            </a:extLst>
          </p:cNvPr>
          <p:cNvGraphicFramePr>
            <a:graphicFrameLocks/>
          </p:cNvGraphicFramePr>
          <p:nvPr/>
        </p:nvGraphicFramePr>
        <p:xfrm>
          <a:off x="512330" y="1800664"/>
          <a:ext cx="9124039" cy="4425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24920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815" y="670265"/>
            <a:ext cx="10515600" cy="430566"/>
          </a:xfrm>
        </p:spPr>
        <p:txBody>
          <a:bodyPr>
            <a:normAutofit fontScale="90000"/>
          </a:bodyPr>
          <a:lstStyle/>
          <a:p>
            <a:r>
              <a:rPr lang="da-DK" sz="4400" b="1">
                <a:solidFill>
                  <a:srgbClr val="297A77"/>
                </a:solidFill>
                <a:latin typeface="+mn-lt"/>
              </a:rPr>
              <a:t> Opsummering </a:t>
            </a:r>
            <a:br>
              <a:rPr lang="da-DK" b="1">
                <a:solidFill>
                  <a:srgbClr val="297A77"/>
                </a:solidFill>
                <a:latin typeface="+mn-lt"/>
              </a:rPr>
            </a:br>
            <a:endParaRPr lang="da-DK" b="1">
              <a:solidFill>
                <a:srgbClr val="297A77"/>
              </a:solidFill>
              <a:latin typeface="+mn-lt"/>
            </a:endParaRP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2053174-5934-468C-8F4D-3453D2B34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626" y="1167318"/>
            <a:ext cx="9185824" cy="502041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a-DK" b="1">
                <a:solidFill>
                  <a:srgbClr val="297A77"/>
                </a:solidFill>
              </a:rPr>
              <a:t>Opgørelse af henvisninger</a:t>
            </a:r>
            <a:endParaRPr lang="da-DK" sz="2800">
              <a:solidFill>
                <a:srgbClr val="297A77"/>
              </a:solidFill>
            </a:endParaRPr>
          </a:p>
          <a:p>
            <a:pPr>
              <a:buFontTx/>
              <a:buChar char="-"/>
            </a:pPr>
            <a:r>
              <a:rPr lang="da-DK" sz="3200">
                <a:solidFill>
                  <a:srgbClr val="FF0000"/>
                </a:solidFill>
              </a:rPr>
              <a:t>Samlet set er der blevet henvist 144 patienter fra klyngens læger i perioden august 2021 – juli 2022</a:t>
            </a:r>
          </a:p>
          <a:p>
            <a:pPr>
              <a:buFontTx/>
              <a:buChar char="-"/>
            </a:pPr>
            <a:r>
              <a:rPr lang="da-DK" sz="3200">
                <a:solidFill>
                  <a:srgbClr val="FF0000"/>
                </a:solidFill>
              </a:rPr>
              <a:t>De 3 ydere (ud af 15) der har henvist flest patienter, står for 44 % af alle klyngens henvisninger</a:t>
            </a:r>
          </a:p>
          <a:p>
            <a:pPr>
              <a:buFontTx/>
              <a:buChar char="-"/>
            </a:pPr>
            <a:r>
              <a:rPr lang="da-DK" sz="3200">
                <a:solidFill>
                  <a:srgbClr val="FF0000"/>
                </a:solidFill>
              </a:rPr>
              <a:t>Godt halvdelen (7) af alle klyngens ydere (15) står for 80 % af alle henvisninger</a:t>
            </a:r>
          </a:p>
          <a:p>
            <a:pPr>
              <a:buFontTx/>
              <a:buChar char="-"/>
            </a:pPr>
            <a:r>
              <a:rPr lang="da-DK" sz="3200">
                <a:solidFill>
                  <a:srgbClr val="FF0000"/>
                </a:solidFill>
              </a:rPr>
              <a:t>Der henvises meget få til kræft (6) og hjerteforløb (1).</a:t>
            </a:r>
          </a:p>
          <a:p>
            <a:pPr marL="0" indent="0">
              <a:buNone/>
            </a:pPr>
            <a:endParaRPr lang="da-DK" sz="2400"/>
          </a:p>
          <a:p>
            <a:pPr marL="0" indent="0">
              <a:buNone/>
            </a:pPr>
            <a:r>
              <a:rPr lang="da-DK" sz="2400"/>
              <a:t>Her er der ikke taget højde for antal sikrede for yderne. Forskellen er dog også tydelig i søjlediagrammet, hvor der ses på antal henvisninger pr. 1.000 sikrede.</a:t>
            </a:r>
          </a:p>
          <a:p>
            <a:pPr marL="0" indent="0">
              <a:buNone/>
            </a:pPr>
            <a:endParaRPr lang="da-DK" sz="2800"/>
          </a:p>
          <a:p>
            <a:pPr>
              <a:buFontTx/>
              <a:buChar char="-"/>
            </a:pPr>
            <a:endParaRPr lang="da-DK" sz="280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16</a:t>
            </a:fld>
            <a:endParaRPr lang="da-DK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9939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815" y="362988"/>
            <a:ext cx="10515600" cy="629959"/>
          </a:xfrm>
        </p:spPr>
        <p:txBody>
          <a:bodyPr>
            <a:normAutofit fontScale="90000"/>
          </a:bodyPr>
          <a:lstStyle/>
          <a:p>
            <a:br>
              <a:rPr lang="da-DK" sz="3300" b="1">
                <a:solidFill>
                  <a:srgbClr val="297A77"/>
                </a:solidFill>
                <a:latin typeface="+mn-lt"/>
              </a:rPr>
            </a:br>
            <a:r>
              <a:rPr lang="da-DK" sz="3300" b="1">
                <a:solidFill>
                  <a:srgbClr val="297A77"/>
                </a:solidFill>
                <a:latin typeface="+mn-lt"/>
              </a:rPr>
              <a:t>Sidemandssamtale (10 min)</a:t>
            </a:r>
            <a:br>
              <a:rPr lang="da-DK" sz="3300" b="1">
                <a:solidFill>
                  <a:srgbClr val="297A77"/>
                </a:solidFill>
                <a:latin typeface="+mn-lt"/>
              </a:rPr>
            </a:br>
            <a:r>
              <a:rPr lang="da-DK" sz="2200" b="1">
                <a:solidFill>
                  <a:srgbClr val="297A77"/>
                </a:solidFill>
                <a:latin typeface="+mn-lt"/>
              </a:rPr>
              <a:t>Tal sammen to og to ved bordene</a:t>
            </a:r>
            <a:br>
              <a:rPr lang="da-DK" sz="3300" b="1">
                <a:solidFill>
                  <a:srgbClr val="297A77"/>
                </a:solidFill>
                <a:latin typeface="+mn-lt"/>
              </a:rPr>
            </a:br>
            <a:endParaRPr lang="da-DK" b="1">
              <a:solidFill>
                <a:srgbClr val="297A77"/>
              </a:solidFill>
              <a:latin typeface="+mn-lt"/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6D99891-EE55-414E-BC74-5822481FF5C2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7C3E967D-EC56-453E-868B-A3948DEBD2ED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23271DD8-A2A6-45D7-B4A5-C7B160920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17</a:t>
            </a:fld>
            <a:endParaRPr lang="da-DK" altLang="en-US">
              <a:solidFill>
                <a:schemeClr val="bg1"/>
              </a:solidFill>
            </a:endParaRP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8EABDFC8-66C6-4518-A97F-DA9AA20448A3}"/>
              </a:ext>
            </a:extLst>
          </p:cNvPr>
          <p:cNvSpPr txBox="1"/>
          <p:nvPr/>
        </p:nvSpPr>
        <p:spPr>
          <a:xfrm>
            <a:off x="371815" y="983976"/>
            <a:ext cx="9552967" cy="54704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spcBef>
                <a:spcPts val="1000"/>
              </a:spcBef>
              <a:buClr>
                <a:srgbClr val="297A77"/>
              </a:buClr>
              <a:buFont typeface="Arial"/>
              <a:buChar char="•"/>
              <a:tabLst>
                <a:tab pos="317500" algn="l"/>
              </a:tabLst>
            </a:pPr>
            <a:endParaRPr lang="da-DK" sz="2800"/>
          </a:p>
          <a:p>
            <a:pPr marL="228600" indent="-228600">
              <a:spcBef>
                <a:spcPts val="1000"/>
              </a:spcBef>
              <a:buClr>
                <a:srgbClr val="297A77"/>
              </a:buClr>
              <a:buFont typeface="Arial"/>
              <a:buChar char="•"/>
              <a:tabLst>
                <a:tab pos="317500" algn="l"/>
              </a:tabLst>
            </a:pPr>
            <a:r>
              <a:rPr lang="da-DK" sz="2800"/>
              <a:t>Hvordan ser variationen mellem praksis ud – og hvad skyldes den?</a:t>
            </a:r>
          </a:p>
          <a:p>
            <a:pPr marL="228600" indent="-228600">
              <a:spcBef>
                <a:spcPts val="1000"/>
              </a:spcBef>
              <a:buClr>
                <a:srgbClr val="297A77"/>
              </a:buClr>
              <a:buFont typeface="Arial"/>
              <a:buChar char="•"/>
              <a:tabLst>
                <a:tab pos="317500" algn="l"/>
              </a:tabLst>
            </a:pPr>
            <a:r>
              <a:rPr lang="da-DK" sz="2800"/>
              <a:t>Er der noget der overrasker? </a:t>
            </a:r>
          </a:p>
          <a:p>
            <a:pPr marL="228600" lvl="0" indent="-228600">
              <a:spcBef>
                <a:spcPts val="1000"/>
              </a:spcBef>
              <a:buClr>
                <a:srgbClr val="297A77"/>
              </a:buClr>
              <a:buFont typeface="Arial"/>
              <a:buChar char="•"/>
              <a:tabLst>
                <a:tab pos="317500" algn="l"/>
              </a:tabLst>
            </a:pPr>
            <a:r>
              <a:rPr lang="da-DK" sz="2800"/>
              <a:t>Hvad skyldes forskellen i hvilke tilbud, der henvises til?</a:t>
            </a:r>
          </a:p>
          <a:p>
            <a:pPr marL="228600" lvl="0" indent="-228600">
              <a:spcBef>
                <a:spcPts val="1000"/>
              </a:spcBef>
              <a:buClr>
                <a:srgbClr val="297A77"/>
              </a:buClr>
              <a:buFont typeface="Arial"/>
              <a:buChar char="•"/>
              <a:tabLst>
                <a:tab pos="317500" algn="l"/>
              </a:tabLst>
            </a:pPr>
            <a:r>
              <a:rPr lang="da-DK" sz="2800"/>
              <a:t>Er det mange eller få henvisninger?</a:t>
            </a:r>
          </a:p>
          <a:p>
            <a:pPr lvl="0">
              <a:lnSpc>
                <a:spcPct val="150000"/>
              </a:lnSpc>
              <a:tabLst>
                <a:tab pos="317500" algn="l"/>
              </a:tabLst>
            </a:pPr>
            <a:endParaRPr lang="da-DK" sz="2400">
              <a:effectLst/>
              <a:latin typeface="Verdana" panose="020B0604030504040204" pitchFamily="34" charset="0"/>
              <a:ea typeface="Times New Roman" panose="02020603050405020304" pitchFamily="18" charset="0"/>
              <a:cs typeface="Verdana" panose="020B0604030504040204" pitchFamily="34" charset="0"/>
            </a:endParaRPr>
          </a:p>
          <a:p>
            <a:pPr lvl="0">
              <a:lnSpc>
                <a:spcPct val="150000"/>
              </a:lnSpc>
              <a:tabLst>
                <a:tab pos="317500" algn="l"/>
              </a:tabLst>
            </a:pPr>
            <a:r>
              <a:rPr lang="da-DK" sz="3000" b="1">
                <a:solidFill>
                  <a:srgbClr val="297A77"/>
                </a:solidFill>
                <a:ea typeface="+mj-ea"/>
                <a:cs typeface="+mj-cs"/>
              </a:rPr>
              <a:t>Kort opsamling i plenum</a:t>
            </a:r>
          </a:p>
          <a:p>
            <a:pPr lvl="0">
              <a:lnSpc>
                <a:spcPct val="150000"/>
              </a:lnSpc>
              <a:tabLst>
                <a:tab pos="317500" algn="l"/>
              </a:tabLst>
            </a:pPr>
            <a:endParaRPr lang="da-DK" sz="2400">
              <a:effectLst/>
              <a:latin typeface="Verdana" panose="020B0604030504040204" pitchFamily="34" charset="0"/>
              <a:ea typeface="Times New Roman" panose="02020603050405020304" pitchFamily="18" charset="0"/>
              <a:cs typeface="Verdana" panose="020B0604030504040204" pitchFamily="34" charset="0"/>
            </a:endParaRPr>
          </a:p>
          <a:p>
            <a:pPr lvl="0">
              <a:lnSpc>
                <a:spcPct val="150000"/>
              </a:lnSpc>
              <a:tabLst>
                <a:tab pos="317500" algn="l"/>
              </a:tabLst>
            </a:pPr>
            <a:endParaRPr lang="da-DK" sz="2400">
              <a:effectLst/>
              <a:latin typeface="Verdana" panose="020B0604030504040204" pitchFamily="34" charset="0"/>
              <a:ea typeface="Times New Roman" panose="02020603050405020304" pitchFamily="18" charset="0"/>
              <a:cs typeface="Verdana" panose="020B0604030504040204" pitchFamily="34" charset="0"/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44EC3BD3-A6F6-FF78-B71A-D9234DEBB7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2267" y="2819490"/>
            <a:ext cx="1233633" cy="123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864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814" y="107063"/>
            <a:ext cx="10786601" cy="1084296"/>
          </a:xfrm>
        </p:spPr>
        <p:txBody>
          <a:bodyPr>
            <a:normAutofit/>
          </a:bodyPr>
          <a:lstStyle/>
          <a:p>
            <a:r>
              <a:rPr lang="da-DK" sz="3600" b="1">
                <a:solidFill>
                  <a:srgbClr val="297A77"/>
                </a:solidFill>
                <a:latin typeface="+mn-lt"/>
              </a:rPr>
              <a:t>Klyngens oplevelse af kommunens tilbud</a:t>
            </a:r>
            <a:br>
              <a:rPr lang="da-DK" b="1">
                <a:solidFill>
                  <a:srgbClr val="297A77"/>
                </a:solidFill>
                <a:latin typeface="+mn-lt"/>
              </a:rPr>
            </a:br>
            <a:r>
              <a:rPr lang="da-DK" sz="2000" b="1">
                <a:solidFill>
                  <a:srgbClr val="297A77"/>
                </a:solidFill>
                <a:latin typeface="+mn-lt"/>
              </a:rPr>
              <a:t>Fra spørgeskemaet</a:t>
            </a:r>
            <a:endParaRPr lang="da-DK" b="1">
              <a:solidFill>
                <a:srgbClr val="297A77"/>
              </a:solidFill>
              <a:latin typeface="+mn-lt"/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18</a:t>
            </a:fld>
            <a:endParaRPr lang="da-DK" altLang="en-US">
              <a:solidFill>
                <a:schemeClr val="bg1"/>
              </a:solidFill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312B0CF-B643-4299-B1FE-12F7B7E41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814" y="1111624"/>
            <a:ext cx="10193889" cy="5479691"/>
          </a:xfrm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·"/>
              <a:tabLst>
                <a:tab pos="317500" algn="l"/>
              </a:tabLst>
            </a:pPr>
            <a:endParaRPr lang="da-DK">
              <a:effectLst/>
              <a:latin typeface="Verdana" panose="020B0604030504040204" pitchFamily="34" charset="0"/>
              <a:ea typeface="Times New Roman" panose="02020603050405020304" pitchFamily="18" charset="0"/>
              <a:cs typeface="Verdana" panose="020B0604030504040204" pitchFamily="34" charset="0"/>
            </a:endParaRPr>
          </a:p>
          <a:p>
            <a:pPr lvl="0">
              <a:buClr>
                <a:srgbClr val="297A77"/>
              </a:buClr>
              <a:tabLst>
                <a:tab pos="317500" algn="l"/>
              </a:tabLst>
            </a:pPr>
            <a:r>
              <a:rPr lang="da-DK"/>
              <a:t>Vi skal nu se hvordan vi – klyngens læger – oplever kommunes tilbud. </a:t>
            </a:r>
          </a:p>
          <a:p>
            <a:pPr lvl="0">
              <a:buClr>
                <a:srgbClr val="297A77"/>
              </a:buClr>
              <a:tabLst>
                <a:tab pos="317500" algn="l"/>
              </a:tabLst>
            </a:pPr>
            <a:r>
              <a:rPr lang="da-DK"/>
              <a:t>Svarene kommer fra spørgeskemaet.</a:t>
            </a:r>
          </a:p>
        </p:txBody>
      </p:sp>
    </p:spTree>
    <p:extLst>
      <p:ext uri="{BB962C8B-B14F-4D97-AF65-F5344CB8AC3E}">
        <p14:creationId xmlns:p14="http://schemas.microsoft.com/office/powerpoint/2010/main" val="39913374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814" y="107063"/>
            <a:ext cx="10786601" cy="1084296"/>
          </a:xfrm>
        </p:spPr>
        <p:txBody>
          <a:bodyPr>
            <a:normAutofit fontScale="90000"/>
          </a:bodyPr>
          <a:lstStyle/>
          <a:p>
            <a:r>
              <a:rPr lang="da-DK" sz="3600" b="1">
                <a:solidFill>
                  <a:srgbClr val="297A77"/>
                </a:solidFill>
                <a:latin typeface="+mn-lt"/>
              </a:rPr>
              <a:t>Hvad er din umiddelbare oplevelse af kommunens tilbud? </a:t>
            </a:r>
            <a:br>
              <a:rPr lang="da-DK" b="1">
                <a:solidFill>
                  <a:srgbClr val="297A77"/>
                </a:solidFill>
                <a:latin typeface="+mn-lt"/>
              </a:rPr>
            </a:br>
            <a:r>
              <a:rPr lang="da-DK" sz="2000" b="1">
                <a:solidFill>
                  <a:srgbClr val="297A77"/>
                </a:solidFill>
                <a:latin typeface="+mn-lt"/>
              </a:rPr>
              <a:t>Fra spørgeskemaet 1 af 2</a:t>
            </a:r>
            <a:endParaRPr lang="da-DK" b="1">
              <a:solidFill>
                <a:srgbClr val="297A77"/>
              </a:solidFill>
              <a:latin typeface="+mn-lt"/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19</a:t>
            </a:fld>
            <a:endParaRPr lang="da-DK" altLang="en-US">
              <a:solidFill>
                <a:schemeClr val="bg1"/>
              </a:solidFill>
            </a:endParaRPr>
          </a:p>
        </p:txBody>
      </p:sp>
      <p:sp>
        <p:nvSpPr>
          <p:cNvPr id="6" name="Pladsholder til indhold 3">
            <a:extLst>
              <a:ext uri="{FF2B5EF4-FFF2-40B4-BE49-F238E27FC236}">
                <a16:creationId xmlns:a16="http://schemas.microsoft.com/office/drawing/2014/main" id="{562CB566-D686-A04D-D9A0-8F47F975C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1111250"/>
            <a:ext cx="10194925" cy="5480050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·"/>
              <a:tabLst>
                <a:tab pos="317500" algn="l"/>
              </a:tabLst>
            </a:pPr>
            <a:r>
              <a:rPr lang="da-DK" sz="1600">
                <a:solidFill>
                  <a:srgbClr val="FF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INDSÆT FRITEKSTBESVARELSER FRA SPØRGESKEMA</a:t>
            </a:r>
          </a:p>
        </p:txBody>
      </p:sp>
    </p:spTree>
    <p:extLst>
      <p:ext uri="{BB962C8B-B14F-4D97-AF65-F5344CB8AC3E}">
        <p14:creationId xmlns:p14="http://schemas.microsoft.com/office/powerpoint/2010/main" val="4124380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052" y="298269"/>
            <a:ext cx="10633364" cy="986370"/>
          </a:xfrm>
        </p:spPr>
        <p:txBody>
          <a:bodyPr>
            <a:normAutofit/>
          </a:bodyPr>
          <a:lstStyle/>
          <a:p>
            <a:r>
              <a:rPr lang="da-DK" b="1">
                <a:solidFill>
                  <a:srgbClr val="297A77"/>
                </a:solidFill>
                <a:latin typeface="+mn-lt"/>
              </a:rPr>
              <a:t>Formål med dagens møde</a:t>
            </a: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2053174-5934-468C-8F4D-3453D2B34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026" y="1468877"/>
            <a:ext cx="9113424" cy="50239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b="1"/>
              <a:t>Formålet er at </a:t>
            </a:r>
            <a:r>
              <a:rPr lang="da-DK" sz="2400" b="1" u="sng"/>
              <a:t>styrke samarbejdet </a:t>
            </a:r>
            <a:r>
              <a:rPr lang="da-DK" sz="2400" b="1"/>
              <a:t>mellem kommunens forebyggelses- og rehabiliteringstilbud og almen praksis</a:t>
            </a:r>
          </a:p>
          <a:p>
            <a:pPr marL="0" indent="0">
              <a:buNone/>
            </a:pPr>
            <a:endParaRPr lang="da-DK" sz="2400"/>
          </a:p>
          <a:p>
            <a:pPr>
              <a:buClr>
                <a:srgbClr val="297A77"/>
              </a:buClr>
            </a:pPr>
            <a:r>
              <a:rPr lang="da-DK" sz="2400"/>
              <a:t>I får viden om de tilbud, der findes i kommunen, og hvad de indeholder</a:t>
            </a:r>
          </a:p>
          <a:p>
            <a:pPr>
              <a:buClr>
                <a:srgbClr val="297A77"/>
              </a:buClr>
            </a:pPr>
            <a:r>
              <a:rPr lang="da-DK" sz="2400"/>
              <a:t>I ser opgørelser af, hvordan klyngens læger henviser til de lokale tilbud</a:t>
            </a:r>
          </a:p>
          <a:p>
            <a:pPr>
              <a:buClr>
                <a:srgbClr val="297A77"/>
              </a:buClr>
            </a:pPr>
            <a:r>
              <a:rPr lang="da-DK" sz="2400"/>
              <a:t>I får viden om almen praksis’ kendskab til tilbuddene</a:t>
            </a:r>
          </a:p>
          <a:p>
            <a:pPr>
              <a:buClr>
                <a:srgbClr val="297A77"/>
              </a:buClr>
            </a:pPr>
            <a:r>
              <a:rPr lang="da-DK" sz="2400"/>
              <a:t>Gennemgang af hvordan vi rent praktisk henviser</a:t>
            </a:r>
          </a:p>
          <a:p>
            <a:pPr>
              <a:buClr>
                <a:srgbClr val="297A77"/>
              </a:buClr>
            </a:pPr>
            <a:r>
              <a:rPr lang="da-DK" sz="2400"/>
              <a:t>Overveje om der skal ske ændringer i samarbejdet.</a:t>
            </a:r>
          </a:p>
          <a:p>
            <a:pPr>
              <a:buClr>
                <a:srgbClr val="297A77"/>
              </a:buClr>
            </a:pPr>
            <a:r>
              <a:rPr lang="da-DK" sz="2400"/>
              <a:t>Træffe beslutning om at foretage konkrete ændringer og følge op herpå.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2</a:t>
            </a:fld>
            <a:endParaRPr lang="da-DK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720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814" y="107063"/>
            <a:ext cx="10786601" cy="1084296"/>
          </a:xfrm>
        </p:spPr>
        <p:txBody>
          <a:bodyPr>
            <a:normAutofit fontScale="90000"/>
          </a:bodyPr>
          <a:lstStyle/>
          <a:p>
            <a:r>
              <a:rPr lang="da-DK" sz="3600" b="1">
                <a:solidFill>
                  <a:srgbClr val="297A77"/>
                </a:solidFill>
                <a:latin typeface="+mn-lt"/>
              </a:rPr>
              <a:t>Hvad er din umiddelbare oplevelse af kommunens tilbud? </a:t>
            </a:r>
            <a:br>
              <a:rPr lang="da-DK" b="1">
                <a:solidFill>
                  <a:srgbClr val="297A77"/>
                </a:solidFill>
                <a:latin typeface="+mn-lt"/>
              </a:rPr>
            </a:br>
            <a:r>
              <a:rPr lang="da-DK" sz="2000" b="1">
                <a:solidFill>
                  <a:srgbClr val="297A77"/>
                </a:solidFill>
                <a:latin typeface="+mn-lt"/>
              </a:rPr>
              <a:t>Fra spørgeskemaet 2 af 2</a:t>
            </a:r>
            <a:endParaRPr lang="da-DK" b="1">
              <a:solidFill>
                <a:srgbClr val="297A77"/>
              </a:solidFill>
              <a:latin typeface="+mn-lt"/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20</a:t>
            </a:fld>
            <a:endParaRPr lang="da-DK" altLang="en-US">
              <a:solidFill>
                <a:schemeClr val="bg1"/>
              </a:solidFill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312B0CF-B643-4299-B1FE-12F7B7E41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815" y="1191359"/>
            <a:ext cx="9482016" cy="5399956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·"/>
              <a:tabLst>
                <a:tab pos="317500" algn="l"/>
              </a:tabLst>
            </a:pPr>
            <a:r>
              <a:rPr lang="da-DK" sz="1800">
                <a:solidFill>
                  <a:srgbClr val="FF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INDSÆT FRITEKSTBESVARELSER FRA SPØRGESKEMA</a:t>
            </a:r>
          </a:p>
          <a:p>
            <a:pPr marL="342900" lvl="0" indent="-342900">
              <a:buFont typeface="Symbol" panose="05050102010706020507" pitchFamily="18" charset="2"/>
              <a:buChar char="·"/>
              <a:tabLst>
                <a:tab pos="317500" algn="l"/>
              </a:tabLst>
            </a:pPr>
            <a:endParaRPr lang="da-DK" sz="1800">
              <a:effectLst/>
              <a:latin typeface="Verdana" panose="020B0604030504040204" pitchFamily="34" charset="0"/>
              <a:ea typeface="Times New Roman" panose="02020603050405020304" pitchFamily="18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753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814" y="107063"/>
            <a:ext cx="10786601" cy="1084296"/>
          </a:xfrm>
        </p:spPr>
        <p:txBody>
          <a:bodyPr>
            <a:normAutofit fontScale="90000"/>
          </a:bodyPr>
          <a:lstStyle/>
          <a:p>
            <a:r>
              <a:rPr lang="da-DK" sz="3600" b="1">
                <a:solidFill>
                  <a:srgbClr val="297A77"/>
                </a:solidFill>
                <a:latin typeface="+mn-lt"/>
              </a:rPr>
              <a:t>Hvad er din umiddelbare oplevelse af kommunens tilbud? </a:t>
            </a:r>
            <a:br>
              <a:rPr lang="da-DK" b="1">
                <a:solidFill>
                  <a:srgbClr val="297A77"/>
                </a:solidFill>
                <a:latin typeface="+mn-lt"/>
              </a:rPr>
            </a:br>
            <a:r>
              <a:rPr lang="da-DK" sz="2000" b="1">
                <a:solidFill>
                  <a:srgbClr val="297A77"/>
                </a:solidFill>
                <a:latin typeface="+mn-lt"/>
              </a:rPr>
              <a:t>Hovedpointer</a:t>
            </a:r>
            <a:endParaRPr lang="da-DK" b="1">
              <a:solidFill>
                <a:srgbClr val="297A77"/>
              </a:solidFill>
              <a:latin typeface="+mn-lt"/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21</a:t>
            </a:fld>
            <a:endParaRPr lang="da-DK" altLang="en-US">
              <a:solidFill>
                <a:schemeClr val="bg1"/>
              </a:solidFill>
            </a:endParaRP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312B0CF-B643-4299-B1FE-12F7B7E41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814" y="1111624"/>
            <a:ext cx="9181151" cy="5479691"/>
          </a:xfrm>
        </p:spPr>
        <p:txBody>
          <a:bodyPr>
            <a:normAutofit/>
          </a:bodyPr>
          <a:lstStyle/>
          <a:p>
            <a:pPr marL="342900" indent="-342900">
              <a:buFont typeface="Symbol" panose="05050102010706020507" pitchFamily="18" charset="2"/>
              <a:buChar char="·"/>
              <a:tabLst>
                <a:tab pos="317500" algn="l"/>
              </a:tabLst>
            </a:pPr>
            <a:r>
              <a:rPr lang="da-DK" sz="1800">
                <a:solidFill>
                  <a:srgbClr val="FF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Dette slide kan du som klyngekoordinator vælge at bruge til at opridse hovedpointer fra de to tidligere slide</a:t>
            </a:r>
            <a:endParaRPr lang="da-DK" sz="1800">
              <a:solidFill>
                <a:srgbClr val="FF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959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012" y="266685"/>
            <a:ext cx="10636403" cy="1312695"/>
          </a:xfrm>
        </p:spPr>
        <p:txBody>
          <a:bodyPr>
            <a:normAutofit fontScale="90000"/>
          </a:bodyPr>
          <a:lstStyle/>
          <a:p>
            <a:r>
              <a:rPr lang="da-DK" sz="4000" b="1">
                <a:solidFill>
                  <a:srgbClr val="297A77"/>
                </a:solidFill>
                <a:latin typeface="+mn-lt"/>
              </a:rPr>
              <a:t>Fælles dialog: Er der noget, der skal ændres? (15 min)</a:t>
            </a:r>
            <a:br>
              <a:rPr lang="da-DK" b="1">
                <a:solidFill>
                  <a:srgbClr val="297A77"/>
                </a:solidFill>
                <a:latin typeface="+mn-lt"/>
              </a:rPr>
            </a:br>
            <a:r>
              <a:rPr lang="da-DK" sz="2700" b="1">
                <a:solidFill>
                  <a:srgbClr val="297A77"/>
                </a:solidFill>
                <a:latin typeface="+mn-lt"/>
              </a:rPr>
              <a:t>Klyngemedlemmer og kommune drøfter i plenum de resultater I har set</a:t>
            </a:r>
            <a:br>
              <a:rPr lang="da-DK" b="1">
                <a:solidFill>
                  <a:srgbClr val="297A77"/>
                </a:solidFill>
                <a:latin typeface="+mn-lt"/>
              </a:rPr>
            </a:br>
            <a:endParaRPr lang="da-DK" b="1">
              <a:solidFill>
                <a:srgbClr val="297A77"/>
              </a:solidFill>
              <a:latin typeface="+mn-lt"/>
            </a:endParaRP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2053174-5934-468C-8F4D-3453D2B34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046" y="1277062"/>
            <a:ext cx="9485736" cy="5116243"/>
          </a:xfrm>
        </p:spPr>
        <p:txBody>
          <a:bodyPr>
            <a:normAutofit/>
          </a:bodyPr>
          <a:lstStyle/>
          <a:p>
            <a:r>
              <a:rPr lang="da-DK" sz="2400">
                <a:ea typeface="+mj-ea"/>
                <a:cs typeface="+mj-cs"/>
              </a:rPr>
              <a:t>Er antallet af henvisninger til kommunen passende 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2400">
                <a:ea typeface="+mn-lt"/>
                <a:cs typeface="+mn-lt"/>
              </a:rPr>
              <a:t>Hvilke barrierer er der for at henvise – og hvilke er de vigtigste?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2400">
                <a:ea typeface="+mn-lt"/>
                <a:cs typeface="+mn-lt"/>
              </a:rPr>
              <a:t>Hvad kan fremme henvisninger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2000">
                <a:ea typeface="+mn-lt"/>
                <a:cs typeface="+mn-lt"/>
              </a:rPr>
              <a:t>Hvad kan </a:t>
            </a:r>
            <a:r>
              <a:rPr lang="da-DK" sz="2000" b="1">
                <a:solidFill>
                  <a:srgbClr val="FF0000"/>
                </a:solidFill>
                <a:ea typeface="+mj-ea"/>
                <a:cs typeface="+mj-cs"/>
              </a:rPr>
              <a:t>Kommunenavn</a:t>
            </a:r>
            <a:r>
              <a:rPr lang="da-DK" sz="2000">
                <a:ea typeface="+mn-lt"/>
                <a:cs typeface="+mn-lt"/>
              </a:rPr>
              <a:t> Kommune gøre?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a-DK" sz="2000">
                <a:ea typeface="+mn-lt"/>
                <a:cs typeface="+mn-lt"/>
              </a:rPr>
              <a:t>Hvad kan </a:t>
            </a:r>
            <a:r>
              <a:rPr lang="da-DK" sz="2000" b="1">
                <a:solidFill>
                  <a:srgbClr val="FF0000"/>
                </a:solidFill>
                <a:ea typeface="+mj-ea"/>
                <a:cs typeface="+mj-cs"/>
              </a:rPr>
              <a:t>Klyngenavn</a:t>
            </a:r>
            <a:r>
              <a:rPr lang="da-DK" sz="2000">
                <a:ea typeface="+mn-lt"/>
                <a:cs typeface="+mn-lt"/>
              </a:rPr>
              <a:t> gøre?</a:t>
            </a:r>
            <a:endParaRPr lang="da-DK" sz="2000">
              <a:cs typeface="Calibri"/>
            </a:endParaRPr>
          </a:p>
          <a:p>
            <a:r>
              <a:rPr lang="da-DK" sz="2400"/>
              <a:t>Er der bestemte tilbud, hvor der bør henvises flere patienter?</a:t>
            </a:r>
          </a:p>
          <a:p>
            <a:r>
              <a:rPr lang="da-DK" sz="2400"/>
              <a:t>Hvad kunne forbedre tilbuddene?</a:t>
            </a:r>
          </a:p>
          <a:p>
            <a:pPr marL="0" indent="0">
              <a:buNone/>
            </a:pPr>
            <a:endParaRPr lang="da-DK" b="1">
              <a:solidFill>
                <a:srgbClr val="297A77"/>
              </a:solidFill>
              <a:latin typeface="+mn-lt"/>
            </a:endParaRPr>
          </a:p>
          <a:p>
            <a:r>
              <a:rPr lang="da-DK" sz="2400" b="1"/>
              <a:t>Giver det anledning til at ændre på den måde, vi gør det på i dag?</a:t>
            </a:r>
          </a:p>
          <a:p>
            <a:r>
              <a:rPr lang="da-DK" sz="2400" b="1"/>
              <a:t>Skal vi henvise flere til tilbuddene? </a:t>
            </a:r>
            <a:endParaRPr lang="da-DK" sz="1800" b="1"/>
          </a:p>
          <a:p>
            <a:endParaRPr lang="da-DK">
              <a:ea typeface="+mn-lt"/>
              <a:cs typeface="+mn-lt"/>
            </a:endParaRP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a-DK" sz="280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a-DK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a-DK" sz="280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22</a:t>
            </a:fld>
            <a:endParaRPr lang="da-DK" altLang="en-US">
              <a:solidFill>
                <a:schemeClr val="bg1"/>
              </a:solidFill>
            </a:endParaRP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7B158F9F-A97A-A5A4-E8E9-E78ADE13CC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8973" y="2804805"/>
            <a:ext cx="1248389" cy="1248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9450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D36887F7-F0B6-4B20-B0B4-572B2E6A56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97A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3" name="Billede 12" descr="Et billede, der indeholder personer, mødelokale&#10;&#10;Automatisk genereret beskrivelse">
            <a:extLst>
              <a:ext uri="{FF2B5EF4-FFF2-40B4-BE49-F238E27FC236}">
                <a16:creationId xmlns:a16="http://schemas.microsoft.com/office/drawing/2014/main" id="{79FD8C49-7612-4B8C-94BF-486E18E41DB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1000"/>
          </a:blip>
          <a:srcRect l="17715" t="-1" r="37025" b="197"/>
          <a:stretch/>
        </p:blipFill>
        <p:spPr>
          <a:xfrm>
            <a:off x="0" y="-39648"/>
            <a:ext cx="12192000" cy="7913598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1167341F-C76B-49D7-9E8A-E2A2678BE035}"/>
              </a:ext>
            </a:extLst>
          </p:cNvPr>
          <p:cNvSpPr txBox="1">
            <a:spLocks/>
          </p:cNvSpPr>
          <p:nvPr/>
        </p:nvSpPr>
        <p:spPr>
          <a:xfrm>
            <a:off x="1" y="2485032"/>
            <a:ext cx="121919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a-DK" b="1">
                <a:solidFill>
                  <a:schemeClr val="bg1"/>
                </a:solidFill>
                <a:latin typeface="+mn-lt"/>
                <a:cs typeface="Calibri"/>
              </a:rPr>
              <a:t>Pause (20 minutter)</a:t>
            </a:r>
          </a:p>
        </p:txBody>
      </p:sp>
    </p:spTree>
    <p:extLst>
      <p:ext uri="{BB962C8B-B14F-4D97-AF65-F5344CB8AC3E}">
        <p14:creationId xmlns:p14="http://schemas.microsoft.com/office/powerpoint/2010/main" val="161857446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b="1">
                <a:solidFill>
                  <a:srgbClr val="297A77"/>
                </a:solidFill>
                <a:latin typeface="+mn-lt"/>
              </a:rPr>
              <a:t>BLOK 1: BE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193653D2-771E-44C7-A346-58F448B8D39D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FD2F8E0B-3538-41D1-8474-2A812EF8F358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391D6197-5277-4808-8CC0-3744D296C1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3BD3DD8E-DAF2-4441-92AF-C765089C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24</a:t>
            </a:fld>
            <a:endParaRPr lang="da-DK" altLang="en-US">
              <a:solidFill>
                <a:schemeClr val="bg1"/>
              </a:solidFill>
            </a:endParaRPr>
          </a:p>
        </p:txBody>
      </p:sp>
      <p:sp>
        <p:nvSpPr>
          <p:cNvPr id="11" name="Pladsholder til indhold 10">
            <a:extLst>
              <a:ext uri="{FF2B5EF4-FFF2-40B4-BE49-F238E27FC236}">
                <a16:creationId xmlns:a16="http://schemas.microsoft.com/office/drawing/2014/main" id="{00C3BF8A-C8D0-4641-833A-87A5358C5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838" y="690282"/>
            <a:ext cx="8943613" cy="5540902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marL="0" indent="0">
              <a:buNone/>
            </a:pPr>
            <a:endParaRPr lang="da-DK" sz="4400" b="1">
              <a:cs typeface="Calibri"/>
            </a:endParaRPr>
          </a:p>
          <a:p>
            <a:pPr marL="0" indent="0">
              <a:buNone/>
            </a:pPr>
            <a:r>
              <a:rPr lang="da-DK" sz="4400" b="1">
                <a:cs typeface="Calibri"/>
              </a:rPr>
              <a:t>Blok 2: Kendskab til tilbuddene og information om tilbuddene</a:t>
            </a:r>
          </a:p>
          <a:p>
            <a:pPr marL="0" indent="0">
              <a:buNone/>
            </a:pPr>
            <a:r>
              <a:rPr lang="da-DK" sz="3100" u="sng"/>
              <a:t>Svar fra spørgeskemaet vises her</a:t>
            </a:r>
            <a:r>
              <a:rPr lang="da-DK" sz="3100"/>
              <a:t>:</a:t>
            </a:r>
          </a:p>
          <a:p>
            <a:pPr lvl="1"/>
            <a:r>
              <a:rPr lang="da-DK" sz="3100"/>
              <a:t>Hvad ved vi om tilbuddene?</a:t>
            </a:r>
          </a:p>
          <a:p>
            <a:pPr lvl="1"/>
            <a:r>
              <a:rPr lang="da-DK" sz="3100"/>
              <a:t>Hvor får vi information om tilbuddene?</a:t>
            </a:r>
          </a:p>
          <a:p>
            <a:pPr marL="0" lvl="1" indent="0">
              <a:spcBef>
                <a:spcPts val="1000"/>
              </a:spcBef>
              <a:buNone/>
            </a:pPr>
            <a:endParaRPr lang="da-DK" sz="3100" u="sng"/>
          </a:p>
          <a:p>
            <a:pPr marL="0" lvl="1" indent="0">
              <a:spcBef>
                <a:spcPts val="1000"/>
              </a:spcBef>
              <a:buNone/>
            </a:pPr>
            <a:endParaRPr lang="da-DK" sz="3100" u="sng"/>
          </a:p>
          <a:p>
            <a:pPr marL="0" lvl="1" indent="0">
              <a:spcBef>
                <a:spcPts val="1000"/>
              </a:spcBef>
              <a:buNone/>
            </a:pPr>
            <a:r>
              <a:rPr lang="da-DK" sz="3100" u="sng"/>
              <a:t>Fælles dialog</a:t>
            </a:r>
            <a:r>
              <a:rPr lang="da-DK" sz="3100"/>
              <a:t>: Har vi ønsker til ændringer i, hvor og hvordan der findes tilbud til os og patienterne om kommunes tilbud?</a:t>
            </a:r>
          </a:p>
          <a:p>
            <a:pPr marL="457200" lvl="1" indent="0">
              <a:buNone/>
            </a:pPr>
            <a:endParaRPr lang="da-DK" sz="3600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408752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012" y="266685"/>
            <a:ext cx="10636403" cy="1010377"/>
          </a:xfrm>
        </p:spPr>
        <p:txBody>
          <a:bodyPr>
            <a:normAutofit fontScale="90000"/>
          </a:bodyPr>
          <a:lstStyle/>
          <a:p>
            <a:r>
              <a:rPr lang="da-DK" sz="4000" b="1">
                <a:solidFill>
                  <a:srgbClr val="297A77"/>
                </a:solidFill>
                <a:latin typeface="+mn-lt"/>
              </a:rPr>
              <a:t>Kendskab til tilbuddene og informationer om tilbuddene </a:t>
            </a:r>
            <a:endParaRPr lang="da-DK" b="1">
              <a:solidFill>
                <a:srgbClr val="297A77"/>
              </a:solidFill>
              <a:latin typeface="+mn-lt"/>
            </a:endParaRP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2053174-5934-468C-8F4D-3453D2B34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046" y="1684027"/>
            <a:ext cx="9485736" cy="51162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>
                <a:ea typeface="+mj-ea"/>
                <a:cs typeface="+mj-cs"/>
              </a:rPr>
              <a:t>Vi skal nu se på svarene fra spørgeskemaundersøgelsens spørgsmål om: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2400">
                <a:ea typeface="+mn-lt"/>
                <a:cs typeface="+mn-lt"/>
              </a:rPr>
              <a:t>I hvilken grad kender du til indholdet i kommunes forskellige forebyggelses- og rehabiliteringstilbud?</a:t>
            </a:r>
          </a:p>
          <a:p>
            <a:r>
              <a:rPr lang="da-DK" sz="2400">
                <a:ea typeface="+mn-lt"/>
                <a:cs typeface="+mn-lt"/>
              </a:rPr>
              <a:t>Hvor får du oplysninger om kommunes tilbud?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a-DK" sz="280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a-DK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a-DK" sz="280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25</a:t>
            </a:fld>
            <a:endParaRPr lang="da-DK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0445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869" y="377558"/>
            <a:ext cx="10596546" cy="1132935"/>
          </a:xfrm>
        </p:spPr>
        <p:txBody>
          <a:bodyPr>
            <a:normAutofit fontScale="90000"/>
          </a:bodyPr>
          <a:lstStyle/>
          <a:p>
            <a:r>
              <a:rPr lang="da-DK" sz="3900" b="1" i="0" u="none" strike="noStrike">
                <a:solidFill>
                  <a:srgbClr val="297A77"/>
                </a:solidFill>
                <a:effectLst/>
                <a:latin typeface="Calibri" panose="020F0502020204030204" pitchFamily="34" charset="0"/>
              </a:rPr>
              <a:t>I hvilken grad kender du til indholdet i kommunens forskellige forebyggelses- og rehabiliteringstilbud? </a:t>
            </a:r>
            <a:r>
              <a:rPr lang="da-DK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br>
              <a:rPr lang="da-DK" b="1">
                <a:solidFill>
                  <a:srgbClr val="297A77"/>
                </a:solidFill>
                <a:latin typeface="+mn-lt"/>
              </a:rPr>
            </a:br>
            <a:r>
              <a:rPr lang="da-DK" sz="1400" b="1">
                <a:solidFill>
                  <a:srgbClr val="297A77"/>
                </a:solidFill>
                <a:latin typeface="+mn-lt"/>
              </a:rPr>
              <a:t>Fra spørgeskemaet (procent)​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26</a:t>
            </a:fld>
            <a:endParaRPr lang="da-DK" altLang="en-US">
              <a:solidFill>
                <a:schemeClr val="bg1"/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A5B190F-6D18-9792-2CC5-68614D9455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9260172"/>
              </p:ext>
            </p:extLst>
          </p:nvPr>
        </p:nvGraphicFramePr>
        <p:xfrm>
          <a:off x="402672" y="1778466"/>
          <a:ext cx="9352778" cy="45216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915902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505" y="174991"/>
            <a:ext cx="10657404" cy="1132935"/>
          </a:xfrm>
        </p:spPr>
        <p:txBody>
          <a:bodyPr>
            <a:normAutofit/>
          </a:bodyPr>
          <a:lstStyle/>
          <a:p>
            <a:r>
              <a:rPr lang="da-DK" sz="3300" b="1">
                <a:solidFill>
                  <a:srgbClr val="297A77"/>
                </a:solidFill>
                <a:latin typeface="+mn-lt"/>
              </a:rPr>
              <a:t>Hvor får du oplysninger om kommunens tilbud (procent)? ​</a:t>
            </a:r>
            <a:br>
              <a:rPr lang="da-DK" b="1">
                <a:solidFill>
                  <a:srgbClr val="297A77"/>
                </a:solidFill>
                <a:latin typeface="+mn-lt"/>
              </a:rPr>
            </a:br>
            <a:r>
              <a:rPr lang="da-DK" sz="1400" b="1">
                <a:solidFill>
                  <a:srgbClr val="297A77"/>
                </a:solidFill>
                <a:latin typeface="+mn-lt"/>
              </a:rPr>
              <a:t>Fra spørgeskemaet (mulighed for flere svar)​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27</a:t>
            </a:fld>
            <a:endParaRPr lang="da-DK" altLang="en-US">
              <a:solidFill>
                <a:schemeClr val="bg1"/>
              </a:solidFill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B2F7905-E5B0-2C2B-93E6-B4A009C52E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8309024"/>
              </p:ext>
            </p:extLst>
          </p:nvPr>
        </p:nvGraphicFramePr>
        <p:xfrm>
          <a:off x="411061" y="1307926"/>
          <a:ext cx="9344389" cy="4918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996337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815" y="362988"/>
            <a:ext cx="10515600" cy="268823"/>
          </a:xfrm>
        </p:spPr>
        <p:txBody>
          <a:bodyPr>
            <a:normAutofit fontScale="90000"/>
          </a:bodyPr>
          <a:lstStyle/>
          <a:p>
            <a:br>
              <a:rPr lang="da-DK" sz="3300" b="1">
                <a:solidFill>
                  <a:srgbClr val="297A77"/>
                </a:solidFill>
                <a:latin typeface="+mn-lt"/>
              </a:rPr>
            </a:br>
            <a:br>
              <a:rPr lang="da-DK" sz="3300" b="1">
                <a:solidFill>
                  <a:srgbClr val="297A77"/>
                </a:solidFill>
                <a:latin typeface="+mn-lt"/>
              </a:rPr>
            </a:br>
            <a:endParaRPr lang="da-DK" b="1">
              <a:solidFill>
                <a:srgbClr val="297A77"/>
              </a:solidFill>
              <a:latin typeface="+mn-lt"/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6D99891-EE55-414E-BC74-5822481FF5C2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7C3E967D-EC56-453E-868B-A3948DEBD2ED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23271DD8-A2A6-45D7-B4A5-C7B160920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28</a:t>
            </a:fld>
            <a:endParaRPr lang="da-DK" altLang="en-US">
              <a:solidFill>
                <a:schemeClr val="bg1"/>
              </a:solidFill>
            </a:endParaRP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8EABDFC8-66C6-4518-A97F-DA9AA20448A3}"/>
              </a:ext>
            </a:extLst>
          </p:cNvPr>
          <p:cNvSpPr txBox="1"/>
          <p:nvPr/>
        </p:nvSpPr>
        <p:spPr>
          <a:xfrm>
            <a:off x="371815" y="1461247"/>
            <a:ext cx="9873429" cy="42353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317500" algn="l"/>
              </a:tabLst>
            </a:pPr>
            <a:r>
              <a:rPr lang="da-DK" sz="2400">
                <a:ea typeface="+mn-lt"/>
                <a:cs typeface="+mn-lt"/>
              </a:rPr>
              <a:t>Hvor finder vi information om tilbuddene?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317500" algn="l"/>
              </a:tabLst>
            </a:pPr>
            <a:r>
              <a:rPr lang="da-DK" sz="2400">
                <a:ea typeface="+mn-lt"/>
                <a:cs typeface="+mn-lt"/>
              </a:rPr>
              <a:t>Er tilbuddene tilstrækkeligt beskrevet – kan det forbedres?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317500" algn="l"/>
              </a:tabLst>
            </a:pPr>
            <a:r>
              <a:rPr lang="da-DK" sz="2400">
                <a:ea typeface="+mn-lt"/>
                <a:cs typeface="+mn-lt"/>
              </a:rPr>
              <a:t>Hvilken information findes der til patienterne?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317500" algn="l"/>
              </a:tabLst>
            </a:pPr>
            <a:r>
              <a:rPr lang="da-DK" sz="2400">
                <a:ea typeface="+mn-lt"/>
                <a:cs typeface="+mn-lt"/>
              </a:rPr>
              <a:t>Hvad vil I gerne vide om tilbuddet for at kunne informere patienterne?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317500" algn="l"/>
              </a:tabLst>
            </a:pPr>
            <a:r>
              <a:rPr lang="da-DK" sz="2400">
                <a:ea typeface="+mn-lt"/>
                <a:cs typeface="+mn-lt"/>
              </a:rPr>
              <a:t>Hvor skulle den information findes?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317500" algn="l"/>
              </a:tabLst>
            </a:pPr>
            <a:r>
              <a:rPr lang="da-DK" sz="2400">
                <a:ea typeface="+mn-lt"/>
                <a:cs typeface="+mn-lt"/>
              </a:rPr>
              <a:t>Hvem (i praksis) skal informere og tilbyde patienterne henvisning?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317500" algn="l"/>
              </a:tabLst>
            </a:pPr>
            <a:endParaRPr lang="da-DK" sz="2400"/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317500" algn="l"/>
              </a:tabLst>
            </a:pPr>
            <a:r>
              <a:rPr lang="da-DK" sz="2400" b="1"/>
              <a:t>Har vi ønsker til ændringer i, hvordan vi får viden om tilbuddene?  </a:t>
            </a:r>
          </a:p>
          <a:p>
            <a:pPr lvl="0">
              <a:lnSpc>
                <a:spcPct val="150000"/>
              </a:lnSpc>
              <a:tabLst>
                <a:tab pos="317500" algn="l"/>
              </a:tabLst>
            </a:pPr>
            <a:endParaRPr lang="da-DK" sz="2000">
              <a:effectLst/>
              <a:latin typeface="Verdana" panose="020B0604030504040204" pitchFamily="34" charset="0"/>
              <a:ea typeface="Times New Roman" panose="02020603050405020304" pitchFamily="18" charset="0"/>
              <a:cs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8F95442-C634-C3F3-5661-7223B4A83D9F}"/>
              </a:ext>
            </a:extLst>
          </p:cNvPr>
          <p:cNvSpPr txBox="1">
            <a:spLocks/>
          </p:cNvSpPr>
          <p:nvPr/>
        </p:nvSpPr>
        <p:spPr>
          <a:xfrm>
            <a:off x="251012" y="266685"/>
            <a:ext cx="10636403" cy="13126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a-DK" sz="4000" b="1">
              <a:solidFill>
                <a:srgbClr val="297A77"/>
              </a:solidFill>
              <a:latin typeface="+mn-lt"/>
            </a:endParaRPr>
          </a:p>
          <a:p>
            <a:r>
              <a:rPr lang="da-DK" sz="4000" b="1">
                <a:solidFill>
                  <a:srgbClr val="297A77"/>
                </a:solidFill>
                <a:latin typeface="+mn-lt"/>
              </a:rPr>
              <a:t>Fælles dialog: Er der noget, der skal ændres? (15 min)</a:t>
            </a:r>
            <a:br>
              <a:rPr lang="da-DK" b="1">
                <a:solidFill>
                  <a:srgbClr val="297A77"/>
                </a:solidFill>
                <a:latin typeface="+mn-lt"/>
              </a:rPr>
            </a:br>
            <a:r>
              <a:rPr lang="da-DK" sz="2700" b="1">
                <a:solidFill>
                  <a:srgbClr val="297A77"/>
                </a:solidFill>
                <a:latin typeface="+mn-lt"/>
              </a:rPr>
              <a:t>Klyngemedlemmer og kommune drøfter i plenum, de resultater I har set</a:t>
            </a:r>
            <a:br>
              <a:rPr lang="da-DK" b="1">
                <a:solidFill>
                  <a:srgbClr val="297A77"/>
                </a:solidFill>
                <a:latin typeface="+mn-lt"/>
              </a:rPr>
            </a:br>
            <a:endParaRPr lang="da-DK" b="1">
              <a:solidFill>
                <a:srgbClr val="297A77"/>
              </a:solidFill>
              <a:latin typeface="+mn-lt"/>
            </a:endParaRPr>
          </a:p>
          <a:p>
            <a:endParaRPr lang="da-DK" b="1">
              <a:solidFill>
                <a:srgbClr val="297A77"/>
              </a:solidFill>
              <a:latin typeface="+mn-lt"/>
            </a:endParaRP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A5ECB19B-7967-67B6-2C4E-057325379D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8973" y="2804805"/>
            <a:ext cx="1248389" cy="1248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393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01748BF7-2853-4A97-88AB-466CE3FAE84A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3466BAD2-1965-4C02-B010-CBCDC691D79B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3EBA7224-83ED-4ECA-BBD4-6560BED843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2AFB573-6534-425D-96B6-11433C731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29</a:t>
            </a:fld>
            <a:endParaRPr lang="da-DK" altLang="en-US">
              <a:solidFill>
                <a:schemeClr val="bg1"/>
              </a:solidFill>
            </a:endParaRP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8B417D2A-F75A-4A97-8686-E0F41C96C959}"/>
              </a:ext>
            </a:extLst>
          </p:cNvPr>
          <p:cNvSpPr/>
          <p:nvPr/>
        </p:nvSpPr>
        <p:spPr>
          <a:xfrm>
            <a:off x="601547" y="466165"/>
            <a:ext cx="8930572" cy="5760025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da-DK" sz="4400" b="1">
                <a:cs typeface="Calibri"/>
              </a:rPr>
              <a:t>Blok 3: Henvisningsprocedurer   </a:t>
            </a:r>
          </a:p>
          <a:p>
            <a:pPr marL="0" indent="0">
              <a:buNone/>
            </a:pPr>
            <a:r>
              <a:rPr lang="da-DK" sz="3100" u="sng"/>
              <a:t>Svar fra spørgeskemaet vises her</a:t>
            </a:r>
            <a:r>
              <a:rPr lang="da-DK" sz="3100"/>
              <a:t>:</a:t>
            </a:r>
          </a:p>
          <a:p>
            <a:pPr marL="685800" lvl="1" indent="-228600">
              <a:lnSpc>
                <a:spcPct val="80000"/>
              </a:lnSpc>
              <a:spcBef>
                <a:spcPts val="500"/>
              </a:spcBef>
              <a:buFont typeface="Arial"/>
              <a:buChar char="•"/>
            </a:pPr>
            <a:r>
              <a:rPr lang="da-DK" sz="2900"/>
              <a:t>Hvordan henviser vi rent praktisk?</a:t>
            </a:r>
          </a:p>
          <a:p>
            <a:pPr marL="685800" lvl="1" indent="-228600">
              <a:lnSpc>
                <a:spcPct val="80000"/>
              </a:lnSpc>
              <a:spcBef>
                <a:spcPts val="500"/>
              </a:spcBef>
              <a:buFont typeface="Arial"/>
              <a:buChar char="•"/>
            </a:pPr>
            <a:r>
              <a:rPr lang="da-DK" sz="2900"/>
              <a:t>Er der barrierer for at henvise?</a:t>
            </a:r>
          </a:p>
          <a:p>
            <a:pPr marL="0" indent="0">
              <a:buNone/>
            </a:pPr>
            <a:endParaRPr lang="da-DK" sz="2000" b="1" u="sng">
              <a:cs typeface="Calibri"/>
              <a:sym typeface="Wingdings" panose="05000000000000000000" pitchFamily="2" charset="2"/>
            </a:endParaRPr>
          </a:p>
          <a:p>
            <a:pPr marL="0" lvl="1" indent="0">
              <a:spcBef>
                <a:spcPts val="1000"/>
              </a:spcBef>
              <a:buNone/>
            </a:pPr>
            <a:r>
              <a:rPr lang="da-DK" sz="3100" u="sng">
                <a:solidFill>
                  <a:srgbClr val="FF0000"/>
                </a:solidFill>
              </a:rPr>
              <a:t>Kommunenavn</a:t>
            </a:r>
            <a:r>
              <a:rPr lang="da-DK" sz="3100" u="sng"/>
              <a:t> Kommune (5 min):</a:t>
            </a:r>
          </a:p>
          <a:p>
            <a:pPr marL="685800" lvl="1" indent="-228600">
              <a:lnSpc>
                <a:spcPct val="80000"/>
              </a:lnSpc>
              <a:spcBef>
                <a:spcPts val="500"/>
              </a:spcBef>
              <a:buFont typeface="Arial"/>
              <a:buChar char="•"/>
            </a:pPr>
            <a:r>
              <a:rPr lang="da-DK" sz="2900"/>
              <a:t>Fortæller om deres ønsker til henvisningen</a:t>
            </a:r>
          </a:p>
          <a:p>
            <a:pPr marL="0" indent="0">
              <a:buNone/>
            </a:pPr>
            <a:endParaRPr lang="da-DK" sz="2000" b="1" u="sng">
              <a:cs typeface="Calibri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a-DK" sz="2000" b="1" u="sng">
              <a:cs typeface="Calibri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a-DK" sz="2400" b="1" u="sng">
                <a:cs typeface="Calibri"/>
                <a:sym typeface="Wingdings" panose="05000000000000000000" pitchFamily="2" charset="2"/>
              </a:rPr>
              <a:t>Fælles dialog</a:t>
            </a:r>
            <a:r>
              <a:rPr lang="da-DK" sz="2400" b="1">
                <a:cs typeface="Calibri"/>
                <a:sym typeface="Wingdings" panose="05000000000000000000" pitchFamily="2" charset="2"/>
              </a:rPr>
              <a:t>: Skal der – og i givet fald hvordan – laves justeringer i procedurerne for henvisninger?</a:t>
            </a:r>
            <a:endParaRPr lang="da-DK" sz="2400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240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052" y="298269"/>
            <a:ext cx="10633364" cy="986370"/>
          </a:xfrm>
        </p:spPr>
        <p:txBody>
          <a:bodyPr>
            <a:normAutofit fontScale="90000"/>
          </a:bodyPr>
          <a:lstStyle/>
          <a:p>
            <a:r>
              <a:rPr lang="da-DK" b="1" dirty="0">
                <a:solidFill>
                  <a:srgbClr val="297A77"/>
                </a:solidFill>
                <a:latin typeface="+mn-lt"/>
              </a:rPr>
              <a:t>Introduktionsvideo</a:t>
            </a:r>
            <a:br>
              <a:rPr lang="da-DK" b="1" dirty="0">
                <a:solidFill>
                  <a:srgbClr val="297A77"/>
                </a:solidFill>
                <a:latin typeface="+mn-lt"/>
              </a:rPr>
            </a:br>
            <a:r>
              <a:rPr lang="da-DK" sz="3100" b="1" dirty="0">
                <a:solidFill>
                  <a:srgbClr val="297A77"/>
                </a:solidFill>
                <a:latin typeface="+mn-lt"/>
              </a:rPr>
              <a:t>Karin Zimmer, praktiserende læge, medlem af PLO’s bestyrelse</a:t>
            </a:r>
            <a:endParaRPr lang="da-DK" b="1" dirty="0">
              <a:solidFill>
                <a:srgbClr val="297A77"/>
              </a:solidFill>
              <a:latin typeface="+mn-lt"/>
            </a:endParaRP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2053174-5934-468C-8F4D-3453D2B34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026" y="1468877"/>
            <a:ext cx="9113424" cy="502399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a-DK" sz="2400"/>
          </a:p>
          <a:p>
            <a:pPr marL="0" indent="0">
              <a:buNone/>
            </a:pPr>
            <a:endParaRPr lang="da-DK" sz="2400"/>
          </a:p>
          <a:p>
            <a:pPr marL="0" indent="0">
              <a:buNone/>
            </a:pPr>
            <a:endParaRPr lang="da-DK" sz="240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3</a:t>
            </a:fld>
            <a:endParaRPr lang="da-DK" altLang="en-US">
              <a:solidFill>
                <a:schemeClr val="bg1"/>
              </a:solidFill>
            </a:endParaRPr>
          </a:p>
        </p:txBody>
      </p:sp>
      <p:pic>
        <p:nvPicPr>
          <p:cNvPr id="4" name="Online Media 3" title="klyngepakke henvisninger">
            <a:hlinkClick r:id="" action="ppaction://media"/>
            <a:extLst>
              <a:ext uri="{FF2B5EF4-FFF2-40B4-BE49-F238E27FC236}">
                <a16:creationId xmlns:a16="http://schemas.microsoft.com/office/drawing/2014/main" id="{BA5726DB-42C4-1DC9-51B4-009BFE1F5BB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525052" y="1582907"/>
            <a:ext cx="8541318" cy="482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94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012" y="266685"/>
            <a:ext cx="10636403" cy="1010377"/>
          </a:xfrm>
        </p:spPr>
        <p:txBody>
          <a:bodyPr>
            <a:normAutofit/>
          </a:bodyPr>
          <a:lstStyle/>
          <a:p>
            <a:r>
              <a:rPr lang="da-DK" sz="4000" b="1">
                <a:solidFill>
                  <a:srgbClr val="297A77"/>
                </a:solidFill>
                <a:latin typeface="+mn-lt"/>
              </a:rPr>
              <a:t>Henvisningsprocedurer</a:t>
            </a:r>
            <a:endParaRPr lang="da-DK" b="1">
              <a:solidFill>
                <a:srgbClr val="297A77"/>
              </a:solidFill>
              <a:latin typeface="+mn-lt"/>
            </a:endParaRP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2053174-5934-468C-8F4D-3453D2B34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046" y="1684027"/>
            <a:ext cx="9485736" cy="51162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>
                <a:ea typeface="+mj-ea"/>
                <a:cs typeface="+mj-cs"/>
              </a:rPr>
              <a:t>Vi skal nu se på svarene fra spørgeskemaundersøgelsens spørgsmål om: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2400">
                <a:ea typeface="+mn-lt"/>
                <a:cs typeface="+mn-lt"/>
              </a:rPr>
              <a:t>Hvordan henvises patienter?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a-DK" sz="280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a-DK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a-DK" sz="280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30</a:t>
            </a:fld>
            <a:endParaRPr lang="da-DK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7381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711" y="89647"/>
            <a:ext cx="10193888" cy="932329"/>
          </a:xfrm>
        </p:spPr>
        <p:txBody>
          <a:bodyPr>
            <a:normAutofit fontScale="90000"/>
          </a:bodyPr>
          <a:lstStyle/>
          <a:p>
            <a:r>
              <a:rPr lang="da-DK" b="1">
                <a:solidFill>
                  <a:srgbClr val="297A77"/>
                </a:solidFill>
                <a:latin typeface="+mn-lt"/>
              </a:rPr>
              <a:t>Hvordan henviser du til kommunens tilbud? </a:t>
            </a:r>
            <a:br>
              <a:rPr lang="da-DK" b="1">
                <a:solidFill>
                  <a:srgbClr val="297A77"/>
                </a:solidFill>
                <a:latin typeface="+mn-lt"/>
              </a:rPr>
            </a:br>
            <a:r>
              <a:rPr lang="da-DK" sz="2000" b="1">
                <a:solidFill>
                  <a:srgbClr val="297A77"/>
                </a:solidFill>
                <a:latin typeface="+mn-lt"/>
              </a:rPr>
              <a:t>Fra spørgeskemaet (mulighed for flere svar)</a:t>
            </a:r>
            <a:endParaRPr lang="da-DK" b="1">
              <a:solidFill>
                <a:srgbClr val="297A77"/>
              </a:solidFill>
              <a:latin typeface="+mn-lt"/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31</a:t>
            </a:fld>
            <a:endParaRPr lang="da-DK" altLang="en-US">
              <a:solidFill>
                <a:schemeClr val="bg1"/>
              </a:solidFill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BEF77C78-C6E8-E143-D4B8-72C26C46DB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7550297"/>
              </p:ext>
            </p:extLst>
          </p:nvPr>
        </p:nvGraphicFramePr>
        <p:xfrm>
          <a:off x="528506" y="1577716"/>
          <a:ext cx="9311780" cy="4648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924410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815" y="211498"/>
            <a:ext cx="10515600" cy="1084296"/>
          </a:xfrm>
        </p:spPr>
        <p:txBody>
          <a:bodyPr>
            <a:normAutofit fontScale="90000"/>
          </a:bodyPr>
          <a:lstStyle/>
          <a:p>
            <a:r>
              <a:rPr lang="da-DK" b="1">
                <a:solidFill>
                  <a:srgbClr val="297A77"/>
                </a:solidFill>
                <a:latin typeface="+mn-lt"/>
              </a:rPr>
              <a:t>Den dynamiske henvisning</a:t>
            </a:r>
            <a:br>
              <a:rPr lang="da-DK" b="1">
                <a:solidFill>
                  <a:srgbClr val="297A77"/>
                </a:solidFill>
                <a:latin typeface="+mn-lt"/>
              </a:rPr>
            </a:br>
            <a:endParaRPr lang="da-DK" b="1">
              <a:solidFill>
                <a:srgbClr val="297A77"/>
              </a:solidFill>
              <a:latin typeface="+mn-lt"/>
            </a:endParaRP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2053174-5934-468C-8F4D-3453D2B34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52501"/>
            <a:ext cx="9298250" cy="522446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da-DK" err="1"/>
              <a:t>MedCom</a:t>
            </a:r>
            <a:r>
              <a:rPr lang="da-DK"/>
              <a:t> har udarbejdet vejledninger til at henvise for alle journalsystemer.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da-DK"/>
              <a:t>I har modtaget vejledningerne før mødet – og ellers kan de tilgås her: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a-DK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a-DK"/>
          </a:p>
          <a:p>
            <a:pPr marL="0" indent="0">
              <a:buNone/>
            </a:pPr>
            <a:r>
              <a:rPr lang="da-DK" sz="1800" u="sng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https://www.medcom.dk/projekter/kommunal-henvisning/henvisning-til-kommunernes-forebyggelsestilbud/vejledninger-laegesystemer</a:t>
            </a:r>
            <a:endParaRPr lang="da-DK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a-DK" sz="2800">
              <a:solidFill>
                <a:srgbClr val="FF0000"/>
              </a:solidFill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32</a:t>
            </a:fld>
            <a:endParaRPr lang="da-DK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6833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815" y="631811"/>
            <a:ext cx="10515600" cy="1084296"/>
          </a:xfrm>
        </p:spPr>
        <p:txBody>
          <a:bodyPr>
            <a:normAutofit/>
          </a:bodyPr>
          <a:lstStyle/>
          <a:p>
            <a:r>
              <a:rPr lang="da-DK" b="1">
                <a:solidFill>
                  <a:srgbClr val="297A77"/>
                </a:solidFill>
                <a:latin typeface="+mn-lt"/>
              </a:rPr>
              <a:t>Kommunes oplæg (5 min.)</a:t>
            </a:r>
            <a:br>
              <a:rPr lang="da-DK" b="1">
                <a:solidFill>
                  <a:srgbClr val="297A77"/>
                </a:solidFill>
                <a:latin typeface="+mn-lt"/>
              </a:rPr>
            </a:br>
            <a:r>
              <a:rPr lang="da-DK" sz="2000" b="1">
                <a:solidFill>
                  <a:srgbClr val="297A77"/>
                </a:solidFill>
                <a:latin typeface="+mn-lt"/>
              </a:rPr>
              <a:t>Oplæg fra kommunen om henvisningsprocedurer</a:t>
            </a:r>
            <a:endParaRPr lang="da-DK" b="1">
              <a:solidFill>
                <a:srgbClr val="297A77"/>
              </a:solidFill>
              <a:latin typeface="+mn-lt"/>
            </a:endParaRP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2053174-5934-468C-8F4D-3453D2B34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095" y="1716107"/>
            <a:ext cx="9271356" cy="4460855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a-DK">
              <a:solidFill>
                <a:srgbClr val="FF0000"/>
              </a:solidFill>
            </a:endParaRP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da-DK">
                <a:solidFill>
                  <a:srgbClr val="FF0000"/>
                </a:solidFill>
              </a:rPr>
              <a:t>Kommunen kan have særlige ønsker til indholdet i henvisningerne og til selv henvisningsproceduren, som de præsenterer her. 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a-DK">
              <a:solidFill>
                <a:srgbClr val="FF0000"/>
              </a:solidFill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33</a:t>
            </a:fld>
            <a:endParaRPr lang="da-DK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2174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012" y="266685"/>
            <a:ext cx="10636403" cy="1010377"/>
          </a:xfrm>
        </p:spPr>
        <p:txBody>
          <a:bodyPr>
            <a:normAutofit/>
          </a:bodyPr>
          <a:lstStyle/>
          <a:p>
            <a:r>
              <a:rPr lang="da-DK" sz="4000" b="1">
                <a:solidFill>
                  <a:srgbClr val="297A77"/>
                </a:solidFill>
                <a:latin typeface="+mn-lt"/>
              </a:rPr>
              <a:t>Henvisningsprocedurer</a:t>
            </a:r>
            <a:endParaRPr lang="da-DK" b="1">
              <a:solidFill>
                <a:srgbClr val="297A77"/>
              </a:solidFill>
              <a:latin typeface="+mn-lt"/>
            </a:endParaRP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2053174-5934-468C-8F4D-3453D2B34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046" y="1684027"/>
            <a:ext cx="9485736" cy="51162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>
                <a:ea typeface="+mj-ea"/>
                <a:cs typeface="+mj-cs"/>
              </a:rPr>
              <a:t>Vi skal nu se på svarene fra spørgeskemaundersøgelsens spørgsmål om: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2400">
                <a:ea typeface="+mn-lt"/>
                <a:cs typeface="+mn-lt"/>
              </a:rPr>
              <a:t>Er der noget, der afholder fra at henvise patienter?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2400">
                <a:ea typeface="+mn-lt"/>
                <a:cs typeface="+mn-lt"/>
              </a:rPr>
              <a:t>Hvad skal der til for at henvise flere?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2400">
                <a:ea typeface="+mn-lt"/>
                <a:cs typeface="+mn-lt"/>
              </a:rPr>
              <a:t>Mangler der tilbud?</a:t>
            </a:r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a-DK" sz="2800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a-DK"/>
          </a:p>
          <a:p>
            <a:pPr marL="0" indent="0">
              <a:lnSpc>
                <a:spcPct val="90000"/>
              </a:lnSpc>
              <a:spcBef>
                <a:spcPts val="1000"/>
              </a:spcBef>
              <a:buNone/>
            </a:pPr>
            <a:endParaRPr lang="da-DK" sz="280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34</a:t>
            </a:fld>
            <a:endParaRPr lang="da-DK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5630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540" y="223631"/>
            <a:ext cx="10515600" cy="1084296"/>
          </a:xfrm>
        </p:spPr>
        <p:txBody>
          <a:bodyPr>
            <a:normAutofit fontScale="90000"/>
          </a:bodyPr>
          <a:lstStyle/>
          <a:p>
            <a:r>
              <a:rPr lang="da-DK" sz="4000" b="1">
                <a:solidFill>
                  <a:srgbClr val="297A77"/>
                </a:solidFill>
                <a:latin typeface="+mn-lt"/>
              </a:rPr>
              <a:t>Er der noget der, afholder dig fra at henvise patienter?</a:t>
            </a:r>
            <a:br>
              <a:rPr lang="da-DK" b="1">
                <a:solidFill>
                  <a:srgbClr val="297A77"/>
                </a:solidFill>
                <a:latin typeface="+mn-lt"/>
              </a:rPr>
            </a:br>
            <a:r>
              <a:rPr lang="da-DK" sz="2000" b="1">
                <a:solidFill>
                  <a:srgbClr val="297A77"/>
                </a:solidFill>
                <a:latin typeface="+mn-lt"/>
              </a:rPr>
              <a:t>Tallene angiver procent (mulighed for flere svar)</a:t>
            </a:r>
            <a:endParaRPr lang="da-DK" b="1">
              <a:solidFill>
                <a:srgbClr val="297A77"/>
              </a:solidFill>
              <a:latin typeface="+mn-lt"/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35</a:t>
            </a:fld>
            <a:endParaRPr lang="da-DK" altLang="en-US">
              <a:solidFill>
                <a:schemeClr val="bg1"/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D455D9E2-1F73-F78A-3738-B127EFB5DC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3599311"/>
              </p:ext>
            </p:extLst>
          </p:nvPr>
        </p:nvGraphicFramePr>
        <p:xfrm>
          <a:off x="529284" y="1420187"/>
          <a:ext cx="9310832" cy="4276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kstfelt 13">
            <a:extLst>
              <a:ext uri="{FF2B5EF4-FFF2-40B4-BE49-F238E27FC236}">
                <a16:creationId xmlns:a16="http://schemas.microsoft.com/office/drawing/2014/main" id="{E2443AEF-02FE-3EA3-82F9-6ADABA553561}"/>
              </a:ext>
            </a:extLst>
          </p:cNvPr>
          <p:cNvSpPr txBox="1"/>
          <p:nvPr/>
        </p:nvSpPr>
        <p:spPr>
          <a:xfrm>
            <a:off x="622465" y="5756830"/>
            <a:ext cx="609460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da-DK" sz="1100" b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Andet: </a:t>
            </a:r>
          </a:p>
          <a:p>
            <a:pPr marL="342900" lvl="0" indent="-342900">
              <a:buFont typeface="Symbol" panose="05050102010706020507" pitchFamily="18" charset="2"/>
              <a:buChar char="·"/>
              <a:tabLst>
                <a:tab pos="317500" algn="l"/>
              </a:tabLst>
            </a:pPr>
            <a:r>
              <a:rPr lang="da-DK" sz="110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Udvalget af tilbud desværre sparsomt</a:t>
            </a:r>
          </a:p>
          <a:p>
            <a:pPr marL="342900" lvl="0" indent="-342900">
              <a:buFont typeface="Symbol" panose="05050102010706020507" pitchFamily="18" charset="2"/>
              <a:buChar char="·"/>
              <a:tabLst>
                <a:tab pos="317500" algn="l"/>
              </a:tabLst>
            </a:pPr>
            <a:r>
              <a:rPr lang="da-DK" sz="110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Ja, henvisning til rygtilbud afvises stort set altid. Patienter er på forunderligvis aldrig i målgruppen</a:t>
            </a:r>
          </a:p>
          <a:p>
            <a:pPr marL="342900" lvl="0" indent="-342900">
              <a:buFont typeface="Symbol" panose="05050102010706020507" pitchFamily="18" charset="2"/>
              <a:buChar char="·"/>
              <a:tabLst>
                <a:tab pos="317500" algn="l"/>
              </a:tabLst>
            </a:pPr>
            <a:r>
              <a:rPr lang="da-DK" sz="110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Indsatser for/til overvægtige</a:t>
            </a:r>
          </a:p>
        </p:txBody>
      </p:sp>
    </p:spTree>
    <p:extLst>
      <p:ext uri="{BB962C8B-B14F-4D97-AF65-F5344CB8AC3E}">
        <p14:creationId xmlns:p14="http://schemas.microsoft.com/office/powerpoint/2010/main" val="30754254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814" y="1"/>
            <a:ext cx="10786601" cy="966158"/>
          </a:xfrm>
        </p:spPr>
        <p:txBody>
          <a:bodyPr>
            <a:normAutofit fontScale="90000"/>
          </a:bodyPr>
          <a:lstStyle/>
          <a:p>
            <a:br>
              <a:rPr lang="da-DK" sz="3600" b="1">
                <a:solidFill>
                  <a:srgbClr val="297A77"/>
                </a:solidFill>
                <a:latin typeface="+mn-lt"/>
              </a:rPr>
            </a:br>
            <a:r>
              <a:rPr lang="da-DK" sz="3600" b="1">
                <a:solidFill>
                  <a:srgbClr val="297A77"/>
                </a:solidFill>
                <a:latin typeface="+mn-lt"/>
              </a:rPr>
              <a:t>Hvad skulle der til for, at du ville henvise flere? </a:t>
            </a:r>
            <a:br>
              <a:rPr lang="da-DK" sz="3600" b="1">
                <a:solidFill>
                  <a:srgbClr val="297A77"/>
                </a:solidFill>
                <a:latin typeface="+mn-lt"/>
              </a:rPr>
            </a:br>
            <a:r>
              <a:rPr lang="da-DK" sz="2000" b="1">
                <a:solidFill>
                  <a:srgbClr val="297A77"/>
                </a:solidFill>
                <a:latin typeface="+mn-lt"/>
              </a:rPr>
              <a:t>(Fra spørgeskemaet - fritekst)</a:t>
            </a:r>
            <a:endParaRPr lang="da-DK" b="1">
              <a:solidFill>
                <a:srgbClr val="297A77"/>
              </a:solidFill>
              <a:latin typeface="+mn-lt"/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36</a:t>
            </a:fld>
            <a:endParaRPr lang="da-DK" altLang="en-US">
              <a:solidFill>
                <a:schemeClr val="bg1"/>
              </a:solidFill>
            </a:endParaRPr>
          </a:p>
        </p:txBody>
      </p:sp>
      <p:sp>
        <p:nvSpPr>
          <p:cNvPr id="6" name="Pladsholder til indhold 3">
            <a:extLst>
              <a:ext uri="{FF2B5EF4-FFF2-40B4-BE49-F238E27FC236}">
                <a16:creationId xmlns:a16="http://schemas.microsoft.com/office/drawing/2014/main" id="{CA559CEA-21FB-5002-8312-2BD8C2827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815" y="1253330"/>
            <a:ext cx="10515600" cy="4351338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·"/>
              <a:tabLst>
                <a:tab pos="317500" algn="l"/>
              </a:tabLst>
            </a:pPr>
            <a:r>
              <a:rPr lang="da-DK" sz="1800">
                <a:solidFill>
                  <a:srgbClr val="FF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INDSÆT FRITEKST FRA SPØRGESKEMA</a:t>
            </a:r>
          </a:p>
        </p:txBody>
      </p:sp>
    </p:spTree>
    <p:extLst>
      <p:ext uri="{BB962C8B-B14F-4D97-AF65-F5344CB8AC3E}">
        <p14:creationId xmlns:p14="http://schemas.microsoft.com/office/powerpoint/2010/main" val="1810777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815" y="223631"/>
            <a:ext cx="10515600" cy="1084296"/>
          </a:xfrm>
        </p:spPr>
        <p:txBody>
          <a:bodyPr>
            <a:normAutofit fontScale="90000"/>
          </a:bodyPr>
          <a:lstStyle/>
          <a:p>
            <a:br>
              <a:rPr lang="da-DK" sz="3600" b="1">
                <a:solidFill>
                  <a:srgbClr val="297A77"/>
                </a:solidFill>
                <a:latin typeface="+mn-lt"/>
              </a:rPr>
            </a:br>
            <a:br>
              <a:rPr lang="da-DK" sz="3600" b="1">
                <a:solidFill>
                  <a:srgbClr val="297A77"/>
                </a:solidFill>
                <a:latin typeface="+mn-lt"/>
              </a:rPr>
            </a:br>
            <a:br>
              <a:rPr lang="da-DK" sz="3600" b="1">
                <a:solidFill>
                  <a:srgbClr val="297A77"/>
                </a:solidFill>
                <a:latin typeface="+mn-lt"/>
              </a:rPr>
            </a:br>
            <a:r>
              <a:rPr lang="da-DK" sz="3600" b="1">
                <a:solidFill>
                  <a:srgbClr val="297A77"/>
                </a:solidFill>
                <a:latin typeface="+mn-lt"/>
              </a:rPr>
              <a:t>Mangler der tilbud til nogle patienter?</a:t>
            </a:r>
            <a:br>
              <a:rPr lang="da-DK" sz="3600" b="1">
                <a:solidFill>
                  <a:srgbClr val="297A77"/>
                </a:solidFill>
                <a:latin typeface="+mn-lt"/>
              </a:rPr>
            </a:br>
            <a:r>
              <a:rPr lang="da-DK" sz="2700" b="1">
                <a:solidFill>
                  <a:srgbClr val="297A77"/>
                </a:solidFill>
                <a:latin typeface="+mn-lt"/>
              </a:rPr>
              <a:t>(Fra spørgeskemaet 1 af 2)</a:t>
            </a:r>
            <a:br>
              <a:rPr lang="da-DK" sz="3600" b="1">
                <a:solidFill>
                  <a:srgbClr val="297A77"/>
                </a:solidFill>
                <a:latin typeface="+mn-lt"/>
              </a:rPr>
            </a:br>
            <a:br>
              <a:rPr lang="da-DK" sz="7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b="1">
              <a:solidFill>
                <a:srgbClr val="297A77"/>
              </a:solidFill>
              <a:latin typeface="+mn-lt"/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37</a:t>
            </a:fld>
            <a:endParaRPr lang="da-DK" altLang="en-US">
              <a:solidFill>
                <a:schemeClr val="bg1"/>
              </a:solidFill>
            </a:endParaRPr>
          </a:p>
        </p:txBody>
      </p:sp>
      <p:sp>
        <p:nvSpPr>
          <p:cNvPr id="5" name="Pladsholder til indhold 6">
            <a:extLst>
              <a:ext uri="{FF2B5EF4-FFF2-40B4-BE49-F238E27FC236}">
                <a16:creationId xmlns:a16="http://schemas.microsoft.com/office/drawing/2014/main" id="{940781D4-2316-A550-6771-10167946D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168" y="1307927"/>
            <a:ext cx="10515600" cy="4351338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·"/>
              <a:tabLst>
                <a:tab pos="317500" algn="l"/>
              </a:tabLst>
            </a:pPr>
            <a:r>
              <a:rPr lang="da-DK" sz="1400" dirty="0">
                <a:solidFill>
                  <a:srgbClr val="FF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INDSÆT FRITEKST FRA SPØRGESKEMA</a:t>
            </a:r>
          </a:p>
          <a:p>
            <a:pPr marL="0" indent="0">
              <a:lnSpc>
                <a:spcPct val="170000"/>
              </a:lnSpc>
              <a:buNone/>
              <a:tabLst>
                <a:tab pos="317500" algn="l"/>
              </a:tabLst>
            </a:pPr>
            <a:endParaRPr lang="da-DK" sz="14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5984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815" y="223631"/>
            <a:ext cx="10515600" cy="1084296"/>
          </a:xfrm>
        </p:spPr>
        <p:txBody>
          <a:bodyPr>
            <a:normAutofit fontScale="90000"/>
          </a:bodyPr>
          <a:lstStyle/>
          <a:p>
            <a:br>
              <a:rPr lang="da-DK" sz="3600" b="1">
                <a:solidFill>
                  <a:srgbClr val="297A77"/>
                </a:solidFill>
                <a:latin typeface="+mn-lt"/>
              </a:rPr>
            </a:br>
            <a:br>
              <a:rPr lang="da-DK" sz="3600" b="1">
                <a:solidFill>
                  <a:srgbClr val="297A77"/>
                </a:solidFill>
                <a:latin typeface="+mn-lt"/>
              </a:rPr>
            </a:br>
            <a:br>
              <a:rPr lang="da-DK" sz="3600" b="1">
                <a:solidFill>
                  <a:srgbClr val="297A77"/>
                </a:solidFill>
                <a:latin typeface="+mn-lt"/>
              </a:rPr>
            </a:br>
            <a:r>
              <a:rPr lang="da-DK" sz="3600" b="1">
                <a:solidFill>
                  <a:srgbClr val="297A77"/>
                </a:solidFill>
                <a:latin typeface="+mn-lt"/>
              </a:rPr>
              <a:t>Mangler der tilbud til nogle patienter?</a:t>
            </a:r>
            <a:br>
              <a:rPr lang="da-DK" sz="3600" b="1">
                <a:solidFill>
                  <a:srgbClr val="297A77"/>
                </a:solidFill>
                <a:latin typeface="+mn-lt"/>
              </a:rPr>
            </a:br>
            <a:r>
              <a:rPr lang="da-DK" sz="2700" b="1">
                <a:solidFill>
                  <a:srgbClr val="297A77"/>
                </a:solidFill>
                <a:latin typeface="+mn-lt"/>
              </a:rPr>
              <a:t>(Fra spørgeskemaet 2 af 2)</a:t>
            </a:r>
            <a:br>
              <a:rPr lang="da-DK" sz="3600" b="1">
                <a:solidFill>
                  <a:srgbClr val="297A77"/>
                </a:solidFill>
                <a:latin typeface="+mn-lt"/>
              </a:rPr>
            </a:br>
            <a:br>
              <a:rPr lang="da-DK" sz="7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da-DK" b="1">
              <a:solidFill>
                <a:srgbClr val="297A77"/>
              </a:solidFill>
              <a:latin typeface="+mn-lt"/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38</a:t>
            </a:fld>
            <a:endParaRPr lang="da-DK" altLang="en-US">
              <a:solidFill>
                <a:schemeClr val="bg1"/>
              </a:solidFill>
            </a:endParaRPr>
          </a:p>
        </p:txBody>
      </p:sp>
      <p:sp>
        <p:nvSpPr>
          <p:cNvPr id="6" name="Pladsholder til indhold 6">
            <a:extLst>
              <a:ext uri="{FF2B5EF4-FFF2-40B4-BE49-F238E27FC236}">
                <a16:creationId xmlns:a16="http://schemas.microsoft.com/office/drawing/2014/main" id="{970B452B-CF32-4F5D-AFBB-E6B708C28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122" y="1398494"/>
            <a:ext cx="9294328" cy="502920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·"/>
              <a:tabLst>
                <a:tab pos="317500" algn="l"/>
              </a:tabLst>
            </a:pPr>
            <a:r>
              <a:rPr lang="da-DK" sz="3200">
                <a:solidFill>
                  <a:srgbClr val="FF0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INDSÆT FRITEKST FRA SPØRGESKEMA</a:t>
            </a:r>
          </a:p>
          <a:p>
            <a:pPr>
              <a:tabLst>
                <a:tab pos="317500" algn="l"/>
              </a:tabLst>
            </a:pPr>
            <a:endParaRPr lang="da-DK" sz="1800">
              <a:effectLst/>
              <a:latin typeface="Verdana" panose="020B0604030504040204" pitchFamily="34" charset="0"/>
              <a:ea typeface="Times New Roman" panose="02020603050405020304" pitchFamily="18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8511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273" y="405252"/>
            <a:ext cx="10582615" cy="1046547"/>
          </a:xfrm>
        </p:spPr>
        <p:txBody>
          <a:bodyPr>
            <a:normAutofit fontScale="90000"/>
          </a:bodyPr>
          <a:lstStyle/>
          <a:p>
            <a:br>
              <a:rPr lang="da-DK" sz="3300" b="1">
                <a:solidFill>
                  <a:srgbClr val="297A77"/>
                </a:solidFill>
                <a:latin typeface="+mn-lt"/>
              </a:rPr>
            </a:br>
            <a:br>
              <a:rPr lang="da-DK" b="1">
                <a:solidFill>
                  <a:srgbClr val="297A77"/>
                </a:solidFill>
                <a:latin typeface="+mn-lt"/>
              </a:rPr>
            </a:br>
            <a:endParaRPr lang="da-DK" b="1">
              <a:solidFill>
                <a:srgbClr val="297A77"/>
              </a:solidFill>
              <a:latin typeface="+mn-lt"/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6D99891-EE55-414E-BC74-5822481FF5C2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7C3E967D-EC56-453E-868B-A3948DEBD2ED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23271DD8-A2A6-45D7-B4A5-C7B160920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39</a:t>
            </a:fld>
            <a:endParaRPr lang="da-DK" altLang="en-US">
              <a:solidFill>
                <a:schemeClr val="bg1"/>
              </a:solidFill>
            </a:endParaRP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8EABDFC8-66C6-4518-A97F-DA9AA20448A3}"/>
              </a:ext>
            </a:extLst>
          </p:cNvPr>
          <p:cNvSpPr txBox="1"/>
          <p:nvPr/>
        </p:nvSpPr>
        <p:spPr>
          <a:xfrm>
            <a:off x="319275" y="1291976"/>
            <a:ext cx="9925967" cy="4467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317500" algn="l"/>
              </a:tabLst>
            </a:pPr>
            <a:r>
              <a:rPr lang="da-DK" sz="2400"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Hvilken henvisningsmetode vil fungere bedst i dagligdagen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317500" algn="l"/>
              </a:tabLst>
            </a:pPr>
            <a:r>
              <a:rPr lang="da-DK" sz="2400"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for praksis?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317500" algn="l"/>
              </a:tabLst>
            </a:pPr>
            <a:r>
              <a:rPr lang="da-DK" sz="2400"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for kommune?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317500" algn="l"/>
              </a:tabLst>
            </a:pPr>
            <a:r>
              <a:rPr lang="da-DK" sz="2400"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Hvad skal der stå i henvisningen?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317500" algn="l"/>
              </a:tabLst>
            </a:pPr>
            <a:r>
              <a:rPr lang="da-DK" sz="2400"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Hvad bruges oplysningerne til?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317500" algn="l"/>
              </a:tabLst>
            </a:pPr>
            <a:r>
              <a:rPr lang="da-DK" sz="2400">
                <a:latin typeface="Verdana" panose="020B0604030504040204" pitchFamily="34" charset="0"/>
                <a:ea typeface="Times New Roman" panose="02020603050405020304" pitchFamily="18" charset="0"/>
                <a:cs typeface="Verdana" panose="020B0604030504040204" pitchFamily="34" charset="0"/>
              </a:rPr>
              <a:t>Ønsker klyngens læger en tilbagemelding?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317500" algn="l"/>
              </a:tabLst>
            </a:pPr>
            <a:endParaRPr lang="da-DK" sz="2400" b="1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317500" algn="l"/>
              </a:tabLst>
            </a:pPr>
            <a:r>
              <a:rPr lang="da-DK" sz="2400" b="1"/>
              <a:t>Er der forslag til at forbedre den måde, vi kommunikerer på i dag?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980F7E9-5A90-F1F3-E307-D48BD1122F02}"/>
              </a:ext>
            </a:extLst>
          </p:cNvPr>
          <p:cNvSpPr txBox="1">
            <a:spLocks/>
          </p:cNvSpPr>
          <p:nvPr/>
        </p:nvSpPr>
        <p:spPr>
          <a:xfrm>
            <a:off x="251012" y="266685"/>
            <a:ext cx="10636403" cy="13126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a-DK" sz="4000" b="1">
              <a:solidFill>
                <a:srgbClr val="297A77"/>
              </a:solidFill>
              <a:latin typeface="+mn-lt"/>
            </a:endParaRPr>
          </a:p>
          <a:p>
            <a:r>
              <a:rPr lang="da-DK" sz="4000" b="1">
                <a:solidFill>
                  <a:srgbClr val="297A77"/>
                </a:solidFill>
                <a:latin typeface="+mn-lt"/>
              </a:rPr>
              <a:t>Fælles dialog: Er der noget, der skal ændres? (10 min)</a:t>
            </a:r>
            <a:br>
              <a:rPr lang="da-DK" b="1">
                <a:solidFill>
                  <a:srgbClr val="297A77"/>
                </a:solidFill>
                <a:latin typeface="+mn-lt"/>
              </a:rPr>
            </a:br>
            <a:r>
              <a:rPr lang="da-DK" sz="2700" b="1">
                <a:solidFill>
                  <a:srgbClr val="297A77"/>
                </a:solidFill>
                <a:latin typeface="+mn-lt"/>
              </a:rPr>
              <a:t>Klyngemedlemmer og kommune drøfter i plenum, de resultater I har set</a:t>
            </a:r>
            <a:br>
              <a:rPr lang="da-DK" b="1">
                <a:solidFill>
                  <a:srgbClr val="297A77"/>
                </a:solidFill>
                <a:latin typeface="+mn-lt"/>
              </a:rPr>
            </a:br>
            <a:endParaRPr lang="da-DK" b="1">
              <a:solidFill>
                <a:srgbClr val="297A77"/>
              </a:solidFill>
              <a:latin typeface="+mn-lt"/>
            </a:endParaRPr>
          </a:p>
          <a:p>
            <a:endParaRPr lang="da-DK" b="1">
              <a:solidFill>
                <a:srgbClr val="297A77"/>
              </a:solidFill>
              <a:latin typeface="+mn-lt"/>
            </a:endParaRPr>
          </a:p>
        </p:txBody>
      </p:sp>
      <p:pic>
        <p:nvPicPr>
          <p:cNvPr id="15" name="Billede 14">
            <a:extLst>
              <a:ext uri="{FF2B5EF4-FFF2-40B4-BE49-F238E27FC236}">
                <a16:creationId xmlns:a16="http://schemas.microsoft.com/office/drawing/2014/main" id="{799CE01D-A260-EAC4-D66D-796BD38D22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8973" y="2804805"/>
            <a:ext cx="1248389" cy="1248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692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385" y="174392"/>
            <a:ext cx="10633364" cy="582933"/>
          </a:xfrm>
        </p:spPr>
        <p:txBody>
          <a:bodyPr>
            <a:normAutofit fontScale="90000"/>
          </a:bodyPr>
          <a:lstStyle/>
          <a:p>
            <a:r>
              <a:rPr lang="da-DK" b="1">
                <a:solidFill>
                  <a:srgbClr val="297A77"/>
                </a:solidFill>
                <a:latin typeface="+mn-lt"/>
              </a:rPr>
              <a:t>Mødets hovedemner – 3 blokke</a:t>
            </a: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2053174-5934-468C-8F4D-3453D2B34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82" y="931715"/>
            <a:ext cx="9977716" cy="57952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 b="1">
                <a:solidFill>
                  <a:srgbClr val="297A77"/>
                </a:solidFill>
                <a:ea typeface="+mj-ea"/>
                <a:cs typeface="+mj-cs"/>
              </a:rPr>
              <a:t>Blok 1: </a:t>
            </a:r>
            <a:r>
              <a:rPr lang="da-DK" b="1">
                <a:solidFill>
                  <a:srgbClr val="FF0000"/>
                </a:solidFill>
                <a:ea typeface="+mj-ea"/>
                <a:cs typeface="+mj-cs"/>
              </a:rPr>
              <a:t>Kommunenavn</a:t>
            </a:r>
            <a:r>
              <a:rPr lang="da-DK" b="1">
                <a:solidFill>
                  <a:srgbClr val="297A77"/>
                </a:solidFill>
                <a:ea typeface="+mj-ea"/>
                <a:cs typeface="+mj-cs"/>
              </a:rPr>
              <a:t> Kommunens tilbud</a:t>
            </a:r>
          </a:p>
          <a:p>
            <a:r>
              <a:rPr lang="da-DK" sz="2400"/>
              <a:t>Henvisninger vises fordelt på ydernumre. Kommunen fortæller om tilbuddene. </a:t>
            </a:r>
          </a:p>
          <a:p>
            <a:pPr lvl="1"/>
            <a:r>
              <a:rPr lang="da-DK" sz="2000"/>
              <a:t>Svar fra spørgeskemaundersøgelsen om vores oplevelse af tilbuddene</a:t>
            </a:r>
          </a:p>
          <a:p>
            <a:pPr lvl="1"/>
            <a:r>
              <a:rPr lang="da-DK" sz="2000" u="sng"/>
              <a:t>Fælles dialog</a:t>
            </a:r>
            <a:r>
              <a:rPr lang="da-DK" sz="2000"/>
              <a:t>: Er der noget, der skal ændres? Skal vi henvise flere til tilbuddene? </a:t>
            </a:r>
            <a:endParaRPr lang="da-DK" sz="1600"/>
          </a:p>
          <a:p>
            <a:pPr marL="0" indent="0">
              <a:buNone/>
            </a:pPr>
            <a:endParaRPr lang="da-DK" b="1">
              <a:solidFill>
                <a:srgbClr val="297A77"/>
              </a:solidFill>
              <a:ea typeface="+mj-ea"/>
              <a:cs typeface="+mj-cs"/>
            </a:endParaRPr>
          </a:p>
          <a:p>
            <a:pPr marL="0" indent="0">
              <a:buNone/>
            </a:pPr>
            <a:r>
              <a:rPr lang="da-DK" b="1">
                <a:solidFill>
                  <a:srgbClr val="297A77"/>
                </a:solidFill>
                <a:ea typeface="+mj-ea"/>
                <a:cs typeface="+mj-cs"/>
              </a:rPr>
              <a:t>Blok 2: Kendskab til og information om tilbuddene</a:t>
            </a:r>
          </a:p>
          <a:p>
            <a:r>
              <a:rPr lang="da-DK" sz="2400"/>
              <a:t>Hvad ved I om tilbuddene, og hvor finder I information om tilbuddene?</a:t>
            </a:r>
          </a:p>
          <a:p>
            <a:pPr lvl="1"/>
            <a:r>
              <a:rPr lang="da-DK" sz="2000"/>
              <a:t>Svar fra spørgeskemaundersøgelsen om vores viden om tilbuddene</a:t>
            </a:r>
          </a:p>
          <a:p>
            <a:pPr lvl="1"/>
            <a:r>
              <a:rPr lang="da-DK" sz="2000" u="sng"/>
              <a:t>Fælles dialog</a:t>
            </a:r>
            <a:r>
              <a:rPr lang="da-DK" sz="2000"/>
              <a:t>: Har vi ønsker til ændringer af, hvordan vi får viden om tilbuddene?  </a:t>
            </a:r>
          </a:p>
          <a:p>
            <a:pPr marL="0" indent="0">
              <a:buNone/>
            </a:pPr>
            <a:endParaRPr lang="da-DK" sz="1600"/>
          </a:p>
          <a:p>
            <a:pPr marL="0" indent="0">
              <a:buNone/>
            </a:pPr>
            <a:r>
              <a:rPr lang="da-DK" b="1">
                <a:solidFill>
                  <a:srgbClr val="297A77"/>
                </a:solidFill>
                <a:ea typeface="+mj-ea"/>
                <a:cs typeface="+mj-cs"/>
              </a:rPr>
              <a:t>Blok 3: Henvisningsprocedurer </a:t>
            </a:r>
          </a:p>
          <a:p>
            <a:pPr lvl="1"/>
            <a:r>
              <a:rPr lang="da-DK" sz="2000"/>
              <a:t>Brug kommunehenvisningen i jeres praksissystem. Vejledninger er sendt forud for mødet.</a:t>
            </a:r>
          </a:p>
          <a:p>
            <a:pPr lvl="1"/>
            <a:r>
              <a:rPr lang="da-DK" sz="2000" u="sng"/>
              <a:t>Fælles dialog</a:t>
            </a:r>
            <a:r>
              <a:rPr lang="da-DK" sz="2000"/>
              <a:t>: Skal henvisningsprocedurerne ændres/justeres? </a:t>
            </a:r>
            <a:endParaRPr lang="da-DK" sz="240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4</a:t>
            </a:fld>
            <a:endParaRPr lang="da-DK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50629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D36887F7-F0B6-4B20-B0B4-572B2E6A56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97A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3" name="Billede 12" descr="Et billede, der indeholder personer, mødelokale&#10;&#10;Automatisk genereret beskrivelse">
            <a:extLst>
              <a:ext uri="{FF2B5EF4-FFF2-40B4-BE49-F238E27FC236}">
                <a16:creationId xmlns:a16="http://schemas.microsoft.com/office/drawing/2014/main" id="{79FD8C49-7612-4B8C-94BF-486E18E41DB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1000"/>
          </a:blip>
          <a:srcRect l="17715" t="-1" r="37025" b="197"/>
          <a:stretch/>
        </p:blipFill>
        <p:spPr>
          <a:xfrm>
            <a:off x="0" y="-102401"/>
            <a:ext cx="12192000" cy="7913598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1167341F-C76B-49D7-9E8A-E2A2678BE035}"/>
              </a:ext>
            </a:extLst>
          </p:cNvPr>
          <p:cNvSpPr txBox="1">
            <a:spLocks/>
          </p:cNvSpPr>
          <p:nvPr/>
        </p:nvSpPr>
        <p:spPr>
          <a:xfrm>
            <a:off x="510988" y="98612"/>
            <a:ext cx="11492753" cy="6472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b="1">
                <a:solidFill>
                  <a:schemeClr val="bg1"/>
                </a:solidFill>
                <a:latin typeface="+mn-lt"/>
                <a:cs typeface="Calibri"/>
              </a:rPr>
              <a:t>OPSAMLING OG OPFØLGNING</a:t>
            </a:r>
          </a:p>
          <a:p>
            <a:pPr algn="ctr"/>
            <a:endParaRPr lang="da-DK" b="1">
              <a:solidFill>
                <a:schemeClr val="bg1"/>
              </a:solidFill>
              <a:latin typeface="+mn-lt"/>
              <a:cs typeface="Calibri"/>
            </a:endParaRPr>
          </a:p>
          <a:p>
            <a:pPr marL="0" indent="0">
              <a:buNone/>
            </a:pPr>
            <a:r>
              <a:rPr lang="da-DK" sz="3600" b="1">
                <a:solidFill>
                  <a:schemeClr val="bg1"/>
                </a:solidFill>
                <a:ea typeface="+mj-ea"/>
                <a:cs typeface="+mj-cs"/>
              </a:rPr>
              <a:t>Blok 1: </a:t>
            </a:r>
            <a:r>
              <a:rPr lang="da-DK" sz="3600" b="1">
                <a:solidFill>
                  <a:srgbClr val="FF0000"/>
                </a:solidFill>
                <a:ea typeface="+mj-ea"/>
                <a:cs typeface="+mj-cs"/>
              </a:rPr>
              <a:t>Kommunenavn</a:t>
            </a:r>
            <a:r>
              <a:rPr lang="da-DK" sz="3600" b="1">
                <a:solidFill>
                  <a:schemeClr val="bg1"/>
                </a:solidFill>
                <a:ea typeface="+mj-ea"/>
                <a:cs typeface="+mj-cs"/>
              </a:rPr>
              <a:t> Kommunens tilbud</a:t>
            </a:r>
          </a:p>
          <a:p>
            <a:r>
              <a:rPr lang="da-DK" sz="2000">
                <a:solidFill>
                  <a:schemeClr val="bg1"/>
                </a:solidFill>
              </a:rPr>
              <a:t>	Er der noget der skal ændres? Skal vi henvise flere til tilbuddene? </a:t>
            </a:r>
            <a:endParaRPr lang="da-DK" sz="160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da-DK" b="1">
              <a:solidFill>
                <a:schemeClr val="bg1"/>
              </a:solidFill>
              <a:ea typeface="+mj-ea"/>
              <a:cs typeface="+mj-cs"/>
            </a:endParaRPr>
          </a:p>
          <a:p>
            <a:r>
              <a:rPr lang="da-DK" sz="3600" b="1">
                <a:solidFill>
                  <a:schemeClr val="bg1"/>
                </a:solidFill>
              </a:rPr>
              <a:t>Blok 2: Kendskab til og information om tilbuddene</a:t>
            </a:r>
          </a:p>
          <a:p>
            <a:r>
              <a:rPr lang="da-DK" sz="2000">
                <a:solidFill>
                  <a:schemeClr val="bg1"/>
                </a:solidFill>
              </a:rPr>
              <a:t>	Har vi ønsker til ændringer i, hvordan vi får viden om tilbuddene?  </a:t>
            </a:r>
          </a:p>
          <a:p>
            <a:pPr marL="0" indent="0">
              <a:buNone/>
            </a:pPr>
            <a:endParaRPr lang="da-DK" sz="1600">
              <a:solidFill>
                <a:schemeClr val="bg1"/>
              </a:solidFill>
            </a:endParaRPr>
          </a:p>
          <a:p>
            <a:endParaRPr lang="da-DK" sz="3600" b="1">
              <a:solidFill>
                <a:schemeClr val="bg1"/>
              </a:solidFill>
            </a:endParaRPr>
          </a:p>
          <a:p>
            <a:r>
              <a:rPr lang="da-DK" sz="3600" b="1">
                <a:solidFill>
                  <a:schemeClr val="bg1"/>
                </a:solidFill>
              </a:rPr>
              <a:t>Blok 3: Henvisningsprocedurer </a:t>
            </a:r>
          </a:p>
          <a:p>
            <a:pPr lvl="1"/>
            <a:r>
              <a:rPr lang="da-DK" sz="2000">
                <a:solidFill>
                  <a:schemeClr val="bg1"/>
                </a:solidFill>
              </a:rPr>
              <a:t>	Skal henvisningsprocedurerne ændres/justeres? </a:t>
            </a:r>
            <a:endParaRPr lang="da-DK" sz="2400">
              <a:solidFill>
                <a:schemeClr val="bg1"/>
              </a:solidFill>
            </a:endParaRPr>
          </a:p>
          <a:p>
            <a:pPr algn="ctr"/>
            <a:endParaRPr lang="da-DK" b="1">
              <a:solidFill>
                <a:schemeClr val="bg1"/>
              </a:solidFill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6075820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385" y="166788"/>
            <a:ext cx="10612582" cy="930045"/>
          </a:xfrm>
        </p:spPr>
        <p:txBody>
          <a:bodyPr>
            <a:normAutofit/>
          </a:bodyPr>
          <a:lstStyle/>
          <a:p>
            <a:r>
              <a:rPr lang="da-DK" sz="3600" b="1">
                <a:solidFill>
                  <a:srgbClr val="297A77"/>
                </a:solidFill>
                <a:latin typeface="+mn-lt"/>
              </a:rPr>
              <a:t>Opsamling og opfølgning i plenum (20 min.)</a:t>
            </a: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2053174-5934-468C-8F4D-3453D2B34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275" y="1096832"/>
            <a:ext cx="9431157" cy="4818775"/>
          </a:xfrm>
        </p:spPr>
        <p:txBody>
          <a:bodyPr>
            <a:normAutofit/>
          </a:bodyPr>
          <a:lstStyle/>
          <a:p>
            <a:pPr marL="0" indent="0">
              <a:buClr>
                <a:srgbClr val="297A77"/>
              </a:buClr>
              <a:buNone/>
            </a:pPr>
            <a:endParaRPr lang="da-DK" sz="2400" b="1">
              <a:solidFill>
                <a:srgbClr val="297A77"/>
              </a:solidFill>
              <a:ea typeface="+mj-ea"/>
              <a:cs typeface="+mj-cs"/>
            </a:endParaRPr>
          </a:p>
          <a:p>
            <a:pPr marL="0" indent="0">
              <a:buClr>
                <a:srgbClr val="297A77"/>
              </a:buClr>
              <a:buNone/>
            </a:pPr>
            <a:r>
              <a:rPr lang="da-DK" sz="2400" b="1">
                <a:solidFill>
                  <a:srgbClr val="297A77"/>
                </a:solidFill>
                <a:ea typeface="+mj-ea"/>
                <a:cs typeface="+mj-cs"/>
              </a:rPr>
              <a:t>Opsamling: Gennemgå hovedpointerne fra mødet </a:t>
            </a:r>
          </a:p>
          <a:p>
            <a:pPr lvl="1">
              <a:buClr>
                <a:srgbClr val="297A77"/>
              </a:buClr>
            </a:pPr>
            <a:r>
              <a:rPr lang="da-DK" sz="2000"/>
              <a:t>1: Skal der ændres i antallet af patienter, som vi henviser?</a:t>
            </a:r>
          </a:p>
          <a:p>
            <a:pPr lvl="1">
              <a:buClr>
                <a:srgbClr val="297A77"/>
              </a:buClr>
            </a:pPr>
            <a:r>
              <a:rPr lang="da-DK" sz="2000"/>
              <a:t>2: Skal der ændres i informationerne om tilbuddene?</a:t>
            </a:r>
          </a:p>
          <a:p>
            <a:pPr lvl="1">
              <a:buClr>
                <a:srgbClr val="297A77"/>
              </a:buClr>
            </a:pPr>
            <a:r>
              <a:rPr lang="da-DK" sz="2000"/>
              <a:t>3: Skal der ændres i procedurerne for, hvordan vi praktisk henviser?</a:t>
            </a:r>
          </a:p>
          <a:p>
            <a:pPr lvl="1">
              <a:buClr>
                <a:srgbClr val="297A77"/>
              </a:buClr>
            </a:pPr>
            <a:endParaRPr lang="da-DK"/>
          </a:p>
          <a:p>
            <a:pPr marL="0" indent="0">
              <a:buClr>
                <a:srgbClr val="297A77"/>
              </a:buClr>
              <a:buNone/>
            </a:pPr>
            <a:r>
              <a:rPr lang="da-DK" sz="2400" b="1">
                <a:solidFill>
                  <a:srgbClr val="297A77"/>
                </a:solidFill>
                <a:ea typeface="+mj-ea"/>
                <a:cs typeface="+mj-cs"/>
              </a:rPr>
              <a:t>Opfølgning: Hvordan skal vi følge op på dagens møde?</a:t>
            </a:r>
          </a:p>
          <a:p>
            <a:pPr lvl="1">
              <a:buClr>
                <a:srgbClr val="297A77"/>
              </a:buClr>
            </a:pPr>
            <a:r>
              <a:rPr lang="da-DK" sz="2000"/>
              <a:t>Hvad aftaler vi konkret at gøre efter mødet? I kommunen og i praksis?</a:t>
            </a:r>
          </a:p>
          <a:p>
            <a:pPr lvl="1">
              <a:buClr>
                <a:srgbClr val="297A77"/>
              </a:buClr>
            </a:pPr>
            <a:r>
              <a:rPr lang="da-DK" sz="2000"/>
              <a:t>Hvem gør hvad: Skal der fx arbejdes videre i KLU? </a:t>
            </a:r>
          </a:p>
          <a:p>
            <a:pPr lvl="1">
              <a:buClr>
                <a:srgbClr val="297A77"/>
              </a:buClr>
            </a:pPr>
            <a:r>
              <a:rPr lang="da-DK" sz="2000"/>
              <a:t>Hvornår mødes vi igen/gentager spørgeskemaundersøgelsen/laver nye datatræk for at se en evt. udvikling? </a:t>
            </a:r>
          </a:p>
          <a:p>
            <a:pPr marL="0" indent="0">
              <a:buNone/>
            </a:pPr>
            <a:endParaRPr lang="da-DK">
              <a:highlight>
                <a:srgbClr val="FFFF00"/>
              </a:highlight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41</a:t>
            </a:fld>
            <a:endParaRPr lang="da-DK" altLang="en-US">
              <a:solidFill>
                <a:schemeClr val="bg1"/>
              </a:solidFill>
            </a:endParaRPr>
          </a:p>
        </p:txBody>
      </p:sp>
      <p:pic>
        <p:nvPicPr>
          <p:cNvPr id="8" name="Grafik 4">
            <a:extLst>
              <a:ext uri="{FF2B5EF4-FFF2-40B4-BE49-F238E27FC236}">
                <a16:creationId xmlns:a16="http://schemas.microsoft.com/office/drawing/2014/main" id="{21FA1FF2-8576-4D42-96AD-0CAFA053D0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13013" y="2766218"/>
            <a:ext cx="1656954" cy="1325563"/>
          </a:xfrm>
          <a:prstGeom prst="rect">
            <a:avLst/>
          </a:prstGeom>
        </p:spPr>
      </p:pic>
      <p:grpSp>
        <p:nvGrpSpPr>
          <p:cNvPr id="3" name="Gruppe 2">
            <a:extLst>
              <a:ext uri="{FF2B5EF4-FFF2-40B4-BE49-F238E27FC236}">
                <a16:creationId xmlns:a16="http://schemas.microsoft.com/office/drawing/2014/main" id="{D34E2E60-C664-091F-DEC3-B786BD693F24}"/>
              </a:ext>
            </a:extLst>
          </p:cNvPr>
          <p:cNvGrpSpPr/>
          <p:nvPr/>
        </p:nvGrpSpPr>
        <p:grpSpPr>
          <a:xfrm>
            <a:off x="702893" y="5439647"/>
            <a:ext cx="7070122" cy="1041248"/>
            <a:chOff x="740775" y="5184942"/>
            <a:chExt cx="6735435" cy="1041248"/>
          </a:xfrm>
        </p:grpSpPr>
        <p:sp>
          <p:nvSpPr>
            <p:cNvPr id="4" name="Tekstfelt 20">
              <a:extLst>
                <a:ext uri="{FF2B5EF4-FFF2-40B4-BE49-F238E27FC236}">
                  <a16:creationId xmlns:a16="http://schemas.microsoft.com/office/drawing/2014/main" id="{98E4CBDE-9307-309E-E670-585C3605D8B9}"/>
                </a:ext>
              </a:extLst>
            </p:cNvPr>
            <p:cNvSpPr txBox="1"/>
            <p:nvPr/>
          </p:nvSpPr>
          <p:spPr>
            <a:xfrm>
              <a:off x="1671643" y="5425971"/>
              <a:ext cx="5804567" cy="80021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da-DK" sz="2800" b="1">
                  <a:solidFill>
                    <a:srgbClr val="297A77"/>
                  </a:solidFill>
                  <a:ea typeface="+mj-ea"/>
                  <a:cs typeface="+mj-cs"/>
                </a:rPr>
                <a:t>Notér aftaler</a:t>
              </a:r>
              <a:endParaRPr lang="da-DK" sz="2800" b="1">
                <a:solidFill>
                  <a:srgbClr val="297A77"/>
                </a:solidFill>
                <a:ea typeface="+mj-ea"/>
                <a:cs typeface="Calibri"/>
              </a:endParaRPr>
            </a:p>
            <a:p>
              <a:endParaRPr lang="da-DK"/>
            </a:p>
          </p:txBody>
        </p:sp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2807E586-4841-FFD4-96D3-7BEF63CDC9B3}"/>
                </a:ext>
              </a:extLst>
            </p:cNvPr>
            <p:cNvSpPr/>
            <p:nvPr/>
          </p:nvSpPr>
          <p:spPr>
            <a:xfrm>
              <a:off x="740775" y="5184942"/>
              <a:ext cx="869995" cy="869995"/>
            </a:xfrm>
            <a:prstGeom prst="ellipse">
              <a:avLst/>
            </a:prstGeom>
            <a:solidFill>
              <a:srgbClr val="297A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da-DK"/>
            </a:p>
          </p:txBody>
        </p:sp>
        <p:pic>
          <p:nvPicPr>
            <p:cNvPr id="6" name="Billede 5" descr="Et billede, der indeholder papirclips&#10;&#10;Automatisk genereret beskrivelse">
              <a:extLst>
                <a:ext uri="{FF2B5EF4-FFF2-40B4-BE49-F238E27FC236}">
                  <a16:creationId xmlns:a16="http://schemas.microsoft.com/office/drawing/2014/main" id="{425FE00F-D57E-BC83-3280-BC7E1E6F210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60887" y="5405054"/>
              <a:ext cx="429769" cy="42976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6532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D36887F7-F0B6-4B20-B0B4-572B2E6A56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97A7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3" name="Billede 12" descr="Et billede, der indeholder personer, mødelokale&#10;&#10;Automatisk genereret beskrivelse">
            <a:extLst>
              <a:ext uri="{FF2B5EF4-FFF2-40B4-BE49-F238E27FC236}">
                <a16:creationId xmlns:a16="http://schemas.microsoft.com/office/drawing/2014/main" id="{79FD8C49-7612-4B8C-94BF-486E18E41DB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1000"/>
          </a:blip>
          <a:srcRect l="17715" t="-1" r="37025" b="197"/>
          <a:stretch/>
        </p:blipFill>
        <p:spPr>
          <a:xfrm>
            <a:off x="0" y="-39648"/>
            <a:ext cx="12192000" cy="7913598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1167341F-C76B-49D7-9E8A-E2A2678BE035}"/>
              </a:ext>
            </a:extLst>
          </p:cNvPr>
          <p:cNvSpPr txBox="1">
            <a:spLocks/>
          </p:cNvSpPr>
          <p:nvPr/>
        </p:nvSpPr>
        <p:spPr>
          <a:xfrm>
            <a:off x="-1" y="2502819"/>
            <a:ext cx="1219199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a-DK" b="1">
                <a:solidFill>
                  <a:schemeClr val="bg1"/>
                </a:solidFill>
                <a:latin typeface="+mn-lt"/>
                <a:cs typeface="Calibri"/>
              </a:rPr>
              <a:t>TAK FOR I DAG</a:t>
            </a:r>
          </a:p>
        </p:txBody>
      </p:sp>
    </p:spTree>
    <p:extLst>
      <p:ext uri="{BB962C8B-B14F-4D97-AF65-F5344CB8AC3E}">
        <p14:creationId xmlns:p14="http://schemas.microsoft.com/office/powerpoint/2010/main" val="243544786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218" y="164639"/>
            <a:ext cx="10612582" cy="902162"/>
          </a:xfrm>
        </p:spPr>
        <p:txBody>
          <a:bodyPr>
            <a:normAutofit/>
          </a:bodyPr>
          <a:lstStyle/>
          <a:p>
            <a:r>
              <a:rPr lang="da-DK" b="1">
                <a:solidFill>
                  <a:srgbClr val="297A77"/>
                </a:solidFill>
                <a:latin typeface="+mn-lt"/>
              </a:rPr>
              <a:t>Program for dagens møde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5</a:t>
            </a:fld>
            <a:endParaRPr lang="da-DK" altLang="en-US">
              <a:solidFill>
                <a:schemeClr val="bg1"/>
              </a:solidFill>
            </a:endParaRP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1D945D99-4816-8022-9390-5D5F763089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730715"/>
              </p:ext>
            </p:extLst>
          </p:nvPr>
        </p:nvGraphicFramePr>
        <p:xfrm>
          <a:off x="172387" y="1066800"/>
          <a:ext cx="9583063" cy="5432108"/>
        </p:xfrm>
        <a:graphic>
          <a:graphicData uri="http://schemas.openxmlformats.org/drawingml/2006/table">
            <a:tbl>
              <a:tblPr firstRow="1" bandRow="1"/>
              <a:tblGrid>
                <a:gridCol w="1518407">
                  <a:extLst>
                    <a:ext uri="{9D8B030D-6E8A-4147-A177-3AD203B41FA5}">
                      <a16:colId xmlns:a16="http://schemas.microsoft.com/office/drawing/2014/main" val="733970395"/>
                    </a:ext>
                  </a:extLst>
                </a:gridCol>
                <a:gridCol w="8064656">
                  <a:extLst>
                    <a:ext uri="{9D8B030D-6E8A-4147-A177-3AD203B41FA5}">
                      <a16:colId xmlns:a16="http://schemas.microsoft.com/office/drawing/2014/main" val="2344522237"/>
                    </a:ext>
                  </a:extLst>
                </a:gridCol>
              </a:tblGrid>
              <a:tr h="7278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da-DK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39" marR="78039" marT="39020" marB="390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a-DK" sz="1400" b="1" kern="1200">
                          <a:solidFill>
                            <a:srgbClr val="7F7F7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OPFØLGNING FRA SIDSTE MØDE</a:t>
                      </a:r>
                      <a:endParaRPr lang="da-DK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a-DK" sz="1200" kern="1200">
                          <a:solidFill>
                            <a:srgbClr val="7F7F7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 der sket forandringer i forhold til det, som klyngen har besluttet sig for at følge op på?</a:t>
                      </a:r>
                      <a:endParaRPr lang="da-DK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39" marR="78039" marT="39020" marB="390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604881"/>
                  </a:ext>
                </a:extLst>
              </a:tr>
              <a:tr h="5443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a-DK" sz="1600" b="1" kern="1200">
                          <a:solidFill>
                            <a:srgbClr val="297A77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 min.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39" marR="78039" marT="39020" marB="390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a-DK" sz="1600" b="1" kern="1200">
                          <a:solidFill>
                            <a:srgbClr val="297A77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Introduktion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39" marR="78039" marT="39020" marB="390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1560883"/>
                  </a:ext>
                </a:extLst>
              </a:tr>
              <a:tr h="12779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a-DK" sz="1800" b="1" kern="1200">
                          <a:solidFill>
                            <a:srgbClr val="297A77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60 min.</a:t>
                      </a:r>
                      <a:endParaRPr lang="da-DK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39" marR="78039" marT="39020" marB="390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a-DK" sz="1800" b="1" kern="1200">
                          <a:solidFill>
                            <a:srgbClr val="297A77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BLOK 1: </a:t>
                      </a:r>
                      <a:r>
                        <a:rPr lang="da-DK" sz="1200" b="1" kern="120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Kommunenavn</a:t>
                      </a:r>
                      <a:r>
                        <a:rPr lang="da-DK" sz="1800" b="1" kern="1200">
                          <a:solidFill>
                            <a:srgbClr val="297A77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KOMMUNES FOREBYGGELSES- OG REHABILITERINGSTILBUD</a:t>
                      </a:r>
                      <a:endParaRPr lang="da-DK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5"/>
                        </a:spcBef>
                        <a:spcAft>
                          <a:spcPts val="800"/>
                        </a:spcAft>
                      </a:pPr>
                      <a:r>
                        <a:rPr lang="da-DK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Hvilke tilbud findes der, og hvilke tilbud henviser vi til i dag?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5"/>
                        </a:spcBef>
                        <a:spcAft>
                          <a:spcPts val="800"/>
                        </a:spcAft>
                      </a:pPr>
                      <a:r>
                        <a:rPr lang="da-DK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Vores oplevelse af tilbuddene? </a:t>
                      </a: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39" marR="78039" marT="39020" marB="390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0310820"/>
                  </a:ext>
                </a:extLst>
              </a:tr>
              <a:tr h="4464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a-DK" sz="1800" b="1" kern="1200">
                          <a:solidFill>
                            <a:srgbClr val="297A77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 min.</a:t>
                      </a:r>
                      <a:endParaRPr lang="da-DK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39" marR="78039" marT="39020" marB="390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a-DK" sz="1600" b="1" kern="1200">
                          <a:solidFill>
                            <a:srgbClr val="297A77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Pause</a:t>
                      </a:r>
                      <a:endParaRPr lang="da-DK" sz="1600" b="1" kern="1200">
                        <a:solidFill>
                          <a:srgbClr val="297A77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39" marR="78039" marT="39020" marB="390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7385087"/>
                  </a:ext>
                </a:extLst>
              </a:tr>
              <a:tr h="7401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a-DK" sz="1800" b="1" kern="1200">
                          <a:solidFill>
                            <a:srgbClr val="297A77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 min.</a:t>
                      </a:r>
                      <a:endParaRPr lang="da-DK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39" marR="78039" marT="39020" marB="390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a-DK" sz="1800" b="1" kern="1200">
                          <a:solidFill>
                            <a:srgbClr val="297A77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BLOK 2: KENDSKAB TIL OG INFORMATION OM TILBUDDENE</a:t>
                      </a:r>
                      <a:endParaRPr lang="da-DK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a-DK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Hvad holder os tilbage med at henvise?</a:t>
                      </a: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39" marR="78039" marT="39020" marB="390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709061"/>
                  </a:ext>
                </a:extLst>
              </a:tr>
              <a:tr h="7419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a-DK" sz="1800" b="1" kern="1200">
                          <a:solidFill>
                            <a:srgbClr val="297A77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min. </a:t>
                      </a:r>
                      <a:endParaRPr lang="da-DK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39" marR="78039" marT="39020" marB="390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a-DK" sz="1800" b="1" kern="1200">
                          <a:solidFill>
                            <a:srgbClr val="297A77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BLOK 3: HENVISNINGSPROCEDURER</a:t>
                      </a:r>
                      <a:endParaRPr lang="da-DK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65"/>
                        </a:spcBef>
                        <a:spcAft>
                          <a:spcPts val="800"/>
                        </a:spcAft>
                      </a:pPr>
                      <a:r>
                        <a:rPr lang="da-DK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Hvordan henvises?</a:t>
                      </a:r>
                      <a:endParaRPr lang="da-DK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39" marR="78039" marT="39020" marB="390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514186"/>
                  </a:ext>
                </a:extLst>
              </a:tr>
              <a:tr h="9256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a-DK" sz="1600" b="1" kern="1200">
                          <a:solidFill>
                            <a:srgbClr val="297A77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min</a:t>
                      </a:r>
                      <a:endParaRPr lang="da-DK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039" marR="78039" marT="39020" marB="390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a-DK" sz="1600" b="1" kern="1200">
                          <a:solidFill>
                            <a:srgbClr val="297A77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Opsamling og opfølgning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a-DK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Hvad skal ændres i samarbejdet - hvem gør hvad?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a-DK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Hvordan følger vi op?</a:t>
                      </a:r>
                    </a:p>
                  </a:txBody>
                  <a:tcPr marL="78039" marR="78039" marT="39020" marB="390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08679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2718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845" y="365126"/>
            <a:ext cx="10719955" cy="943722"/>
          </a:xfrm>
        </p:spPr>
        <p:txBody>
          <a:bodyPr>
            <a:normAutofit/>
          </a:bodyPr>
          <a:lstStyle/>
          <a:p>
            <a:r>
              <a:rPr lang="da-DK" b="1">
                <a:solidFill>
                  <a:srgbClr val="FF0000"/>
                </a:solidFill>
                <a:ea typeface="+mj-ea"/>
                <a:cs typeface="+mj-cs"/>
              </a:rPr>
              <a:t>Kommunenavn</a:t>
            </a:r>
            <a:r>
              <a:rPr lang="da-DK" b="1">
                <a:solidFill>
                  <a:srgbClr val="297A77"/>
                </a:solidFill>
                <a:latin typeface="+mn-lt"/>
              </a:rPr>
              <a:t> Kommune</a:t>
            </a: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2053174-5934-468C-8F4D-3453D2B34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846" y="1048872"/>
            <a:ext cx="8810780" cy="54440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b="1">
                <a:solidFill>
                  <a:srgbClr val="297A77"/>
                </a:solidFill>
                <a:ea typeface="+mj-ea"/>
                <a:cs typeface="+mj-cs"/>
              </a:rPr>
              <a:t>Præsentation af deltagere fra </a:t>
            </a:r>
            <a:r>
              <a:rPr lang="da-DK" b="1">
                <a:solidFill>
                  <a:srgbClr val="FF0000"/>
                </a:solidFill>
                <a:ea typeface="+mj-ea"/>
                <a:cs typeface="+mj-cs"/>
              </a:rPr>
              <a:t>Kommunenavn</a:t>
            </a:r>
            <a:r>
              <a:rPr lang="da-DK" b="1">
                <a:solidFill>
                  <a:srgbClr val="297A77"/>
                </a:solidFill>
                <a:ea typeface="+mj-ea"/>
                <a:cs typeface="+mj-cs"/>
              </a:rPr>
              <a:t> Kommune </a:t>
            </a:r>
          </a:p>
          <a:p>
            <a:pPr marL="0" indent="0">
              <a:buNone/>
            </a:pPr>
            <a:endParaRPr lang="da-DK" sz="2400"/>
          </a:p>
          <a:p>
            <a:pPr marL="0" indent="0">
              <a:buNone/>
            </a:pPr>
            <a:r>
              <a:rPr lang="da-DK" sz="2400">
                <a:solidFill>
                  <a:srgbClr val="FF0000"/>
                </a:solidFill>
              </a:rPr>
              <a:t>[Indsæt navne og titler på deltagerne fra Kommune]</a:t>
            </a:r>
          </a:p>
          <a:p>
            <a:endParaRPr lang="da-DK" sz="2400"/>
          </a:p>
          <a:p>
            <a:pPr marL="0" indent="0">
              <a:buNone/>
            </a:pPr>
            <a:endParaRPr lang="da-DK" sz="2400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6</a:t>
            </a:fld>
            <a:endParaRPr lang="da-DK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885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817" y="176866"/>
            <a:ext cx="10633364" cy="1325563"/>
          </a:xfrm>
        </p:spPr>
        <p:txBody>
          <a:bodyPr>
            <a:normAutofit/>
          </a:bodyPr>
          <a:lstStyle/>
          <a:p>
            <a:r>
              <a:rPr lang="da-DK" b="1">
                <a:solidFill>
                  <a:srgbClr val="297A77"/>
                </a:solidFill>
                <a:latin typeface="+mn-lt"/>
              </a:rPr>
              <a:t>Materialer</a:t>
            </a: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2053174-5934-468C-8F4D-3453D2B34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817" y="1165412"/>
            <a:ext cx="10055140" cy="53274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da-DK" sz="2600" b="1">
              <a:cs typeface="Calibri"/>
            </a:endParaRPr>
          </a:p>
          <a:p>
            <a:pPr marL="0" indent="0">
              <a:buNone/>
            </a:pPr>
            <a:r>
              <a:rPr lang="da-DK" sz="2600" b="1">
                <a:cs typeface="Calibri"/>
              </a:rPr>
              <a:t>Du har inden mødet:</a:t>
            </a:r>
          </a:p>
          <a:p>
            <a:pPr>
              <a:buClr>
                <a:srgbClr val="297A77"/>
              </a:buClr>
              <a:buFont typeface="Arial" panose="020B0604020202020204" pitchFamily="34" charset="0"/>
              <a:buChar char="•"/>
            </a:pPr>
            <a:r>
              <a:rPr lang="da-DK" sz="2600">
                <a:cs typeface="Calibri"/>
              </a:rPr>
              <a:t>Besvaret et spørgeskema om emnet.</a:t>
            </a:r>
          </a:p>
          <a:p>
            <a:pPr>
              <a:buClr>
                <a:srgbClr val="297A77"/>
              </a:buClr>
              <a:buFont typeface="Arial" panose="020B0604020202020204" pitchFamily="34" charset="0"/>
              <a:buChar char="•"/>
            </a:pPr>
            <a:r>
              <a:rPr lang="da-DK" sz="2600">
                <a:cs typeface="Calibri"/>
              </a:rPr>
              <a:t>Hørt en podcast fra KiAP.</a:t>
            </a:r>
          </a:p>
          <a:p>
            <a:pPr marL="0" indent="0">
              <a:lnSpc>
                <a:spcPct val="100000"/>
              </a:lnSpc>
              <a:buClr>
                <a:srgbClr val="297A77"/>
              </a:buClr>
              <a:buNone/>
            </a:pPr>
            <a:endParaRPr lang="da-DK" sz="2600" b="1">
              <a:cs typeface="Calibri"/>
            </a:endParaRPr>
          </a:p>
          <a:p>
            <a:pPr marL="0" indent="0">
              <a:buNone/>
            </a:pPr>
            <a:r>
              <a:rPr lang="da-DK" sz="2600" b="1">
                <a:cs typeface="Calibri"/>
              </a:rPr>
              <a:t>På mødet i dag udleveres:</a:t>
            </a:r>
          </a:p>
          <a:p>
            <a:pPr>
              <a:buClr>
                <a:srgbClr val="297A77"/>
              </a:buClr>
              <a:buFont typeface="Arial" panose="020B0604020202020204" pitchFamily="34" charset="0"/>
              <a:buChar char="•"/>
            </a:pPr>
            <a:r>
              <a:rPr lang="da-DK" sz="2600">
                <a:cs typeface="Calibri"/>
              </a:rPr>
              <a:t>Resultaterne af spørgeskemaundersøgelsen.</a:t>
            </a:r>
          </a:p>
          <a:p>
            <a:pPr marL="0" indent="0">
              <a:buClr>
                <a:srgbClr val="297A77"/>
              </a:buClr>
              <a:buNone/>
            </a:pPr>
            <a:endParaRPr lang="da-DK" sz="2600" b="1">
              <a:cs typeface="Calibri"/>
            </a:endParaRPr>
          </a:p>
          <a:p>
            <a:pPr marL="0" indent="0">
              <a:buClr>
                <a:srgbClr val="297A77"/>
              </a:buClr>
              <a:buNone/>
            </a:pPr>
            <a:r>
              <a:rPr lang="da-DK" sz="2600" b="1">
                <a:cs typeface="Calibri"/>
              </a:rPr>
              <a:t>For mødets 3 hovedemner skal vi:  </a:t>
            </a:r>
          </a:p>
          <a:p>
            <a:pPr>
              <a:buClr>
                <a:srgbClr val="297A77"/>
              </a:buClr>
              <a:buFont typeface="Arial" panose="020B0604020202020204" pitchFamily="34" charset="0"/>
              <a:buChar char="•"/>
            </a:pPr>
            <a:r>
              <a:rPr lang="da-DK" sz="2600">
                <a:cs typeface="Calibri"/>
              </a:rPr>
              <a:t>Beslutte om der er noget i samarbejdet, der skal ændres?</a:t>
            </a:r>
          </a:p>
          <a:p>
            <a:pPr>
              <a:buClr>
                <a:srgbClr val="297A77"/>
              </a:buClr>
              <a:buFont typeface="Arial" panose="020B0604020202020204" pitchFamily="34" charset="0"/>
              <a:buChar char="•"/>
            </a:pPr>
            <a:r>
              <a:rPr lang="da-DK" sz="2600">
                <a:cs typeface="Calibri"/>
              </a:rPr>
              <a:t>Aftale hvordan vi skal følge op.</a:t>
            </a:r>
          </a:p>
          <a:p>
            <a:pPr marL="0" indent="0">
              <a:buClr>
                <a:srgbClr val="297A77"/>
              </a:buClr>
              <a:buNone/>
            </a:pPr>
            <a:endParaRPr lang="da-DK" sz="2600">
              <a:cs typeface="Calibri"/>
            </a:endParaRPr>
          </a:p>
          <a:p>
            <a:pPr marL="0" indent="0">
              <a:buClr>
                <a:srgbClr val="297A77"/>
              </a:buClr>
              <a:buNone/>
            </a:pPr>
            <a:r>
              <a:rPr lang="da-DK" sz="2600">
                <a:cs typeface="Calibri"/>
              </a:rPr>
              <a:t>Husk at udpege en referent til mødet.</a:t>
            </a:r>
          </a:p>
          <a:p>
            <a:pPr lvl="1">
              <a:lnSpc>
                <a:spcPct val="100000"/>
              </a:lnSpc>
              <a:buClr>
                <a:srgbClr val="297A77"/>
              </a:buClr>
            </a:pPr>
            <a:endParaRPr lang="da-DK">
              <a:cs typeface="Calibri"/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7</a:t>
            </a:fld>
            <a:endParaRPr lang="da-DK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438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b="1">
                <a:solidFill>
                  <a:srgbClr val="297A77"/>
                </a:solidFill>
                <a:latin typeface="+mn-lt"/>
              </a:rPr>
              <a:t>BLOK 1: BE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193653D2-771E-44C7-A346-58F448B8D39D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FD2F8E0B-3538-41D1-8474-2A812EF8F358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391D6197-5277-4808-8CC0-3744D296C1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3BD3DD8E-DAF2-4441-92AF-C765089C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8</a:t>
            </a:fld>
            <a:endParaRPr lang="da-DK" altLang="en-US">
              <a:solidFill>
                <a:schemeClr val="bg1"/>
              </a:solidFill>
            </a:endParaRPr>
          </a:p>
        </p:txBody>
      </p:sp>
      <p:sp>
        <p:nvSpPr>
          <p:cNvPr id="11" name="Pladsholder til indhold 10">
            <a:extLst>
              <a:ext uri="{FF2B5EF4-FFF2-40B4-BE49-F238E27FC236}">
                <a16:creationId xmlns:a16="http://schemas.microsoft.com/office/drawing/2014/main" id="{00C3BF8A-C8D0-4641-833A-87A5358C5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898" y="520459"/>
            <a:ext cx="9397553" cy="5817081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10000"/>
          </a:bodyPr>
          <a:lstStyle/>
          <a:p>
            <a:pPr marL="0" indent="0">
              <a:buNone/>
            </a:pPr>
            <a:endParaRPr lang="da-DK" sz="4400" b="1">
              <a:cs typeface="Calibri"/>
            </a:endParaRPr>
          </a:p>
          <a:p>
            <a:pPr marL="0" indent="0">
              <a:buNone/>
            </a:pPr>
            <a:r>
              <a:rPr lang="da-DK" sz="4400" b="1">
                <a:cs typeface="Calibri"/>
              </a:rPr>
              <a:t>Blok 1: </a:t>
            </a:r>
            <a:r>
              <a:rPr lang="da-DK" sz="4400" b="1">
                <a:solidFill>
                  <a:srgbClr val="FF0000"/>
                </a:solidFill>
                <a:ea typeface="+mj-ea"/>
                <a:cs typeface="+mj-cs"/>
              </a:rPr>
              <a:t>Kommunenavn </a:t>
            </a:r>
            <a:r>
              <a:rPr lang="da-DK" sz="4400" b="1">
                <a:cs typeface="Calibri"/>
              </a:rPr>
              <a:t>Kommunes tilbud </a:t>
            </a:r>
          </a:p>
          <a:p>
            <a:pPr marL="0" lvl="1" indent="0">
              <a:spcBef>
                <a:spcPts val="1000"/>
              </a:spcBef>
              <a:buNone/>
            </a:pPr>
            <a:r>
              <a:rPr lang="da-DK" sz="3600" b="1">
                <a:solidFill>
                  <a:srgbClr val="FF0000"/>
                </a:solidFill>
                <a:ea typeface="+mj-ea"/>
                <a:cs typeface="+mj-cs"/>
              </a:rPr>
              <a:t>Kommunenavn</a:t>
            </a:r>
            <a:r>
              <a:rPr lang="da-DK" sz="3100" b="1"/>
              <a:t> Kommune (25 min):</a:t>
            </a:r>
          </a:p>
          <a:p>
            <a:pPr lvl="1"/>
            <a:r>
              <a:rPr lang="da-DK" sz="3100"/>
              <a:t>Fortæller om de lokale tilbud</a:t>
            </a:r>
          </a:p>
          <a:p>
            <a:pPr marL="0" lvl="1" indent="0">
              <a:spcBef>
                <a:spcPts val="1000"/>
              </a:spcBef>
              <a:buNone/>
            </a:pPr>
            <a:endParaRPr lang="da-DK" sz="3100" b="1"/>
          </a:p>
          <a:p>
            <a:pPr marL="0" lvl="1" indent="0">
              <a:spcBef>
                <a:spcPts val="1000"/>
              </a:spcBef>
              <a:buNone/>
            </a:pPr>
            <a:r>
              <a:rPr lang="da-DK" sz="3100" b="1"/>
              <a:t>Data: Opgørelse af henvisninger til </a:t>
            </a:r>
            <a:r>
              <a:rPr lang="da-DK" sz="3600" b="1">
                <a:solidFill>
                  <a:srgbClr val="FF0000"/>
                </a:solidFill>
                <a:ea typeface="+mj-ea"/>
                <a:cs typeface="+mj-cs"/>
              </a:rPr>
              <a:t>Kommunenavn</a:t>
            </a:r>
            <a:r>
              <a:rPr lang="da-DK" sz="3100" b="1"/>
              <a:t> Kommune</a:t>
            </a:r>
          </a:p>
          <a:p>
            <a:pPr lvl="1"/>
            <a:r>
              <a:rPr lang="da-DK" sz="3100"/>
              <a:t>Hvor mange henviser vi, og hvad henviser vi til?</a:t>
            </a:r>
          </a:p>
          <a:p>
            <a:pPr lvl="1"/>
            <a:r>
              <a:rPr lang="da-DK" sz="3100"/>
              <a:t>Vores oplevelse af tilbuddene?</a:t>
            </a:r>
          </a:p>
          <a:p>
            <a:pPr marL="0" lvl="1" indent="0">
              <a:spcBef>
                <a:spcPts val="1000"/>
              </a:spcBef>
              <a:buNone/>
            </a:pPr>
            <a:endParaRPr lang="da-DK" sz="3100" u="sng"/>
          </a:p>
          <a:p>
            <a:pPr marL="457200" lvl="1" indent="0">
              <a:buNone/>
            </a:pPr>
            <a:endParaRPr lang="da-DK" sz="3100"/>
          </a:p>
          <a:p>
            <a:pPr marL="0" lvl="1" indent="0">
              <a:spcBef>
                <a:spcPts val="1000"/>
              </a:spcBef>
              <a:buNone/>
            </a:pPr>
            <a:r>
              <a:rPr lang="da-DK" sz="3100" u="sng"/>
              <a:t>Fælles dialog</a:t>
            </a:r>
            <a:r>
              <a:rPr lang="da-DK" sz="3100"/>
              <a:t>: Er der noget, der skal ændres?</a:t>
            </a:r>
          </a:p>
          <a:p>
            <a:pPr marL="457200" lvl="1" indent="0">
              <a:buNone/>
            </a:pPr>
            <a:endParaRPr lang="da-DK" sz="3600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4341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6C4A8-ECBD-4694-954C-5444D7E1D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965" y="365125"/>
            <a:ext cx="10175738" cy="1325563"/>
          </a:xfrm>
        </p:spPr>
        <p:txBody>
          <a:bodyPr>
            <a:normAutofit/>
          </a:bodyPr>
          <a:lstStyle/>
          <a:p>
            <a:r>
              <a:rPr lang="da-DK" sz="4000" b="1">
                <a:solidFill>
                  <a:srgbClr val="297A77"/>
                </a:solidFill>
                <a:latin typeface="+mn-lt"/>
              </a:rPr>
              <a:t>Forløbsprogrammer</a:t>
            </a:r>
            <a:br>
              <a:rPr lang="da-DK" sz="4000" b="1">
                <a:solidFill>
                  <a:srgbClr val="297A77"/>
                </a:solidFill>
                <a:latin typeface="+mn-lt"/>
              </a:rPr>
            </a:br>
            <a:r>
              <a:rPr lang="da-DK" sz="2200" b="1">
                <a:solidFill>
                  <a:srgbClr val="297A77"/>
                </a:solidFill>
                <a:latin typeface="+mn-lt"/>
              </a:rPr>
              <a:t>Til borgere med kronisk sygdom</a:t>
            </a:r>
            <a:endParaRPr lang="da-DK" sz="4000" b="1">
              <a:solidFill>
                <a:srgbClr val="297A77"/>
              </a:solidFill>
              <a:latin typeface="+mn-lt"/>
            </a:endParaRPr>
          </a:p>
        </p:txBody>
      </p:sp>
      <p:sp>
        <p:nvSpPr>
          <p:cNvPr id="7" name="Pladsholder til indhold 6">
            <a:extLst>
              <a:ext uri="{FF2B5EF4-FFF2-40B4-BE49-F238E27FC236}">
                <a16:creationId xmlns:a16="http://schemas.microsoft.com/office/drawing/2014/main" id="{52053174-5934-468C-8F4D-3453D2B34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585" y="1573306"/>
            <a:ext cx="9687197" cy="465288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Clr>
                <a:srgbClr val="297A77"/>
              </a:buClr>
            </a:pPr>
            <a:r>
              <a:rPr lang="da-DK" dirty="0"/>
              <a:t>Et forløbsprogram beskriver den samlede tværfaglige, tværsektorielle og koordinerede indsats for en given kronisk sygdom </a:t>
            </a:r>
          </a:p>
          <a:p>
            <a:pPr>
              <a:lnSpc>
                <a:spcPct val="100000"/>
              </a:lnSpc>
              <a:buClr>
                <a:srgbClr val="297A77"/>
              </a:buClr>
            </a:pPr>
            <a:r>
              <a:rPr lang="da-DK" dirty="0"/>
              <a:t>Desuden gives en præcis beskrivelse af opgavefordelingen, samt koordinering og kommunikation mellem alle de involverede parter. </a:t>
            </a:r>
          </a:p>
          <a:p>
            <a:pPr>
              <a:lnSpc>
                <a:spcPct val="100000"/>
              </a:lnSpc>
              <a:buClr>
                <a:srgbClr val="297A77"/>
              </a:buClr>
            </a:pPr>
            <a:r>
              <a:rPr lang="da-DK" dirty="0"/>
              <a:t>Der lægges også vægt på at understøtte borgere med kroniske sygdoms evne til at yde egenomsorg og mestre livet med kronisk sygdom. 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2DBD812F-5530-49EE-A9D5-5563BE2BA7F1}"/>
              </a:ext>
            </a:extLst>
          </p:cNvPr>
          <p:cNvSpPr/>
          <p:nvPr/>
        </p:nvSpPr>
        <p:spPr>
          <a:xfrm>
            <a:off x="10565703" y="1"/>
            <a:ext cx="1626297" cy="6857999"/>
          </a:xfrm>
          <a:prstGeom prst="rect">
            <a:avLst/>
          </a:prstGeom>
          <a:solidFill>
            <a:srgbClr val="297A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E5FB10-66A1-4454-BF15-0B6DDA84B545}"/>
              </a:ext>
            </a:extLst>
          </p:cNvPr>
          <p:cNvSpPr/>
          <p:nvPr/>
        </p:nvSpPr>
        <p:spPr>
          <a:xfrm>
            <a:off x="9755450" y="2615852"/>
            <a:ext cx="1626297" cy="162629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1C578922-5C81-4B42-94FA-4B7E48DCA2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4782" y="2800088"/>
            <a:ext cx="1233634" cy="1257822"/>
          </a:xfrm>
          <a:prstGeom prst="rect">
            <a:avLst/>
          </a:prstGeom>
        </p:spPr>
      </p:pic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9C950DDF-A841-4A77-A6EA-7C6F12DE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87415" y="6226190"/>
            <a:ext cx="932768" cy="365125"/>
          </a:xfrm>
        </p:spPr>
        <p:txBody>
          <a:bodyPr/>
          <a:lstStyle/>
          <a:p>
            <a:pPr algn="ctr"/>
            <a:fld id="{35A134F1-CBA3-4D22-9E5C-0449853882F4}" type="slidenum">
              <a:rPr lang="da-DK" altLang="en-US" smtClean="0">
                <a:solidFill>
                  <a:schemeClr val="bg1"/>
                </a:solidFill>
              </a:rPr>
              <a:pPr algn="ctr"/>
              <a:t>9</a:t>
            </a:fld>
            <a:endParaRPr lang="da-DK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830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c93761f-51ef-4530-9f5e-6cc801282091">
      <Terms xmlns="http://schemas.microsoft.com/office/infopath/2007/PartnerControls"/>
    </lcf76f155ced4ddcb4097134ff3c332f>
    <TaxCatchAll xmlns="658e924a-6452-4f30-ad3a-cb624d28adc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0808341755914FB2524EC801CAABAD" ma:contentTypeVersion="15" ma:contentTypeDescription="Create a new document." ma:contentTypeScope="" ma:versionID="ca63df0263e57335f878bb957bff6b70">
  <xsd:schema xmlns:xsd="http://www.w3.org/2001/XMLSchema" xmlns:xs="http://www.w3.org/2001/XMLSchema" xmlns:p="http://schemas.microsoft.com/office/2006/metadata/properties" xmlns:ns2="dc93761f-51ef-4530-9f5e-6cc801282091" xmlns:ns3="658e924a-6452-4f30-ad3a-cb624d28adc8" targetNamespace="http://schemas.microsoft.com/office/2006/metadata/properties" ma:root="true" ma:fieldsID="35b5b973f9e6103fabafc61d392f0639" ns2:_="" ns3:_="">
    <xsd:import namespace="dc93761f-51ef-4530-9f5e-6cc801282091"/>
    <xsd:import namespace="658e924a-6452-4f30-ad3a-cb624d28ad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3761f-51ef-4530-9f5e-6cc8012820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3b18725-0062-458b-ba13-ac6484c606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8e924a-6452-4f30-ad3a-cb624d28adc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01a246-b52e-4929-a2f4-f35e0cfc399c}" ma:internalName="TaxCatchAll" ma:showField="CatchAllData" ma:web="658e924a-6452-4f30-ad3a-cb624d28ad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65785F-4359-4F84-AFAE-EB7B727BC3AA}">
  <ds:schemaRefs>
    <ds:schemaRef ds:uri="http://schemas.microsoft.com/office/infopath/2007/PartnerControls"/>
    <ds:schemaRef ds:uri="http://schemas.microsoft.com/office/2006/metadata/properties"/>
    <ds:schemaRef ds:uri="http://purl.org/dc/elements/1.1/"/>
    <ds:schemaRef ds:uri="dc93761f-51ef-4530-9f5e-6cc801282091"/>
    <ds:schemaRef ds:uri="http://purl.org/dc/terms/"/>
    <ds:schemaRef ds:uri="http://purl.org/dc/dcmitype/"/>
    <ds:schemaRef ds:uri="http://schemas.microsoft.com/office/2006/documentManagement/types"/>
    <ds:schemaRef ds:uri="658e924a-6452-4f30-ad3a-cb624d28adc8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06313E7-0275-4B5F-A914-F92A149473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F156FB-DD37-4523-8E3D-F265E0D36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93761f-51ef-4530-9f5e-6cc801282091"/>
    <ds:schemaRef ds:uri="658e924a-6452-4f30-ad3a-cb624d28ad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4155</Words>
  <Application>Microsoft Office PowerPoint</Application>
  <PresentationFormat>Widescreen</PresentationFormat>
  <Paragraphs>531</Paragraphs>
  <Slides>42</Slides>
  <Notes>42</Notes>
  <HiddenSlides>0</HiddenSlides>
  <MMClips>1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42</vt:i4>
      </vt:variant>
    </vt:vector>
  </HeadingPairs>
  <TitlesOfParts>
    <vt:vector size="48" baseType="lpstr">
      <vt:lpstr>Arial</vt:lpstr>
      <vt:lpstr>Calibri</vt:lpstr>
      <vt:lpstr>Calibri Light</vt:lpstr>
      <vt:lpstr>Symbol</vt:lpstr>
      <vt:lpstr>Verdana</vt:lpstr>
      <vt:lpstr>Office Theme</vt:lpstr>
      <vt:lpstr>Klyngenavn   Henvisninger til kommunale tilbud  Almen praksis’ samarbejde med kommunale forebyggelses- og rehabiliteringstilbud    dato  </vt:lpstr>
      <vt:lpstr>Formål med dagens møde</vt:lpstr>
      <vt:lpstr>Introduktionsvideo Karin Zimmer, praktiserende læge, medlem af PLO’s bestyrelse</vt:lpstr>
      <vt:lpstr>Mødets hovedemner – 3 blokke</vt:lpstr>
      <vt:lpstr>Program for dagens møde</vt:lpstr>
      <vt:lpstr>Kommunenavn Kommune</vt:lpstr>
      <vt:lpstr>Materialer</vt:lpstr>
      <vt:lpstr>BLOK 1: BE</vt:lpstr>
      <vt:lpstr>Forløbsprogrammer Til borgere med kronisk sygdom</vt:lpstr>
      <vt:lpstr>Introduktion til dagens emne  Det tværsektorielle samarbejde mellem almen praksis og kommune er centralt</vt:lpstr>
      <vt:lpstr>Kommunens oplæg (25 min.) Information om kommunens tilbud og kommunikation med praksis</vt:lpstr>
      <vt:lpstr>Opgørelse af klyngens henvisninger </vt:lpstr>
      <vt:lpstr>Henvisninger til kommunale tilbud  Antal henvisninger fordelt på tilbuddene (absolutte tal) (data fra august 2021 til juli 2022)</vt:lpstr>
      <vt:lpstr>Henvisninger til kommunale tilbud  Henvisninger fordelt på tilbuddene, procent (data fra august 2021 til juli 2022)</vt:lpstr>
      <vt:lpstr>Henvisninger til kommunale rehabiliteringstilbud  Antal henvisninger pr 1.000 tilknyttede patienter for klyngens praksis, pseudomiseret (data fra hele 2021)</vt:lpstr>
      <vt:lpstr> Opsummering  </vt:lpstr>
      <vt:lpstr> Sidemandssamtale (10 min) Tal sammen to og to ved bordene </vt:lpstr>
      <vt:lpstr>Klyngens oplevelse af kommunens tilbud Fra spørgeskemaet</vt:lpstr>
      <vt:lpstr>Hvad er din umiddelbare oplevelse af kommunens tilbud?  Fra spørgeskemaet 1 af 2</vt:lpstr>
      <vt:lpstr>Hvad er din umiddelbare oplevelse af kommunens tilbud?  Fra spørgeskemaet 2 af 2</vt:lpstr>
      <vt:lpstr>Hvad er din umiddelbare oplevelse af kommunens tilbud?  Hovedpointer</vt:lpstr>
      <vt:lpstr>Fælles dialog: Er der noget, der skal ændres? (15 min) Klyngemedlemmer og kommune drøfter i plenum de resultater I har set </vt:lpstr>
      <vt:lpstr>PowerPoint-præsentation</vt:lpstr>
      <vt:lpstr>BLOK 1: BE</vt:lpstr>
      <vt:lpstr>Kendskab til tilbuddene og informationer om tilbuddene </vt:lpstr>
      <vt:lpstr>I hvilken grad kender du til indholdet i kommunens forskellige forebyggelses- og rehabiliteringstilbud? ​ Fra spørgeskemaet (procent)​</vt:lpstr>
      <vt:lpstr>Hvor får du oplysninger om kommunens tilbud (procent)? ​ Fra spørgeskemaet (mulighed for flere svar)​</vt:lpstr>
      <vt:lpstr>  </vt:lpstr>
      <vt:lpstr>PowerPoint-præsentation</vt:lpstr>
      <vt:lpstr>Henvisningsprocedurer</vt:lpstr>
      <vt:lpstr>Hvordan henviser du til kommunens tilbud?  Fra spørgeskemaet (mulighed for flere svar)</vt:lpstr>
      <vt:lpstr>Den dynamiske henvisning </vt:lpstr>
      <vt:lpstr>Kommunes oplæg (5 min.) Oplæg fra kommunen om henvisningsprocedurer</vt:lpstr>
      <vt:lpstr>Henvisningsprocedurer</vt:lpstr>
      <vt:lpstr>Er der noget der, afholder dig fra at henvise patienter? Tallene angiver procent (mulighed for flere svar)</vt:lpstr>
      <vt:lpstr> Hvad skulle der til for, at du ville henvise flere?  (Fra spørgeskemaet - fritekst)</vt:lpstr>
      <vt:lpstr>   Mangler der tilbud til nogle patienter? (Fra spørgeskemaet 1 af 2)  </vt:lpstr>
      <vt:lpstr>   Mangler der tilbud til nogle patienter? (Fra spørgeskemaet 2 af 2)  </vt:lpstr>
      <vt:lpstr>  </vt:lpstr>
      <vt:lpstr>PowerPoint-præsentation</vt:lpstr>
      <vt:lpstr>Opsamling og opfølgning i plenum (20 min.)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Christian Hollemann Pedersen</cp:lastModifiedBy>
  <cp:revision>2</cp:revision>
  <cp:lastPrinted>2022-09-16T12:11:25Z</cp:lastPrinted>
  <dcterms:created xsi:type="dcterms:W3CDTF">2018-05-04T12:52:03Z</dcterms:created>
  <dcterms:modified xsi:type="dcterms:W3CDTF">2023-02-13T16:01:57Z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0x010100D70808341755914FB2524EC801CAABAD</vt:lpwstr>
  </property>
</Properties>
</file>