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ink/ink1.xml" ContentType="application/inkml+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3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3"/>
  </p:notesMasterIdLst>
  <p:handoutMasterIdLst>
    <p:handoutMasterId r:id="rId44"/>
  </p:handoutMasterIdLst>
  <p:sldIdLst>
    <p:sldId id="622" r:id="rId5"/>
    <p:sldId id="809" r:id="rId6"/>
    <p:sldId id="862" r:id="rId7"/>
    <p:sldId id="848" r:id="rId8"/>
    <p:sldId id="658" r:id="rId9"/>
    <p:sldId id="851" r:id="rId10"/>
    <p:sldId id="830" r:id="rId11"/>
    <p:sldId id="725" r:id="rId12"/>
    <p:sldId id="771" r:id="rId13"/>
    <p:sldId id="779" r:id="rId14"/>
    <p:sldId id="838" r:id="rId15"/>
    <p:sldId id="772" r:id="rId16"/>
    <p:sldId id="773" r:id="rId17"/>
    <p:sldId id="819" r:id="rId18"/>
    <p:sldId id="825" r:id="rId19"/>
    <p:sldId id="780" r:id="rId20"/>
    <p:sldId id="840" r:id="rId21"/>
    <p:sldId id="831" r:id="rId22"/>
    <p:sldId id="861" r:id="rId23"/>
    <p:sldId id="786" r:id="rId24"/>
    <p:sldId id="769" r:id="rId25"/>
    <p:sldId id="743" r:id="rId26"/>
    <p:sldId id="733" r:id="rId27"/>
    <p:sldId id="739" r:id="rId28"/>
    <p:sldId id="833" r:id="rId29"/>
    <p:sldId id="846" r:id="rId30"/>
    <p:sldId id="834" r:id="rId31"/>
    <p:sldId id="835" r:id="rId32"/>
    <p:sldId id="832" r:id="rId33"/>
    <p:sldId id="748" r:id="rId34"/>
    <p:sldId id="774" r:id="rId35"/>
    <p:sldId id="775" r:id="rId36"/>
    <p:sldId id="845" r:id="rId37"/>
    <p:sldId id="628" r:id="rId38"/>
    <p:sldId id="836" r:id="rId39"/>
    <p:sldId id="751" r:id="rId40"/>
    <p:sldId id="787" r:id="rId41"/>
    <p:sldId id="758" r:id="rId42"/>
  </p:sldIdLst>
  <p:sldSz cx="12192000" cy="68580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rgitte Harbo" initials="BH" lastIdx="1" clrIdx="0">
    <p:extLst>
      <p:ext uri="{19B8F6BF-5375-455C-9EA6-DF929625EA0E}">
        <p15:presenceInfo xmlns:p15="http://schemas.microsoft.com/office/powerpoint/2012/main" userId="S::bharbo@health.sdu.dk::eda14036-c5e6-4ce3-b83b-a869b99353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A77"/>
    <a:srgbClr val="EBF7F7"/>
    <a:srgbClr val="3C8C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636" autoAdjust="0"/>
  </p:normalViewPr>
  <p:slideViewPr>
    <p:cSldViewPr snapToGrid="0">
      <p:cViewPr varScale="1">
        <p:scale>
          <a:sx n="82" d="100"/>
          <a:sy n="82" d="100"/>
        </p:scale>
        <p:origin x="447" y="4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gitte Harbo" userId="c83aa625-91c8-4b7b-85d4-8d0119f286a4" providerId="ADAL" clId="{6DC090D2-D528-4616-8196-6B29ADFB1D68}"/>
    <pc:docChg chg="modSld">
      <pc:chgData name="Birgitte Harbo" userId="c83aa625-91c8-4b7b-85d4-8d0119f286a4" providerId="ADAL" clId="{6DC090D2-D528-4616-8196-6B29ADFB1D68}" dt="2023-10-23T11:28:48.235" v="1" actId="20577"/>
      <pc:docMkLst>
        <pc:docMk/>
      </pc:docMkLst>
      <pc:sldChg chg="modNotesTx">
        <pc:chgData name="Birgitte Harbo" userId="c83aa625-91c8-4b7b-85d4-8d0119f286a4" providerId="ADAL" clId="{6DC090D2-D528-4616-8196-6B29ADFB1D68}" dt="2023-10-23T11:28:48.235" v="1" actId="20577"/>
        <pc:sldMkLst>
          <pc:docMk/>
          <pc:sldMk cId="3890866905" sldId="846"/>
        </pc:sldMkLst>
      </pc:sldChg>
    </pc:docChg>
  </pc:docChgLst>
  <pc:docChgLst>
    <pc:chgData name="Birgitte Harbo" userId="c83aa625-91c8-4b7b-85d4-8d0119f286a4" providerId="ADAL" clId="{F871252F-4789-4257-A6C4-AADDFFE7FE26}"/>
    <pc:docChg chg="modSld">
      <pc:chgData name="Birgitte Harbo" userId="c83aa625-91c8-4b7b-85d4-8d0119f286a4" providerId="ADAL" clId="{F871252F-4789-4257-A6C4-AADDFFE7FE26}" dt="2023-03-16T08:39:40.371" v="3" actId="20577"/>
      <pc:docMkLst>
        <pc:docMk/>
      </pc:docMkLst>
      <pc:sldChg chg="modSp mod">
        <pc:chgData name="Birgitte Harbo" userId="c83aa625-91c8-4b7b-85d4-8d0119f286a4" providerId="ADAL" clId="{F871252F-4789-4257-A6C4-AADDFFE7FE26}" dt="2023-03-16T08:39:40.371" v="3" actId="20577"/>
        <pc:sldMkLst>
          <pc:docMk/>
          <pc:sldMk cId="3890866905" sldId="846"/>
        </pc:sldMkLst>
        <pc:spChg chg="mod">
          <ac:chgData name="Birgitte Harbo" userId="c83aa625-91c8-4b7b-85d4-8d0119f286a4" providerId="ADAL" clId="{F871252F-4789-4257-A6C4-AADDFFE7FE26}" dt="2023-03-16T08:39:40.371" v="3" actId="20577"/>
          <ac:spMkLst>
            <pc:docMk/>
            <pc:sldMk cId="3890866905" sldId="846"/>
            <ac:spMk id="7" creationId="{52053174-5934-468C-8F4D-3453D2B347AF}"/>
          </ac:spMkLst>
        </pc:spChg>
      </pc:sldChg>
    </pc:docChg>
  </pc:docChgLst>
  <pc:docChgLst>
    <pc:chgData name="Birgitte Harbo" userId="c83aa625-91c8-4b7b-85d4-8d0119f286a4" providerId="ADAL" clId="{1CD6DD7E-E65B-4F48-9484-19E0B1E45329}"/>
    <pc:docChg chg="undo custSel delSld modSld">
      <pc:chgData name="Birgitte Harbo" userId="c83aa625-91c8-4b7b-85d4-8d0119f286a4" providerId="ADAL" clId="{1CD6DD7E-E65B-4F48-9484-19E0B1E45329}" dt="2024-05-29T12:06:56.792" v="451" actId="20577"/>
      <pc:docMkLst>
        <pc:docMk/>
      </pc:docMkLst>
      <pc:sldChg chg="modSp mod">
        <pc:chgData name="Birgitte Harbo" userId="c83aa625-91c8-4b7b-85d4-8d0119f286a4" providerId="ADAL" clId="{1CD6DD7E-E65B-4F48-9484-19E0B1E45329}" dt="2024-05-29T12:06:56.792" v="451" actId="20577"/>
        <pc:sldMkLst>
          <pc:docMk/>
          <pc:sldMk cId="3355659048" sldId="769"/>
        </pc:sldMkLst>
        <pc:spChg chg="mod">
          <ac:chgData name="Birgitte Harbo" userId="c83aa625-91c8-4b7b-85d4-8d0119f286a4" providerId="ADAL" clId="{1CD6DD7E-E65B-4F48-9484-19E0B1E45329}" dt="2024-05-29T12:06:56.792" v="451" actId="20577"/>
          <ac:spMkLst>
            <pc:docMk/>
            <pc:sldMk cId="3355659048" sldId="769"/>
            <ac:spMk id="7" creationId="{52053174-5934-468C-8F4D-3453D2B347AF}"/>
          </ac:spMkLst>
        </pc:spChg>
      </pc:sldChg>
      <pc:sldChg chg="addSp delSp modSp mod modNotesTx">
        <pc:chgData name="Birgitte Harbo" userId="c83aa625-91c8-4b7b-85d4-8d0119f286a4" providerId="ADAL" clId="{1CD6DD7E-E65B-4F48-9484-19E0B1E45329}" dt="2024-05-29T12:05:05.556" v="358" actId="20577"/>
        <pc:sldMkLst>
          <pc:docMk/>
          <pc:sldMk cId="3890866905" sldId="846"/>
        </pc:sldMkLst>
        <pc:spChg chg="mod">
          <ac:chgData name="Birgitte Harbo" userId="c83aa625-91c8-4b7b-85d4-8d0119f286a4" providerId="ADAL" clId="{1CD6DD7E-E65B-4F48-9484-19E0B1E45329}" dt="2024-05-29T12:01:43.736" v="257" actId="20577"/>
          <ac:spMkLst>
            <pc:docMk/>
            <pc:sldMk cId="3890866905" sldId="846"/>
            <ac:spMk id="2" creationId="{3DC6C4A8-ECBD-4694-954C-5444D7E1D574}"/>
          </ac:spMkLst>
        </pc:spChg>
        <pc:spChg chg="add del mod">
          <ac:chgData name="Birgitte Harbo" userId="c83aa625-91c8-4b7b-85d4-8d0119f286a4" providerId="ADAL" clId="{1CD6DD7E-E65B-4F48-9484-19E0B1E45329}" dt="2024-05-29T12:02:31.037" v="273" actId="22"/>
          <ac:spMkLst>
            <pc:docMk/>
            <pc:sldMk cId="3890866905" sldId="846"/>
            <ac:spMk id="5" creationId="{70A7D764-E951-1EBE-7077-1712E677CE22}"/>
          </ac:spMkLst>
        </pc:spChg>
        <pc:spChg chg="mod">
          <ac:chgData name="Birgitte Harbo" userId="c83aa625-91c8-4b7b-85d4-8d0119f286a4" providerId="ADAL" clId="{1CD6DD7E-E65B-4F48-9484-19E0B1E45329}" dt="2024-05-29T12:03:32.904" v="280" actId="6549"/>
          <ac:spMkLst>
            <pc:docMk/>
            <pc:sldMk cId="3890866905" sldId="846"/>
            <ac:spMk id="7" creationId="{52053174-5934-468C-8F4D-3453D2B347AF}"/>
          </ac:spMkLst>
        </pc:spChg>
      </pc:sldChg>
      <pc:sldChg chg="del">
        <pc:chgData name="Birgitte Harbo" userId="c83aa625-91c8-4b7b-85d4-8d0119f286a4" providerId="ADAL" clId="{1CD6DD7E-E65B-4F48-9484-19E0B1E45329}" dt="2024-05-29T11:14:30.172" v="0" actId="47"/>
        <pc:sldMkLst>
          <pc:docMk/>
          <pc:sldMk cId="3591265040" sldId="847"/>
        </pc:sldMkLst>
      </pc:sldChg>
      <pc:sldChg chg="modNotesTx">
        <pc:chgData name="Birgitte Harbo" userId="c83aa625-91c8-4b7b-85d4-8d0119f286a4" providerId="ADAL" clId="{1CD6DD7E-E65B-4F48-9484-19E0B1E45329}" dt="2024-05-29T11:35:29.292" v="148" actId="20577"/>
        <pc:sldMkLst>
          <pc:docMk/>
          <pc:sldMk cId="3092191712" sldId="86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kiap.sharepoint.com/sites/KiAPKbenhavn/Shared%20Documents/Akutfunktioner/30.%20Sus&#229;/Akutfunktioner_Sus&#22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kiap.sharepoint.com/sites/KiAPKbenhavn/Shared%20Documents/Akutfunktioner/30.%20Sus&#229;/Akutfunktioner_Sus&#22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kiap.sharepoint.com/sites/KiAPKbenhavn/Shared%20Documents/Akutfunktioner/30.%20Sus&#229;/Akutfunktioner_Sus&#22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kiap.sharepoint.com/sites/KiAPKbenhavn/Shared%20Documents/Akutfunktioner/30.%20Sus&#229;/Akutfunktioner_Sus&#22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kiap.sharepoint.com/sites/KiAPKbenhavn/Shared%20Documents/Akutfunktioner/30.%20Sus&#229;/Akutfunktioner_Sus&#22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kiap.sharepoint.com/sites/KiAPKbenhavn/Shared%20Documents/Akutfunktioner/30.%20Sus&#229;/Akutfunktioner_Sus&#22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kiap.sharepoint.com/sites/KiAPKbenhavn/Shared%20Documents/Akutfunktioner/30.%20Sus&#229;/Akutfunktioner_Sus&#22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kiap.sharepoint.com/sites/KiAPKbenhavn/Shared%20Documents/Akutfunktioner/30.%20Sus&#229;/Akutfunktioner_Sus&#229;.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297A77"/>
            </a:solidFill>
            <a:ln>
              <a:noFill/>
            </a:ln>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da-DK"/>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 Kendskab'!$B$3:$B$7</c:f>
              <c:strCache>
                <c:ptCount val="5"/>
                <c:pt idx="0">
                  <c:v> Jeg kender slet ikke til indholdet</c:v>
                </c:pt>
                <c:pt idx="1">
                  <c:v>Jeg kender i mindre grad til indholdet</c:v>
                </c:pt>
                <c:pt idx="2">
                  <c:v>Jeg kender i nogen grad til indholdet</c:v>
                </c:pt>
                <c:pt idx="3">
                  <c:v>Jeg kender i høj grad til indholdet</c:v>
                </c:pt>
                <c:pt idx="4">
                  <c:v>Jeg kender i meget høj grad til indholdet</c:v>
                </c:pt>
              </c:strCache>
            </c:strRef>
          </c:cat>
          <c:val>
            <c:numRef>
              <c:f>'1. Kendskab'!$C$3:$C$7</c:f>
              <c:numCache>
                <c:formatCode>General</c:formatCode>
                <c:ptCount val="5"/>
                <c:pt idx="0">
                  <c:v>0</c:v>
                </c:pt>
                <c:pt idx="1">
                  <c:v>26</c:v>
                </c:pt>
                <c:pt idx="2">
                  <c:v>65</c:v>
                </c:pt>
                <c:pt idx="3">
                  <c:v>9</c:v>
                </c:pt>
                <c:pt idx="4">
                  <c:v>0</c:v>
                </c:pt>
              </c:numCache>
            </c:numRef>
          </c:val>
          <c:extLst>
            <c:ext xmlns:c16="http://schemas.microsoft.com/office/drawing/2014/chart" uri="{C3380CC4-5D6E-409C-BE32-E72D297353CC}">
              <c16:uniqueId val="{00000000-1914-4777-86AA-A97C7A1F5985}"/>
            </c:ext>
          </c:extLst>
        </c:ser>
        <c:dLbls>
          <c:showLegendKey val="0"/>
          <c:showVal val="0"/>
          <c:showCatName val="0"/>
          <c:showSerName val="0"/>
          <c:showPercent val="0"/>
          <c:showBubbleSize val="0"/>
        </c:dLbls>
        <c:gapWidth val="182"/>
        <c:axId val="2090769504"/>
        <c:axId val="2090767424"/>
      </c:barChart>
      <c:catAx>
        <c:axId val="20907695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2090767424"/>
        <c:crosses val="autoZero"/>
        <c:auto val="1"/>
        <c:lblAlgn val="ctr"/>
        <c:lblOffset val="100"/>
        <c:noMultiLvlLbl val="0"/>
      </c:catAx>
      <c:valAx>
        <c:axId val="20907674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2090769504"/>
        <c:crosses val="autoZero"/>
        <c:crossBetween val="between"/>
      </c:valAx>
      <c:spPr>
        <a:noFill/>
        <a:ln>
          <a:noFill/>
        </a:ln>
        <a:effectLst/>
      </c:spPr>
    </c:plotArea>
    <c:plotVisOnly val="1"/>
    <c:dispBlanksAs val="gap"/>
    <c:showDLblsOverMax val="0"/>
  </c:chart>
  <c:spPr>
    <a:noFill/>
    <a:ln>
      <a:noFill/>
    </a:ln>
    <a:effectLst/>
  </c:spPr>
  <c:txPr>
    <a:bodyPr/>
    <a:lstStyle/>
    <a:p>
      <a:pPr>
        <a:defRPr sz="1500"/>
      </a:pPr>
      <a:endParaRPr lang="da-DK"/>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297A77"/>
            </a:solidFill>
            <a:ln>
              <a:noFill/>
            </a:ln>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 Pateinternes behov'!$C$3:$C$8</c:f>
              <c:strCache>
                <c:ptCount val="6"/>
                <c:pt idx="0">
                  <c:v>Meget godt</c:v>
                </c:pt>
                <c:pt idx="1">
                  <c:v>Godt</c:v>
                </c:pt>
                <c:pt idx="2">
                  <c:v>Nogenlunde</c:v>
                </c:pt>
                <c:pt idx="3">
                  <c:v>Dårligt</c:v>
                </c:pt>
                <c:pt idx="4">
                  <c:v>Meget dårligt</c:v>
                </c:pt>
                <c:pt idx="5">
                  <c:v>Ikke relevant / ved ikke</c:v>
                </c:pt>
              </c:strCache>
            </c:strRef>
          </c:cat>
          <c:val>
            <c:numRef>
              <c:f>'2. Pateinternes behov'!$D$3:$D$8</c:f>
              <c:numCache>
                <c:formatCode>General</c:formatCode>
                <c:ptCount val="6"/>
                <c:pt idx="0">
                  <c:v>3</c:v>
                </c:pt>
                <c:pt idx="1">
                  <c:v>29</c:v>
                </c:pt>
                <c:pt idx="2">
                  <c:v>47</c:v>
                </c:pt>
                <c:pt idx="3">
                  <c:v>9</c:v>
                </c:pt>
                <c:pt idx="4">
                  <c:v>0</c:v>
                </c:pt>
                <c:pt idx="5">
                  <c:v>12</c:v>
                </c:pt>
              </c:numCache>
            </c:numRef>
          </c:val>
          <c:extLst>
            <c:ext xmlns:c16="http://schemas.microsoft.com/office/drawing/2014/chart" uri="{C3380CC4-5D6E-409C-BE32-E72D297353CC}">
              <c16:uniqueId val="{00000000-49B2-47E8-8D98-5247C00FB02F}"/>
            </c:ext>
          </c:extLst>
        </c:ser>
        <c:dLbls>
          <c:showLegendKey val="0"/>
          <c:showVal val="0"/>
          <c:showCatName val="0"/>
          <c:showSerName val="0"/>
          <c:showPercent val="0"/>
          <c:showBubbleSize val="0"/>
        </c:dLbls>
        <c:gapWidth val="182"/>
        <c:axId val="2070164047"/>
        <c:axId val="2070165711"/>
      </c:barChart>
      <c:catAx>
        <c:axId val="2070164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2070165711"/>
        <c:crosses val="autoZero"/>
        <c:auto val="1"/>
        <c:lblAlgn val="ctr"/>
        <c:lblOffset val="100"/>
        <c:noMultiLvlLbl val="0"/>
      </c:catAx>
      <c:valAx>
        <c:axId val="20701657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2070164047"/>
        <c:crosses val="autoZero"/>
        <c:crossBetween val="between"/>
      </c:valAx>
      <c:spPr>
        <a:noFill/>
        <a:ln>
          <a:noFill/>
        </a:ln>
        <a:effectLst/>
      </c:spPr>
    </c:plotArea>
    <c:plotVisOnly val="1"/>
    <c:dispBlanksAs val="gap"/>
    <c:showDLblsOverMax val="0"/>
  </c:chart>
  <c:spPr>
    <a:noFill/>
    <a:ln>
      <a:noFill/>
    </a:ln>
    <a:effectLst/>
  </c:spPr>
  <c:txPr>
    <a:bodyPr/>
    <a:lstStyle/>
    <a:p>
      <a:pPr>
        <a:defRPr sz="1500"/>
      </a:pPr>
      <a:endParaRPr lang="da-DK"/>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'4. Kapacitet'!$E$2</c:f>
              <c:strCache>
                <c:ptCount val="1"/>
                <c:pt idx="0">
                  <c:v>Oplevelse af kapaciteten af kommunens akutfunktioner</c:v>
                </c:pt>
              </c:strCache>
            </c:strRef>
          </c:tx>
          <c:spPr>
            <a:solidFill>
              <a:srgbClr val="297A77"/>
            </a:solidFill>
            <a:ln>
              <a:noFill/>
            </a:ln>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da-DK"/>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'4. Kapacitet'!$D$3:$D$6</c:f>
              <c:strCache>
                <c:ptCount val="4"/>
                <c:pt idx="0">
                  <c:v>Tilstrækkelig</c:v>
                </c:pt>
                <c:pt idx="1">
                  <c:v>Nogenlunde</c:v>
                </c:pt>
                <c:pt idx="2">
                  <c:v>Mangelfuld </c:v>
                </c:pt>
                <c:pt idx="3">
                  <c:v>Ved ikke</c:v>
                </c:pt>
              </c:strCache>
            </c:strRef>
          </c:cat>
          <c:val>
            <c:numRef>
              <c:f>'4. Kapacitet'!$E$3:$E$6</c:f>
              <c:numCache>
                <c:formatCode>General</c:formatCode>
                <c:ptCount val="4"/>
                <c:pt idx="0">
                  <c:v>6</c:v>
                </c:pt>
                <c:pt idx="1">
                  <c:v>41</c:v>
                </c:pt>
                <c:pt idx="2">
                  <c:v>32</c:v>
                </c:pt>
                <c:pt idx="3">
                  <c:v>21</c:v>
                </c:pt>
              </c:numCache>
            </c:numRef>
          </c:val>
          <c:extLst>
            <c:ext xmlns:c16="http://schemas.microsoft.com/office/drawing/2014/chart" uri="{C3380CC4-5D6E-409C-BE32-E72D297353CC}">
              <c16:uniqueId val="{00000000-0A3C-4052-B7E5-D506D7157370}"/>
            </c:ext>
          </c:extLst>
        </c:ser>
        <c:dLbls>
          <c:showLegendKey val="0"/>
          <c:showVal val="0"/>
          <c:showCatName val="0"/>
          <c:showSerName val="0"/>
          <c:showPercent val="0"/>
          <c:showBubbleSize val="0"/>
        </c:dLbls>
        <c:gapWidth val="219"/>
        <c:overlap val="-27"/>
        <c:axId val="1338146095"/>
        <c:axId val="1338143183"/>
      </c:barChart>
      <c:catAx>
        <c:axId val="13381460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1338143183"/>
        <c:crosses val="autoZero"/>
        <c:auto val="1"/>
        <c:lblAlgn val="ctr"/>
        <c:lblOffset val="100"/>
        <c:noMultiLvlLbl val="0"/>
      </c:catAx>
      <c:valAx>
        <c:axId val="13381431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1338146095"/>
        <c:crosses val="autoZero"/>
        <c:crossBetween val="between"/>
      </c:valAx>
      <c:spPr>
        <a:noFill/>
        <a:ln>
          <a:noFill/>
        </a:ln>
        <a:effectLst/>
      </c:spPr>
    </c:plotArea>
    <c:plotVisOnly val="1"/>
    <c:dispBlanksAs val="gap"/>
    <c:showDLblsOverMax val="0"/>
  </c:chart>
  <c:spPr>
    <a:noFill/>
    <a:ln>
      <a:noFill/>
    </a:ln>
    <a:effectLst/>
  </c:spPr>
  <c:txPr>
    <a:bodyPr/>
    <a:lstStyle/>
    <a:p>
      <a:pPr>
        <a:defRPr sz="1500"/>
      </a:pPr>
      <a:endParaRPr lang="da-DK"/>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'5. Kompetence'!$E$3</c:f>
              <c:strCache>
                <c:ptCount val="1"/>
                <c:pt idx="0">
                  <c:v>Oplevelse af kompetencen af kommunens akutfunktioner</c:v>
                </c:pt>
              </c:strCache>
            </c:strRef>
          </c:tx>
          <c:spPr>
            <a:solidFill>
              <a:srgbClr val="297A77"/>
            </a:solidFill>
            <a:ln>
              <a:noFill/>
            </a:ln>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 Kompetence'!$D$4:$D$9</c:f>
              <c:strCache>
                <c:ptCount val="6"/>
                <c:pt idx="0">
                  <c:v>Meget høj</c:v>
                </c:pt>
                <c:pt idx="1">
                  <c:v>Høj</c:v>
                </c:pt>
                <c:pt idx="2">
                  <c:v>Nogenlunde</c:v>
                </c:pt>
                <c:pt idx="3">
                  <c:v>Lav </c:v>
                </c:pt>
                <c:pt idx="4">
                  <c:v>Meget lav</c:v>
                </c:pt>
                <c:pt idx="5">
                  <c:v>Ved ikke</c:v>
                </c:pt>
              </c:strCache>
            </c:strRef>
          </c:cat>
          <c:val>
            <c:numRef>
              <c:f>'5. Kompetence'!$E$4:$E$9</c:f>
              <c:numCache>
                <c:formatCode>General</c:formatCode>
                <c:ptCount val="6"/>
                <c:pt idx="0">
                  <c:v>0</c:v>
                </c:pt>
                <c:pt idx="1">
                  <c:v>38</c:v>
                </c:pt>
                <c:pt idx="2">
                  <c:v>41</c:v>
                </c:pt>
                <c:pt idx="3">
                  <c:v>6</c:v>
                </c:pt>
                <c:pt idx="4">
                  <c:v>0</c:v>
                </c:pt>
                <c:pt idx="5">
                  <c:v>15</c:v>
                </c:pt>
              </c:numCache>
            </c:numRef>
          </c:val>
          <c:extLst>
            <c:ext xmlns:c16="http://schemas.microsoft.com/office/drawing/2014/chart" uri="{C3380CC4-5D6E-409C-BE32-E72D297353CC}">
              <c16:uniqueId val="{00000000-1107-4D47-A107-35B96CAE8E70}"/>
            </c:ext>
          </c:extLst>
        </c:ser>
        <c:dLbls>
          <c:showLegendKey val="0"/>
          <c:showVal val="0"/>
          <c:showCatName val="0"/>
          <c:showSerName val="0"/>
          <c:showPercent val="0"/>
          <c:showBubbleSize val="0"/>
        </c:dLbls>
        <c:gapWidth val="219"/>
        <c:overlap val="-27"/>
        <c:axId val="2080633231"/>
        <c:axId val="2080635727"/>
      </c:barChart>
      <c:catAx>
        <c:axId val="2080633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2080635727"/>
        <c:crosses val="autoZero"/>
        <c:auto val="1"/>
        <c:lblAlgn val="ctr"/>
        <c:lblOffset val="100"/>
        <c:noMultiLvlLbl val="0"/>
      </c:catAx>
      <c:valAx>
        <c:axId val="20806357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2080633231"/>
        <c:crosses val="autoZero"/>
        <c:crossBetween val="between"/>
      </c:valAx>
      <c:spPr>
        <a:noFill/>
        <a:ln>
          <a:noFill/>
        </a:ln>
        <a:effectLst/>
      </c:spPr>
    </c:plotArea>
    <c:plotVisOnly val="1"/>
    <c:dispBlanksAs val="gap"/>
    <c:showDLblsOverMax val="0"/>
  </c:chart>
  <c:spPr>
    <a:noFill/>
    <a:ln>
      <a:noFill/>
    </a:ln>
    <a:effectLst/>
  </c:spPr>
  <c:txPr>
    <a:bodyPr/>
    <a:lstStyle/>
    <a:p>
      <a:pPr>
        <a:defRPr sz="1500"/>
      </a:pPr>
      <a:endParaRPr lang="da-DK"/>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'11.Forebyggelse af indlæggelser'!$C$4</c:f>
              <c:strCache>
                <c:ptCount val="1"/>
              </c:strCache>
            </c:strRef>
          </c:tx>
          <c:spPr>
            <a:solidFill>
              <a:srgbClr val="297A77"/>
            </a:solidFill>
            <a:ln>
              <a:noFill/>
            </a:ln>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da-DK"/>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'11.Forebyggelse af indlæggelser'!$B$5:$B$10</c:f>
              <c:strCache>
                <c:ptCount val="6"/>
                <c:pt idx="0">
                  <c:v> Ja, i meget høj grad </c:v>
                </c:pt>
                <c:pt idx="1">
                  <c:v>Ja, i høj grad</c:v>
                </c:pt>
                <c:pt idx="2">
                  <c:v>Ja, i nogen grad </c:v>
                </c:pt>
                <c:pt idx="3">
                  <c:v>I mindre grad</c:v>
                </c:pt>
                <c:pt idx="4">
                  <c:v>Slet ikke</c:v>
                </c:pt>
                <c:pt idx="5">
                  <c:v>Ved ikke </c:v>
                </c:pt>
              </c:strCache>
            </c:strRef>
          </c:cat>
          <c:val>
            <c:numRef>
              <c:f>'11.Forebyggelse af indlæggelser'!$C$5:$C$10</c:f>
              <c:numCache>
                <c:formatCode>General</c:formatCode>
                <c:ptCount val="6"/>
                <c:pt idx="0">
                  <c:v>3</c:v>
                </c:pt>
                <c:pt idx="1">
                  <c:v>6</c:v>
                </c:pt>
                <c:pt idx="2">
                  <c:v>38</c:v>
                </c:pt>
                <c:pt idx="3">
                  <c:v>24</c:v>
                </c:pt>
                <c:pt idx="4">
                  <c:v>3</c:v>
                </c:pt>
                <c:pt idx="5">
                  <c:v>26</c:v>
                </c:pt>
              </c:numCache>
            </c:numRef>
          </c:val>
          <c:extLst>
            <c:ext xmlns:c16="http://schemas.microsoft.com/office/drawing/2014/chart" uri="{C3380CC4-5D6E-409C-BE32-E72D297353CC}">
              <c16:uniqueId val="{00000000-6F20-43B2-933A-D28D352165A7}"/>
            </c:ext>
          </c:extLst>
        </c:ser>
        <c:dLbls>
          <c:showLegendKey val="0"/>
          <c:showVal val="0"/>
          <c:showCatName val="0"/>
          <c:showSerName val="0"/>
          <c:showPercent val="0"/>
          <c:showBubbleSize val="0"/>
        </c:dLbls>
        <c:gapWidth val="182"/>
        <c:axId val="2082073647"/>
        <c:axId val="2082068655"/>
      </c:barChart>
      <c:catAx>
        <c:axId val="208207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2082068655"/>
        <c:crosses val="autoZero"/>
        <c:auto val="1"/>
        <c:lblAlgn val="ctr"/>
        <c:lblOffset val="100"/>
        <c:noMultiLvlLbl val="0"/>
      </c:catAx>
      <c:valAx>
        <c:axId val="20820686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2082073647"/>
        <c:crosses val="autoZero"/>
        <c:crossBetween val="between"/>
      </c:valAx>
      <c:spPr>
        <a:noFill/>
        <a:ln>
          <a:noFill/>
        </a:ln>
        <a:effectLst/>
      </c:spPr>
    </c:plotArea>
    <c:plotVisOnly val="1"/>
    <c:dispBlanksAs val="gap"/>
    <c:showDLblsOverMax val="0"/>
  </c:chart>
  <c:spPr>
    <a:noFill/>
    <a:ln>
      <a:noFill/>
    </a:ln>
    <a:effectLst/>
  </c:spPr>
  <c:txPr>
    <a:bodyPr/>
    <a:lstStyle/>
    <a:p>
      <a:pPr>
        <a:defRPr sz="1500"/>
      </a:pPr>
      <a:endParaRPr lang="da-DK"/>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'Ark1'!$R$37:$R$41</c:f>
              <c:strCache>
                <c:ptCount val="5"/>
                <c:pt idx="0">
                  <c:v>Antal ydelser (0124)</c:v>
                </c:pt>
                <c:pt idx="2">
                  <c:v>Antal ydelser (til 18+ årige)</c:v>
                </c:pt>
                <c:pt idx="3">
                  <c:v>pr. 1000 sikrede (18+ år) i praksis</c:v>
                </c:pt>
                <c:pt idx="4">
                  <c:v>i 2022</c:v>
                </c:pt>
              </c:strCache>
            </c:strRef>
          </c:tx>
          <c:spPr>
            <a:solidFill>
              <a:schemeClr val="accent1"/>
            </a:solidFill>
            <a:ln>
              <a:noFill/>
            </a:ln>
            <a:effectLst/>
          </c:spPr>
          <c:invertIfNegative val="0"/>
          <c:dPt>
            <c:idx val="15"/>
            <c:invertIfNegative val="0"/>
            <c:bubble3D val="0"/>
            <c:spPr>
              <a:solidFill>
                <a:schemeClr val="accent2">
                  <a:lumMod val="75000"/>
                </a:schemeClr>
              </a:solidFill>
              <a:ln>
                <a:noFill/>
              </a:ln>
              <a:effectLst/>
            </c:spPr>
            <c:extLst>
              <c:ext xmlns:c16="http://schemas.microsoft.com/office/drawing/2014/chart" uri="{C3380CC4-5D6E-409C-BE32-E72D297353CC}">
                <c16:uniqueId val="{00000001-5EC4-46A5-8C83-AC67064D7E12}"/>
              </c:ext>
            </c:extLst>
          </c:dPt>
          <c:dPt>
            <c:idx val="16"/>
            <c:invertIfNegative val="0"/>
            <c:bubble3D val="0"/>
            <c:spPr>
              <a:solidFill>
                <a:srgbClr val="FFC000"/>
              </a:solidFill>
              <a:ln>
                <a:noFill/>
              </a:ln>
              <a:effectLst/>
            </c:spPr>
            <c:extLst>
              <c:ext xmlns:c16="http://schemas.microsoft.com/office/drawing/2014/chart" uri="{C3380CC4-5D6E-409C-BE32-E72D297353CC}">
                <c16:uniqueId val="{00000003-5EC4-46A5-8C83-AC67064D7E12}"/>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'Ark1'!$C$42:$C$58</c:f>
              <c:strCache>
                <c:ptCount val="17"/>
                <c:pt idx="0">
                  <c:v>F</c:v>
                </c:pt>
                <c:pt idx="1">
                  <c:v>P</c:v>
                </c:pt>
                <c:pt idx="2">
                  <c:v>J</c:v>
                </c:pt>
                <c:pt idx="3">
                  <c:v>H</c:v>
                </c:pt>
                <c:pt idx="4">
                  <c:v>I</c:v>
                </c:pt>
                <c:pt idx="5">
                  <c:v>Q</c:v>
                </c:pt>
                <c:pt idx="6">
                  <c:v>R</c:v>
                </c:pt>
                <c:pt idx="7">
                  <c:v>M</c:v>
                </c:pt>
                <c:pt idx="8">
                  <c:v>K</c:v>
                </c:pt>
                <c:pt idx="9">
                  <c:v>D</c:v>
                </c:pt>
                <c:pt idx="10">
                  <c:v>C</c:v>
                </c:pt>
                <c:pt idx="11">
                  <c:v>L</c:v>
                </c:pt>
                <c:pt idx="12">
                  <c:v>O</c:v>
                </c:pt>
                <c:pt idx="13">
                  <c:v>E</c:v>
                </c:pt>
                <c:pt idx="14">
                  <c:v>G</c:v>
                </c:pt>
                <c:pt idx="15">
                  <c:v>Klyngen</c:v>
                </c:pt>
                <c:pt idx="16">
                  <c:v>Regionen </c:v>
                </c:pt>
              </c:strCache>
            </c:strRef>
          </c:cat>
          <c:val>
            <c:numRef>
              <c:f>'Ark1'!$R$42:$R$58</c:f>
              <c:numCache>
                <c:formatCode>0</c:formatCode>
                <c:ptCount val="17"/>
                <c:pt idx="0">
                  <c:v>5.4384772263766141</c:v>
                </c:pt>
                <c:pt idx="1">
                  <c:v>13.0475302889096</c:v>
                </c:pt>
                <c:pt idx="2">
                  <c:v>0.61199510403916768</c:v>
                </c:pt>
                <c:pt idx="3">
                  <c:v>18.40942562592047</c:v>
                </c:pt>
                <c:pt idx="4">
                  <c:v>16.701461377870562</c:v>
                </c:pt>
                <c:pt idx="5">
                  <c:v>1.4781966001478195</c:v>
                </c:pt>
                <c:pt idx="6">
                  <c:v>5.3804765564950046</c:v>
                </c:pt>
                <c:pt idx="7">
                  <c:v>13.534218590398366</c:v>
                </c:pt>
                <c:pt idx="8">
                  <c:v>16.875479417028892</c:v>
                </c:pt>
                <c:pt idx="9">
                  <c:v>0</c:v>
                </c:pt>
                <c:pt idx="10">
                  <c:v>0</c:v>
                </c:pt>
                <c:pt idx="11">
                  <c:v>2.9928918817807708</c:v>
                </c:pt>
                <c:pt idx="12">
                  <c:v>2.5261638397690365</c:v>
                </c:pt>
                <c:pt idx="13">
                  <c:v>27.986348122866893</c:v>
                </c:pt>
                <c:pt idx="14">
                  <c:v>17.687074829931973</c:v>
                </c:pt>
                <c:pt idx="15">
                  <c:v>9.476482144920837</c:v>
                </c:pt>
                <c:pt idx="16">
                  <c:v>15.435967863250422</c:v>
                </c:pt>
              </c:numCache>
            </c:numRef>
          </c:val>
          <c:extLst>
            <c:ext xmlns:c16="http://schemas.microsoft.com/office/drawing/2014/chart" uri="{C3380CC4-5D6E-409C-BE32-E72D297353CC}">
              <c16:uniqueId val="{00000004-5EC4-46A5-8C83-AC67064D7E12}"/>
            </c:ext>
          </c:extLst>
        </c:ser>
        <c:dLbls>
          <c:showLegendKey val="0"/>
          <c:showVal val="0"/>
          <c:showCatName val="0"/>
          <c:showSerName val="0"/>
          <c:showPercent val="0"/>
          <c:showBubbleSize val="0"/>
        </c:dLbls>
        <c:gapWidth val="219"/>
        <c:overlap val="-27"/>
        <c:axId val="1980135024"/>
        <c:axId val="1980131696"/>
      </c:barChart>
      <c:catAx>
        <c:axId val="1980135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a-DK"/>
          </a:p>
        </c:txPr>
        <c:crossAx val="1980131696"/>
        <c:crosses val="autoZero"/>
        <c:auto val="1"/>
        <c:lblAlgn val="ctr"/>
        <c:lblOffset val="100"/>
        <c:noMultiLvlLbl val="0"/>
      </c:catAx>
      <c:valAx>
        <c:axId val="19801316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a-DK"/>
          </a:p>
        </c:txPr>
        <c:crossAx val="19801350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'7. Henvisninger'!$E$2</c:f>
              <c:strCache>
                <c:ptCount val="1"/>
                <c:pt idx="0">
                  <c:v>Henvisninger</c:v>
                </c:pt>
              </c:strCache>
            </c:strRef>
          </c:tx>
          <c:spPr>
            <a:solidFill>
              <a:srgbClr val="297A77"/>
            </a:solidFill>
            <a:ln>
              <a:noFill/>
            </a:ln>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'7. Henvisninger'!$D$3:$D$7</c:f>
              <c:strCache>
                <c:ptCount val="5"/>
                <c:pt idx="0">
                  <c:v>Ved ikke</c:v>
                </c:pt>
                <c:pt idx="1">
                  <c:v>Anden form for henvisning</c:v>
                </c:pt>
                <c:pt idx="2">
                  <c:v>Henvisningsstandard XREF22</c:v>
                </c:pt>
                <c:pt idx="3">
                  <c:v>Korrespondance</c:v>
                </c:pt>
                <c:pt idx="4">
                  <c:v>Telefon</c:v>
                </c:pt>
              </c:strCache>
            </c:strRef>
          </c:cat>
          <c:val>
            <c:numRef>
              <c:f>'7. Henvisninger'!$E$3:$E$7</c:f>
              <c:numCache>
                <c:formatCode>General</c:formatCode>
                <c:ptCount val="5"/>
                <c:pt idx="0">
                  <c:v>9</c:v>
                </c:pt>
                <c:pt idx="1">
                  <c:v>0</c:v>
                </c:pt>
                <c:pt idx="2">
                  <c:v>0</c:v>
                </c:pt>
                <c:pt idx="3">
                  <c:v>56</c:v>
                </c:pt>
                <c:pt idx="4">
                  <c:v>79</c:v>
                </c:pt>
              </c:numCache>
            </c:numRef>
          </c:val>
          <c:extLst>
            <c:ext xmlns:c16="http://schemas.microsoft.com/office/drawing/2014/chart" uri="{C3380CC4-5D6E-409C-BE32-E72D297353CC}">
              <c16:uniqueId val="{00000000-66B3-446E-81A3-75E88BBD0C76}"/>
            </c:ext>
          </c:extLst>
        </c:ser>
        <c:dLbls>
          <c:showLegendKey val="0"/>
          <c:showVal val="0"/>
          <c:showCatName val="0"/>
          <c:showSerName val="0"/>
          <c:showPercent val="0"/>
          <c:showBubbleSize val="0"/>
        </c:dLbls>
        <c:gapWidth val="182"/>
        <c:axId val="351936063"/>
        <c:axId val="351939391"/>
      </c:barChart>
      <c:catAx>
        <c:axId val="3519360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351939391"/>
        <c:crosses val="autoZero"/>
        <c:auto val="1"/>
        <c:lblAlgn val="ctr"/>
        <c:lblOffset val="100"/>
        <c:noMultiLvlLbl val="0"/>
      </c:catAx>
      <c:valAx>
        <c:axId val="35193939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351936063"/>
        <c:crosses val="autoZero"/>
        <c:crossBetween val="between"/>
      </c:valAx>
      <c:spPr>
        <a:noFill/>
        <a:ln>
          <a:noFill/>
        </a:ln>
        <a:effectLst/>
      </c:spPr>
    </c:plotArea>
    <c:plotVisOnly val="1"/>
    <c:dispBlanksAs val="gap"/>
    <c:showDLblsOverMax val="0"/>
  </c:chart>
  <c:spPr>
    <a:noFill/>
    <a:ln>
      <a:noFill/>
    </a:ln>
    <a:effectLst/>
  </c:spPr>
  <c:txPr>
    <a:bodyPr/>
    <a:lstStyle/>
    <a:p>
      <a:pPr>
        <a:defRPr sz="1500"/>
      </a:pPr>
      <a:endParaRPr lang="da-DK"/>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'9. Dialog'!$E$3</c:f>
              <c:strCache>
                <c:ptCount val="1"/>
                <c:pt idx="0">
                  <c:v>Dialogen om igangværende forløb, procent</c:v>
                </c:pt>
              </c:strCache>
            </c:strRef>
          </c:tx>
          <c:spPr>
            <a:solidFill>
              <a:srgbClr val="297A77"/>
            </a:solidFill>
            <a:ln>
              <a:noFill/>
            </a:ln>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'9. Dialog'!$D$4:$D$9</c:f>
              <c:strCache>
                <c:ptCount val="6"/>
                <c:pt idx="0">
                  <c:v>Rigtig god</c:v>
                </c:pt>
                <c:pt idx="1">
                  <c:v>God</c:v>
                </c:pt>
                <c:pt idx="2">
                  <c:v>Nogenlunde</c:v>
                </c:pt>
                <c:pt idx="3">
                  <c:v>Dårlig</c:v>
                </c:pt>
                <c:pt idx="4">
                  <c:v>Meget dårlig </c:v>
                </c:pt>
                <c:pt idx="5">
                  <c:v>Ved ikke</c:v>
                </c:pt>
              </c:strCache>
            </c:strRef>
          </c:cat>
          <c:val>
            <c:numRef>
              <c:f>'9. Dialog'!$E$4:$E$9</c:f>
              <c:numCache>
                <c:formatCode>General</c:formatCode>
                <c:ptCount val="6"/>
                <c:pt idx="0">
                  <c:v>6</c:v>
                </c:pt>
                <c:pt idx="1">
                  <c:v>47</c:v>
                </c:pt>
                <c:pt idx="2">
                  <c:v>24</c:v>
                </c:pt>
                <c:pt idx="3">
                  <c:v>12</c:v>
                </c:pt>
                <c:pt idx="4">
                  <c:v>0</c:v>
                </c:pt>
                <c:pt idx="5">
                  <c:v>12</c:v>
                </c:pt>
              </c:numCache>
            </c:numRef>
          </c:val>
          <c:extLst>
            <c:ext xmlns:c16="http://schemas.microsoft.com/office/drawing/2014/chart" uri="{C3380CC4-5D6E-409C-BE32-E72D297353CC}">
              <c16:uniqueId val="{00000000-6094-4A58-A409-286AF58C6040}"/>
            </c:ext>
          </c:extLst>
        </c:ser>
        <c:dLbls>
          <c:showLegendKey val="0"/>
          <c:showVal val="0"/>
          <c:showCatName val="0"/>
          <c:showSerName val="0"/>
          <c:showPercent val="0"/>
          <c:showBubbleSize val="0"/>
        </c:dLbls>
        <c:gapWidth val="219"/>
        <c:overlap val="-27"/>
        <c:axId val="547904063"/>
        <c:axId val="547908223"/>
      </c:barChart>
      <c:catAx>
        <c:axId val="5479040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547908223"/>
        <c:crosses val="autoZero"/>
        <c:auto val="1"/>
        <c:lblAlgn val="ctr"/>
        <c:lblOffset val="100"/>
        <c:noMultiLvlLbl val="0"/>
      </c:catAx>
      <c:valAx>
        <c:axId val="5479082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547904063"/>
        <c:crosses val="autoZero"/>
        <c:crossBetween val="between"/>
      </c:valAx>
      <c:spPr>
        <a:noFill/>
        <a:ln>
          <a:noFill/>
        </a:ln>
        <a:effectLst/>
      </c:spPr>
    </c:plotArea>
    <c:plotVisOnly val="1"/>
    <c:dispBlanksAs val="gap"/>
    <c:showDLblsOverMax val="0"/>
  </c:chart>
  <c:spPr>
    <a:noFill/>
    <a:ln>
      <a:noFill/>
    </a:ln>
    <a:effectLst/>
  </c:spPr>
  <c:txPr>
    <a:bodyPr/>
    <a:lstStyle/>
    <a:p>
      <a:pPr>
        <a:defRPr sz="1500"/>
      </a:pPr>
      <a:endParaRPr lang="da-DK"/>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297A77"/>
            </a:solidFill>
            <a:ln>
              <a:noFill/>
            </a:ln>
            <a:effectLst/>
          </c:spPr>
          <c:invertIfNegative val="0"/>
          <c:dLbls>
            <c:spPr>
              <a:noFill/>
              <a:ln>
                <a:noFill/>
              </a:ln>
              <a:effectLst/>
            </c:spPr>
            <c:txPr>
              <a:bodyPr rot="0" spcFirstLastPara="1" vertOverflow="ellipsis" vert="horz" wrap="square" anchor="ctr" anchorCtr="1"/>
              <a:lstStyle/>
              <a:p>
                <a:pPr>
                  <a:defRPr sz="15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'10. Tilbagemelding'!$D$4:$D$9</c:f>
              <c:strCache>
                <c:ptCount val="6"/>
                <c:pt idx="0">
                  <c:v> Ja, i meget høj grad </c:v>
                </c:pt>
                <c:pt idx="1">
                  <c:v>Ja, i høj grad</c:v>
                </c:pt>
                <c:pt idx="2">
                  <c:v>Ja, i nogen grad </c:v>
                </c:pt>
                <c:pt idx="3">
                  <c:v>I mindre grad</c:v>
                </c:pt>
                <c:pt idx="4">
                  <c:v>Slet ikke</c:v>
                </c:pt>
                <c:pt idx="5">
                  <c:v>Ved ikke </c:v>
                </c:pt>
              </c:strCache>
            </c:strRef>
          </c:cat>
          <c:val>
            <c:numRef>
              <c:f>'10. Tilbagemelding'!$E$4:$E$9</c:f>
              <c:numCache>
                <c:formatCode>General</c:formatCode>
                <c:ptCount val="6"/>
                <c:pt idx="0">
                  <c:v>0</c:v>
                </c:pt>
                <c:pt idx="1">
                  <c:v>18</c:v>
                </c:pt>
                <c:pt idx="2">
                  <c:v>26</c:v>
                </c:pt>
                <c:pt idx="3">
                  <c:v>21</c:v>
                </c:pt>
                <c:pt idx="4">
                  <c:v>18</c:v>
                </c:pt>
                <c:pt idx="5">
                  <c:v>18</c:v>
                </c:pt>
              </c:numCache>
            </c:numRef>
          </c:val>
          <c:extLst>
            <c:ext xmlns:c16="http://schemas.microsoft.com/office/drawing/2014/chart" uri="{C3380CC4-5D6E-409C-BE32-E72D297353CC}">
              <c16:uniqueId val="{00000000-731F-4FA5-A667-25BE4832C932}"/>
            </c:ext>
          </c:extLst>
        </c:ser>
        <c:dLbls>
          <c:showLegendKey val="0"/>
          <c:showVal val="0"/>
          <c:showCatName val="0"/>
          <c:showSerName val="0"/>
          <c:showPercent val="0"/>
          <c:showBubbleSize val="0"/>
        </c:dLbls>
        <c:gapWidth val="182"/>
        <c:axId val="1737035456"/>
        <c:axId val="1737028384"/>
      </c:barChart>
      <c:catAx>
        <c:axId val="1737035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1737028384"/>
        <c:crosses val="autoZero"/>
        <c:auto val="1"/>
        <c:lblAlgn val="ctr"/>
        <c:lblOffset val="100"/>
        <c:noMultiLvlLbl val="0"/>
      </c:catAx>
      <c:valAx>
        <c:axId val="1737028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da-DK"/>
          </a:p>
        </c:txPr>
        <c:crossAx val="1737035456"/>
        <c:crosses val="autoZero"/>
        <c:crossBetween val="between"/>
      </c:valAx>
      <c:spPr>
        <a:noFill/>
        <a:ln>
          <a:noFill/>
        </a:ln>
        <a:effectLst/>
      </c:spPr>
    </c:plotArea>
    <c:plotVisOnly val="1"/>
    <c:dispBlanksAs val="gap"/>
    <c:showDLblsOverMax val="0"/>
  </c:chart>
  <c:spPr>
    <a:noFill/>
    <a:ln>
      <a:noFill/>
    </a:ln>
    <a:effectLst/>
  </c:spPr>
  <c:txPr>
    <a:bodyPr/>
    <a:lstStyle/>
    <a:p>
      <a:pPr>
        <a:defRPr sz="1500"/>
      </a:pPr>
      <a:endParaRPr lang="da-DK"/>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52612192-F3C5-4BD9-9F72-1FD224D0DABD}"/>
              </a:ext>
            </a:extLst>
          </p:cNvPr>
          <p:cNvSpPr>
            <a:spLocks noGrp="1"/>
          </p:cNvSpPr>
          <p:nvPr>
            <p:ph type="hdr" sz="quarter"/>
          </p:nvPr>
        </p:nvSpPr>
        <p:spPr>
          <a:xfrm>
            <a:off x="0" y="2"/>
            <a:ext cx="2946400" cy="498475"/>
          </a:xfrm>
          <a:prstGeom prst="rect">
            <a:avLst/>
          </a:prstGeom>
        </p:spPr>
        <p:txBody>
          <a:bodyPr vert="horz" lIns="91432" tIns="45716" rIns="91432" bIns="45716" rtlCol="0"/>
          <a:lstStyle>
            <a:lvl1pPr algn="l">
              <a:defRPr sz="1200"/>
            </a:lvl1pPr>
          </a:lstStyle>
          <a:p>
            <a:endParaRPr lang="da-DK"/>
          </a:p>
        </p:txBody>
      </p:sp>
      <p:sp>
        <p:nvSpPr>
          <p:cNvPr id="3" name="Pladsholder til dato 2">
            <a:extLst>
              <a:ext uri="{FF2B5EF4-FFF2-40B4-BE49-F238E27FC236}">
                <a16:creationId xmlns:a16="http://schemas.microsoft.com/office/drawing/2014/main" id="{58C132E5-CD1B-40B6-9377-9B02D6B6CA80}"/>
              </a:ext>
            </a:extLst>
          </p:cNvPr>
          <p:cNvSpPr>
            <a:spLocks noGrp="1"/>
          </p:cNvSpPr>
          <p:nvPr>
            <p:ph type="dt" sz="quarter" idx="1"/>
          </p:nvPr>
        </p:nvSpPr>
        <p:spPr>
          <a:xfrm>
            <a:off x="3849688" y="2"/>
            <a:ext cx="2946400" cy="498475"/>
          </a:xfrm>
          <a:prstGeom prst="rect">
            <a:avLst/>
          </a:prstGeom>
        </p:spPr>
        <p:txBody>
          <a:bodyPr vert="horz" lIns="91432" tIns="45716" rIns="91432" bIns="45716" rtlCol="0"/>
          <a:lstStyle>
            <a:lvl1pPr algn="r">
              <a:defRPr sz="1200"/>
            </a:lvl1pPr>
          </a:lstStyle>
          <a:p>
            <a:fld id="{01A977FB-8F92-476A-8439-3FFE612C83C7}" type="datetimeFigureOut">
              <a:rPr lang="da-DK" smtClean="0"/>
              <a:t>29-05-2024</a:t>
            </a:fld>
            <a:endParaRPr lang="da-DK"/>
          </a:p>
        </p:txBody>
      </p:sp>
      <p:sp>
        <p:nvSpPr>
          <p:cNvPr id="4" name="Pladsholder til sidefod 3">
            <a:extLst>
              <a:ext uri="{FF2B5EF4-FFF2-40B4-BE49-F238E27FC236}">
                <a16:creationId xmlns:a16="http://schemas.microsoft.com/office/drawing/2014/main" id="{BEFFC858-788D-48BF-9791-2C8C683C7798}"/>
              </a:ext>
            </a:extLst>
          </p:cNvPr>
          <p:cNvSpPr>
            <a:spLocks noGrp="1"/>
          </p:cNvSpPr>
          <p:nvPr>
            <p:ph type="ftr" sz="quarter" idx="2"/>
          </p:nvPr>
        </p:nvSpPr>
        <p:spPr>
          <a:xfrm>
            <a:off x="0" y="9431340"/>
            <a:ext cx="2946400" cy="498475"/>
          </a:xfrm>
          <a:prstGeom prst="rect">
            <a:avLst/>
          </a:prstGeom>
        </p:spPr>
        <p:txBody>
          <a:bodyPr vert="horz" lIns="91432" tIns="45716" rIns="91432" bIns="45716"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id="{1E65B410-9681-42FC-AF1C-5F606A627768}"/>
              </a:ext>
            </a:extLst>
          </p:cNvPr>
          <p:cNvSpPr>
            <a:spLocks noGrp="1"/>
          </p:cNvSpPr>
          <p:nvPr>
            <p:ph type="sldNum" sz="quarter" idx="3"/>
          </p:nvPr>
        </p:nvSpPr>
        <p:spPr>
          <a:xfrm>
            <a:off x="3849688" y="9431340"/>
            <a:ext cx="2946400" cy="498475"/>
          </a:xfrm>
          <a:prstGeom prst="rect">
            <a:avLst/>
          </a:prstGeom>
        </p:spPr>
        <p:txBody>
          <a:bodyPr vert="horz" lIns="91432" tIns="45716" rIns="91432" bIns="45716" rtlCol="0" anchor="b"/>
          <a:lstStyle>
            <a:lvl1pPr algn="r">
              <a:defRPr sz="1200"/>
            </a:lvl1pPr>
          </a:lstStyle>
          <a:p>
            <a:fld id="{001C1ADA-5896-4B2D-A633-0AE83E459B91}" type="slidenum">
              <a:rPr lang="da-DK" smtClean="0"/>
              <a:t>‹nr.›</a:t>
            </a:fld>
            <a:endParaRPr lang="da-DK"/>
          </a:p>
        </p:txBody>
      </p:sp>
    </p:spTree>
    <p:extLst>
      <p:ext uri="{BB962C8B-B14F-4D97-AF65-F5344CB8AC3E}">
        <p14:creationId xmlns:p14="http://schemas.microsoft.com/office/powerpoint/2010/main" val="892632795"/>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14T09:09:44.020"/>
    </inkml:context>
    <inkml:brush xml:id="br0">
      <inkml:brushProperty name="width" value="0.05" units="cm"/>
      <inkml:brushProperty name="height" value="0.05" units="cm"/>
      <inkml:brushProperty name="color" value="#E71224"/>
    </inkml:brush>
  </inkml:definitions>
  <inkml:trace contextRef="#ctx0" brushRef="#br0">1839 27 24575,'-207'2'0,"-228"-4"0,256-11 0,-61 0 0,141 12 0,-98 4 0,160 2 0,-1 1 0,1 2 0,-41 15 0,2 0 0,54-18 0,1 1 0,0 1 0,-31 15 0,46-18 0,-1 0 0,1 0 0,0 1 0,0-1 0,0 1 0,0 1 0,1-1 0,0 1 0,0 0 0,0 0 0,1 0 0,0 1 0,0 0 0,-2 7 0,2-3 0,0 1 0,1-1 0,0 1 0,1 0 0,1 0 0,-1 15 0,5 76 0,1-32 0,-4-48 0,0 0 0,7 33 0,-6-48 0,1-1 0,1 1 0,-1 0 0,1-1 0,1 0 0,-1 1 0,1-1 0,1 0 0,-1-1 0,9 10 0,-3-4 0,0-1 0,0-1 0,2 0 0,-1 0 0,1-1 0,1 0 0,-1-1 0,1-1 0,1 0 0,0-1 0,-1 0 0,2-1 0,-1 0 0,1-1 0,-1-1 0,1-1 0,0 0 0,26 0 0,638-5 0,-655 5 0,0 0 0,28 7 0,-25-4 0,42 2 0,316-6 0,-182-2 0,-187 0 0,1-1 0,-1 0 0,0 0 0,0-2 0,28-9 0,74-39 0,-86 37 0,36-26 0,-47 27 0,-16 11 0,-1 0 0,0-1 0,-1 1 0,1-1 0,-1 0 0,0 0 0,1 0 0,-2-1 0,1 1 0,0-1 0,-1 1 0,0-1 0,0 0 0,-1 0 0,1 0 0,-1 0 0,0 0 0,0-6 0,1-12 0,-1 0 0,-4-43 0,0 19 0,2 34 0,0 0 0,-2-1 0,1 1 0,-2 0 0,0 0 0,0 0 0,-13-23 0,8 18 0,-1 1 0,-1 0 0,0 1 0,-25-26 0,10 19 0,-1 0 0,-1 2 0,-33-18 0,42 26 0,-44-19-1365,48 22-5461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3" y="2"/>
            <a:ext cx="2945659" cy="498215"/>
          </a:xfrm>
          <a:prstGeom prst="rect">
            <a:avLst/>
          </a:prstGeom>
        </p:spPr>
        <p:txBody>
          <a:bodyPr vert="horz" lIns="91432" tIns="45716" rIns="91432" bIns="45716" rtlCol="0"/>
          <a:lstStyle>
            <a:lvl1pPr algn="l">
              <a:defRPr sz="1200"/>
            </a:lvl1pPr>
          </a:lstStyle>
          <a:p>
            <a:endParaRPr lang="da-DK"/>
          </a:p>
        </p:txBody>
      </p:sp>
      <p:sp>
        <p:nvSpPr>
          <p:cNvPr id="3" name="Pladsholder til dato 2"/>
          <p:cNvSpPr>
            <a:spLocks noGrp="1"/>
          </p:cNvSpPr>
          <p:nvPr>
            <p:ph type="dt" idx="1"/>
          </p:nvPr>
        </p:nvSpPr>
        <p:spPr>
          <a:xfrm>
            <a:off x="3850446" y="2"/>
            <a:ext cx="2945659" cy="498215"/>
          </a:xfrm>
          <a:prstGeom prst="rect">
            <a:avLst/>
          </a:prstGeom>
        </p:spPr>
        <p:txBody>
          <a:bodyPr vert="horz" lIns="91432" tIns="45716" rIns="91432" bIns="45716" rtlCol="0"/>
          <a:lstStyle>
            <a:lvl1pPr algn="r">
              <a:defRPr sz="1200"/>
            </a:lvl1pPr>
          </a:lstStyle>
          <a:p>
            <a:fld id="{E8786FF4-F6A9-421A-ADA2-D93A91F28A89}" type="datetimeFigureOut">
              <a:rPr lang="da-DK" smtClean="0"/>
              <a:t>29-05-2024</a:t>
            </a:fld>
            <a:endParaRPr lang="da-DK"/>
          </a:p>
        </p:txBody>
      </p:sp>
      <p:sp>
        <p:nvSpPr>
          <p:cNvPr id="4" name="Pladsholder til slidebillede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32" tIns="45716" rIns="91432" bIns="45716" rtlCol="0" anchor="ctr"/>
          <a:lstStyle/>
          <a:p>
            <a:endParaRPr lang="da-DK"/>
          </a:p>
        </p:txBody>
      </p:sp>
      <p:sp>
        <p:nvSpPr>
          <p:cNvPr id="5" name="Pladsholder til noter 4"/>
          <p:cNvSpPr>
            <a:spLocks noGrp="1"/>
          </p:cNvSpPr>
          <p:nvPr>
            <p:ph type="body" sz="quarter" idx="3"/>
          </p:nvPr>
        </p:nvSpPr>
        <p:spPr>
          <a:xfrm>
            <a:off x="679768" y="4778723"/>
            <a:ext cx="5438140" cy="3909864"/>
          </a:xfrm>
          <a:prstGeom prst="rect">
            <a:avLst/>
          </a:prstGeom>
        </p:spPr>
        <p:txBody>
          <a:bodyPr vert="horz" lIns="91432" tIns="45716" rIns="91432" bIns="45716" rtlCol="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3" y="9431600"/>
            <a:ext cx="2945659" cy="498214"/>
          </a:xfrm>
          <a:prstGeom prst="rect">
            <a:avLst/>
          </a:prstGeom>
        </p:spPr>
        <p:txBody>
          <a:bodyPr vert="horz" lIns="91432" tIns="45716" rIns="91432" bIns="45716"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6" y="9431600"/>
            <a:ext cx="2945659" cy="498214"/>
          </a:xfrm>
          <a:prstGeom prst="rect">
            <a:avLst/>
          </a:prstGeom>
        </p:spPr>
        <p:txBody>
          <a:bodyPr vert="horz" lIns="91432" tIns="45716" rIns="91432" bIns="45716" rtlCol="0" anchor="b"/>
          <a:lstStyle>
            <a:lvl1pPr algn="r">
              <a:defRPr sz="1200"/>
            </a:lvl1pPr>
          </a:lstStyle>
          <a:p>
            <a:fld id="{4D72394A-C10D-42AB-8CF1-29B05F6C07CD}" type="slidenum">
              <a:rPr lang="da-DK" smtClean="0"/>
              <a:t>‹nr.›</a:t>
            </a:fld>
            <a:endParaRPr lang="da-DK"/>
          </a:p>
        </p:txBody>
      </p:sp>
    </p:spTree>
    <p:extLst>
      <p:ext uri="{BB962C8B-B14F-4D97-AF65-F5344CB8AC3E}">
        <p14:creationId xmlns:p14="http://schemas.microsoft.com/office/powerpoint/2010/main" val="3388899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laeger.dk/kommunale-akutfunktioner-og-samarbejde-0"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laeger.dk/kommunale-akutfunktioner-og-samarbejde-0"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20">
              <a:defRPr/>
            </a:pPr>
            <a:r>
              <a:rPr lang="da-DK"/>
              <a:t>Her kan du skrive datoen for mødet og klyngenavn ind.</a:t>
            </a:r>
          </a:p>
          <a:p>
            <a:endParaRPr lang="da-DK" b="1"/>
          </a:p>
        </p:txBody>
      </p:sp>
      <p:sp>
        <p:nvSpPr>
          <p:cNvPr id="4" name="Slide Number Placeholder 3"/>
          <p:cNvSpPr>
            <a:spLocks noGrp="1"/>
          </p:cNvSpPr>
          <p:nvPr>
            <p:ph type="sldNum" sz="quarter" idx="10"/>
          </p:nvPr>
        </p:nvSpPr>
        <p:spPr/>
        <p:txBody>
          <a:bodyPr/>
          <a:lstStyle/>
          <a:p>
            <a:fld id="{DEB92672-268D-4DB7-963C-35CDB23F1AD2}" type="slidenum">
              <a:rPr lang="da-DK" smtClean="0"/>
              <a:t>1</a:t>
            </a:fld>
            <a:endParaRPr lang="da-DK"/>
          </a:p>
        </p:txBody>
      </p:sp>
    </p:spTree>
    <p:extLst>
      <p:ext uri="{BB962C8B-B14F-4D97-AF65-F5344CB8AC3E}">
        <p14:creationId xmlns:p14="http://schemas.microsoft.com/office/powerpoint/2010/main" val="2411925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a:t>Patientgrupper</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10</a:t>
            </a:fld>
            <a:endParaRPr lang="da-DK"/>
          </a:p>
        </p:txBody>
      </p:sp>
    </p:spTree>
    <p:extLst>
      <p:ext uri="{BB962C8B-B14F-4D97-AF65-F5344CB8AC3E}">
        <p14:creationId xmlns:p14="http://schemas.microsoft.com/office/powerpoint/2010/main" val="123826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a:t>Patientgrupper</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11</a:t>
            </a:fld>
            <a:endParaRPr lang="da-DK"/>
          </a:p>
        </p:txBody>
      </p:sp>
    </p:spTree>
    <p:extLst>
      <p:ext uri="{BB962C8B-B14F-4D97-AF65-F5344CB8AC3E}">
        <p14:creationId xmlns:p14="http://schemas.microsoft.com/office/powerpoint/2010/main" val="888611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20">
              <a:defRPr/>
            </a:pPr>
            <a:r>
              <a:rPr lang="da-DK" b="1"/>
              <a:t>Forklaring til slide:</a:t>
            </a:r>
          </a:p>
          <a:p>
            <a:pPr defTabSz="914320">
              <a:defRPr/>
            </a:pPr>
            <a:endParaRPr lang="da-DK" b="1"/>
          </a:p>
          <a:p>
            <a:r>
              <a:rPr lang="da-DK"/>
              <a:t>Kapacitet – resultat fra spørgeskemaet. </a:t>
            </a:r>
            <a:endParaRPr lang="da-DK">
              <a:cs typeface="Calibri"/>
            </a:endParaRP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12</a:t>
            </a:fld>
            <a:endParaRPr lang="da-DK"/>
          </a:p>
        </p:txBody>
      </p:sp>
    </p:spTree>
    <p:extLst>
      <p:ext uri="{BB962C8B-B14F-4D97-AF65-F5344CB8AC3E}">
        <p14:creationId xmlns:p14="http://schemas.microsoft.com/office/powerpoint/2010/main" val="2341056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endParaRPr lang="en-US"/>
          </a:p>
          <a:p>
            <a:endParaRPr lang="da-DK"/>
          </a:p>
          <a:p>
            <a:r>
              <a:rPr lang="da-DK"/>
              <a:t>Kompetencer – resultat fra spørgeskemaet. </a:t>
            </a:r>
            <a:endParaRPr lang="da-DK">
              <a:cs typeface="Calibri"/>
            </a:endParaRP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13</a:t>
            </a:fld>
            <a:endParaRPr lang="da-DK"/>
          </a:p>
        </p:txBody>
      </p:sp>
    </p:spTree>
    <p:extLst>
      <p:ext uri="{BB962C8B-B14F-4D97-AF65-F5344CB8AC3E}">
        <p14:creationId xmlns:p14="http://schemas.microsoft.com/office/powerpoint/2010/main" val="1574668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endParaRPr lang="en-US"/>
          </a:p>
          <a:p>
            <a:endParaRPr lang="da-DK"/>
          </a:p>
          <a:p>
            <a:r>
              <a:rPr lang="da-DK"/>
              <a:t>Forebyggelse af indlæggelser – resultat fra spørgeskemaet. </a:t>
            </a:r>
            <a:endParaRPr lang="da-DK">
              <a:cs typeface="Calibri"/>
            </a:endParaRP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14</a:t>
            </a:fld>
            <a:endParaRPr lang="da-DK"/>
          </a:p>
        </p:txBody>
      </p:sp>
    </p:spTree>
    <p:extLst>
      <p:ext uri="{BB962C8B-B14F-4D97-AF65-F5344CB8AC3E}">
        <p14:creationId xmlns:p14="http://schemas.microsoft.com/office/powerpoint/2010/main" val="4053579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15</a:t>
            </a:fld>
            <a:endParaRPr lang="da-DK"/>
          </a:p>
        </p:txBody>
      </p:sp>
    </p:spTree>
    <p:extLst>
      <p:ext uri="{BB962C8B-B14F-4D97-AF65-F5344CB8AC3E}">
        <p14:creationId xmlns:p14="http://schemas.microsoft.com/office/powerpoint/2010/main" val="3348263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a:t>Patientgrupper</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16</a:t>
            </a:fld>
            <a:endParaRPr lang="da-DK"/>
          </a:p>
        </p:txBody>
      </p:sp>
    </p:spTree>
    <p:extLst>
      <p:ext uri="{BB962C8B-B14F-4D97-AF65-F5344CB8AC3E}">
        <p14:creationId xmlns:p14="http://schemas.microsoft.com/office/powerpoint/2010/main" val="15913557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a:t>Patientgrupper</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17</a:t>
            </a:fld>
            <a:endParaRPr lang="da-DK"/>
          </a:p>
        </p:txBody>
      </p:sp>
    </p:spTree>
    <p:extLst>
      <p:ext uri="{BB962C8B-B14F-4D97-AF65-F5344CB8AC3E}">
        <p14:creationId xmlns:p14="http://schemas.microsoft.com/office/powerpoint/2010/main" val="38760720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20">
              <a:defRPr/>
            </a:pPr>
            <a:r>
              <a:rPr lang="da-DK" b="1">
                <a:latin typeface="Calibri" panose="020F0502020204030204" pitchFamily="34" charset="0"/>
                <a:ea typeface="Times New Roman" panose="02020603050405020304" pitchFamily="18" charset="0"/>
              </a:rPr>
              <a:t>Forklaring til slide: </a:t>
            </a:r>
          </a:p>
          <a:p>
            <a:endParaRPr lang="da-DK"/>
          </a:p>
          <a:p>
            <a:r>
              <a:rPr lang="da-DK"/>
              <a:t>Lav et kort oprids af de vigtigste pointer fra klyngens besvarelser, inden I går videre til kommunens oplæg. Noget vil blive besvaret af kommunen i deres oplæg lige om lidt. </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18</a:t>
            </a:fld>
            <a:endParaRPr lang="da-DK"/>
          </a:p>
        </p:txBody>
      </p:sp>
    </p:spTree>
    <p:extLst>
      <p:ext uri="{BB962C8B-B14F-4D97-AF65-F5344CB8AC3E}">
        <p14:creationId xmlns:p14="http://schemas.microsoft.com/office/powerpoint/2010/main" val="31594203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dirty="0"/>
              <a:t>Forslag til hvad du kan sige:</a:t>
            </a:r>
            <a:endParaRPr lang="en-US" dirty="0"/>
          </a:p>
          <a:p>
            <a:endParaRPr lang="da-DK" dirty="0"/>
          </a:p>
          <a:p>
            <a:pPr>
              <a:buFontTx/>
              <a:buNone/>
            </a:pPr>
            <a:r>
              <a:rPr lang="da-DK" sz="1200" dirty="0"/>
              <a:t>Inden vi får mulighed for at drøfte resultaterne med sidemanden, skal vi se data</a:t>
            </a:r>
            <a:r>
              <a:rPr lang="da-DK" dirty="0"/>
              <a:t> for vores brug af ydelsen for 0124 (lægefaglig rådgivning og vurdering). </a:t>
            </a:r>
          </a:p>
          <a:p>
            <a:pPr>
              <a:buFontTx/>
              <a:buNone/>
            </a:pPr>
            <a:endParaRPr lang="da-DK" dirty="0"/>
          </a:p>
          <a:p>
            <a:pPr>
              <a:buFontTx/>
              <a:buNone/>
            </a:pPr>
            <a:r>
              <a:rPr lang="da-DK" dirty="0"/>
              <a:t>Der er krav om adgang til rådgivning og sparring fra sygehus og almen praksis (fremgår af OK22). </a:t>
            </a:r>
          </a:p>
          <a:p>
            <a:pPr>
              <a:buFontTx/>
              <a:buNone/>
            </a:pPr>
            <a:endParaRPr lang="da-DK" dirty="0"/>
          </a:p>
          <a:p>
            <a:pPr>
              <a:buFontTx/>
              <a:buNone/>
            </a:pPr>
            <a:r>
              <a:rPr lang="da-DK" dirty="0"/>
              <a:t>Data er trukket af regionen og viser klyngens brug af ydelse 0124 (den nye ydelse i OK22) per 1000 gruppe 1 sikret patient. Grafen viser også gennemsnittet i klyngen samt klyngens brug i forhold til samtlige praksis i regionen. </a:t>
            </a:r>
          </a:p>
          <a:p>
            <a:pPr>
              <a:buFontTx/>
              <a:buNone/>
            </a:pPr>
            <a:endParaRPr lang="da-DK" dirty="0"/>
          </a:p>
          <a:p>
            <a:pPr defTabSz="914320" fontAlgn="base">
              <a:lnSpc>
                <a:spcPct val="115000"/>
              </a:lnSpc>
              <a:defRPr/>
            </a:pPr>
            <a:r>
              <a:rPr lang="da-DK" dirty="0">
                <a:latin typeface="Calibri" panose="020F0502020204030204" pitchFamily="34" charset="0"/>
              </a:rPr>
              <a:t>Ydelse 0124: Lægefaglig vurdering af patienter på kommunal akutfunktion er en grundydelse til: 173,06. pr. kontakt (uanset medie: telefon, elektronisk, video, april 2024). Der kan højest afregnes to ydelser pr. dag pr. patient. Ydelse 0124 er uafhængigt af medie kan være både e-</a:t>
            </a:r>
            <a:r>
              <a:rPr lang="da-DK" dirty="0" err="1">
                <a:latin typeface="Calibri" panose="020F0502020204030204" pitchFamily="34" charset="0"/>
              </a:rPr>
              <a:t>kons</a:t>
            </a:r>
            <a:r>
              <a:rPr lang="da-DK" dirty="0">
                <a:latin typeface="Calibri" panose="020F0502020204030204" pitchFamily="34" charset="0"/>
              </a:rPr>
              <a:t>, video eller tk.</a:t>
            </a:r>
          </a:p>
          <a:p>
            <a:pPr>
              <a:buFontTx/>
              <a:buNone/>
            </a:pPr>
            <a:endParaRPr lang="da-DK" dirty="0"/>
          </a:p>
          <a:p>
            <a:r>
              <a:rPr lang="da-DK" dirty="0"/>
              <a:t>Variationen kan skyldes flere ting, men indikerer at der er stor forskel på den enkelte praksis opmærksomhed på muligheden for at tage en ydelse for den dialog, lægen har med kommunen/og heraf også sandsynligvis en forskel på praksis’ brug af den kommunale akutfunktion. </a:t>
            </a:r>
          </a:p>
          <a:p>
            <a:endParaRPr lang="da-DK" dirty="0"/>
          </a:p>
          <a:p>
            <a:r>
              <a:rPr lang="da-DK" dirty="0"/>
              <a:t>[OBS: Mødets deltagere kan evt. få oplyst, hvem de selv er på grafen af klyngekoordinatoren i starten af mødet, så behovet for denne oplysning ikke ”forstyrrer” under mødet (klyngekoordinatoren har fået tilsendt en ”nøgle” fra </a:t>
            </a:r>
            <a:r>
              <a:rPr lang="da-DK" dirty="0" err="1"/>
              <a:t>KiAP</a:t>
            </a:r>
            <a:r>
              <a:rPr lang="da-DK" dirty="0"/>
              <a:t>)].</a:t>
            </a:r>
          </a:p>
          <a:p>
            <a:endParaRPr lang="da-DK" dirty="0"/>
          </a:p>
        </p:txBody>
      </p:sp>
      <p:sp>
        <p:nvSpPr>
          <p:cNvPr id="4" name="Slide Number Placeholder 3"/>
          <p:cNvSpPr>
            <a:spLocks noGrp="1"/>
          </p:cNvSpPr>
          <p:nvPr>
            <p:ph type="sldNum" sz="quarter" idx="10"/>
          </p:nvPr>
        </p:nvSpPr>
        <p:spPr/>
        <p:txBody>
          <a:bodyPr/>
          <a:lstStyle/>
          <a:p>
            <a:fld id="{DEB92672-268D-4DB7-963C-35CDB23F1AD2}" type="slidenum">
              <a:rPr lang="da-DK" smtClean="0"/>
              <a:t>19</a:t>
            </a:fld>
            <a:endParaRPr lang="da-DK"/>
          </a:p>
        </p:txBody>
      </p:sp>
    </p:spTree>
    <p:extLst>
      <p:ext uri="{BB962C8B-B14F-4D97-AF65-F5344CB8AC3E}">
        <p14:creationId xmlns:p14="http://schemas.microsoft.com/office/powerpoint/2010/main" val="3382573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20">
              <a:defRPr/>
            </a:pPr>
            <a:r>
              <a:rPr lang="da-DK" b="1"/>
              <a:t>Forklaring til slide:</a:t>
            </a:r>
          </a:p>
          <a:p>
            <a:pPr defTabSz="914320">
              <a:defRPr/>
            </a:pPr>
            <a:endParaRPr lang="da-DK"/>
          </a:p>
          <a:p>
            <a:pPr defTabSz="914320">
              <a:defRPr/>
            </a:pPr>
            <a:r>
              <a:rPr lang="da-DK"/>
              <a:t>Præsentér indledningsvist deltagerne fra kommunen.</a:t>
            </a:r>
          </a:p>
          <a:p>
            <a:pPr defTabSz="914320">
              <a:defRPr/>
            </a:pPr>
            <a:endParaRPr lang="da-DK"/>
          </a:p>
          <a:p>
            <a:pPr defTabSz="914320">
              <a:defRPr/>
            </a:pPr>
            <a:r>
              <a:rPr lang="da-DK"/>
              <a:t>Sørg for at I inden mødet får afklaret kommunens rolle på mødet og få talt om, hvad I synes der er af potentiale for forbedringer i samarbejdet. </a:t>
            </a:r>
          </a:p>
        </p:txBody>
      </p:sp>
      <p:sp>
        <p:nvSpPr>
          <p:cNvPr id="4" name="Slide Number Placeholder 3"/>
          <p:cNvSpPr>
            <a:spLocks noGrp="1"/>
          </p:cNvSpPr>
          <p:nvPr>
            <p:ph type="sldNum" sz="quarter" idx="10"/>
          </p:nvPr>
        </p:nvSpPr>
        <p:spPr/>
        <p:txBody>
          <a:bodyPr/>
          <a:lstStyle/>
          <a:p>
            <a:fld id="{DEB92672-268D-4DB7-963C-35CDB23F1AD2}" type="slidenum">
              <a:rPr lang="da-DK" smtClean="0"/>
              <a:t>2</a:t>
            </a:fld>
            <a:endParaRPr lang="da-DK"/>
          </a:p>
        </p:txBody>
      </p:sp>
    </p:spTree>
    <p:extLst>
      <p:ext uri="{BB962C8B-B14F-4D97-AF65-F5344CB8AC3E}">
        <p14:creationId xmlns:p14="http://schemas.microsoft.com/office/powerpoint/2010/main" val="1551683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867">
              <a:defRPr/>
            </a:pPr>
            <a:r>
              <a:rPr lang="da-DK" b="1"/>
              <a:t>Forklaring til slide:</a:t>
            </a:r>
          </a:p>
          <a:p>
            <a:endParaRPr lang="da-DK"/>
          </a:p>
          <a:p>
            <a:r>
              <a:rPr lang="da-DK"/>
              <a:t>Drøft besvarelserne fra spørgeskemaet og opgørelsen af klyngens anvendelse af ydelse 0124, som I netop har fået præsenteret i plenum, og besvar spørgsmålene på sliden. </a:t>
            </a:r>
          </a:p>
          <a:p>
            <a:endParaRPr lang="da-DK"/>
          </a:p>
          <a:p>
            <a:r>
              <a:rPr lang="da-DK"/>
              <a:t>Lav en kort opsamling i plenum – hvor du ”plukker” et par grupper ud, og spørger hvad de har talt om. </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20</a:t>
            </a:fld>
            <a:endParaRPr lang="da-DK"/>
          </a:p>
        </p:txBody>
      </p:sp>
    </p:spTree>
    <p:extLst>
      <p:ext uri="{BB962C8B-B14F-4D97-AF65-F5344CB8AC3E}">
        <p14:creationId xmlns:p14="http://schemas.microsoft.com/office/powerpoint/2010/main" val="27933806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lnSpc>
                <a:spcPct val="115000"/>
              </a:lnSpc>
            </a:pPr>
            <a:r>
              <a:rPr lang="da-DK" b="1">
                <a:latin typeface="Calibri" panose="020F0502020204030204" pitchFamily="34" charset="0"/>
                <a:ea typeface="Times New Roman" panose="02020603050405020304" pitchFamily="18" charset="0"/>
              </a:rPr>
              <a:t>Forklaring til slide: </a:t>
            </a:r>
          </a:p>
          <a:p>
            <a:pPr fontAlgn="base">
              <a:lnSpc>
                <a:spcPct val="115000"/>
              </a:lnSpc>
            </a:pPr>
            <a:endParaRPr lang="da-DK">
              <a:latin typeface="Calibri" panose="020F0502020204030204" pitchFamily="34" charset="0"/>
              <a:ea typeface="Times New Roman" panose="02020603050405020304" pitchFamily="18" charset="0"/>
            </a:endParaRPr>
          </a:p>
          <a:p>
            <a:pPr fontAlgn="base">
              <a:lnSpc>
                <a:spcPct val="115000"/>
              </a:lnSpc>
            </a:pPr>
            <a:r>
              <a:rPr lang="da-DK">
                <a:latin typeface="Calibri" panose="020F0502020204030204" pitchFamily="34" charset="0"/>
                <a:ea typeface="Times New Roman" panose="02020603050405020304" pitchFamily="18" charset="0"/>
              </a:rPr>
              <a:t>Her kommer kommunen med et oplæg om deres akutfunktion evt. med udgangspunkt i de emner, der fremgår af sliden. </a:t>
            </a:r>
          </a:p>
        </p:txBody>
      </p:sp>
      <p:sp>
        <p:nvSpPr>
          <p:cNvPr id="4" name="Slide Number Placeholder 3"/>
          <p:cNvSpPr>
            <a:spLocks noGrp="1"/>
          </p:cNvSpPr>
          <p:nvPr>
            <p:ph type="sldNum" sz="quarter" idx="10"/>
          </p:nvPr>
        </p:nvSpPr>
        <p:spPr/>
        <p:txBody>
          <a:bodyPr/>
          <a:lstStyle/>
          <a:p>
            <a:fld id="{DEB92672-268D-4DB7-963C-35CDB23F1AD2}" type="slidenum">
              <a:rPr lang="da-DK" smtClean="0"/>
              <a:t>21</a:t>
            </a:fld>
            <a:endParaRPr lang="da-DK"/>
          </a:p>
        </p:txBody>
      </p:sp>
    </p:spTree>
    <p:extLst>
      <p:ext uri="{BB962C8B-B14F-4D97-AF65-F5344CB8AC3E}">
        <p14:creationId xmlns:p14="http://schemas.microsoft.com/office/powerpoint/2010/main" val="39446695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da-DK" b="1"/>
              <a:t>Forklaring til slide:</a:t>
            </a:r>
          </a:p>
          <a:p>
            <a:endParaRPr lang="da-DK" b="0"/>
          </a:p>
          <a:p>
            <a:r>
              <a:rPr lang="da-DK" b="0"/>
              <a:t>Involver både kommunen og klyngens medlemmer til denne plenumdrøftelse.</a:t>
            </a:r>
            <a:r>
              <a:rPr lang="da-DK"/>
              <a:t>  </a:t>
            </a:r>
          </a:p>
          <a:p>
            <a:endParaRPr lang="da-DK"/>
          </a:p>
          <a:p>
            <a:r>
              <a:rPr lang="da-DK"/>
              <a:t>Skriv de vigtigste input op på en tavle, whiteboard eller flipover. Husk at opsummer hovedpointerne til sidst. Hvad har I talt om?</a:t>
            </a:r>
            <a:endParaRPr lang="da-DK" b="0">
              <a:cs typeface="Calibri" panose="020F0502020204030204"/>
            </a:endParaRPr>
          </a:p>
        </p:txBody>
      </p:sp>
      <p:sp>
        <p:nvSpPr>
          <p:cNvPr id="4" name="Slide Number Placeholder 3"/>
          <p:cNvSpPr>
            <a:spLocks noGrp="1"/>
          </p:cNvSpPr>
          <p:nvPr>
            <p:ph type="sldNum" sz="quarter" idx="10"/>
          </p:nvPr>
        </p:nvSpPr>
        <p:spPr/>
        <p:txBody>
          <a:bodyPr/>
          <a:lstStyle/>
          <a:p>
            <a:fld id="{DEB92672-268D-4DB7-963C-35CDB23F1AD2}" type="slidenum">
              <a:rPr lang="da-DK" smtClean="0"/>
              <a:t>22</a:t>
            </a:fld>
            <a:endParaRPr lang="da-DK"/>
          </a:p>
        </p:txBody>
      </p:sp>
    </p:spTree>
    <p:extLst>
      <p:ext uri="{BB962C8B-B14F-4D97-AF65-F5344CB8AC3E}">
        <p14:creationId xmlns:p14="http://schemas.microsoft.com/office/powerpoint/2010/main" val="2792708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pPr defTabSz="914320">
              <a:defRPr/>
            </a:pPr>
            <a:fld id="{DEB92672-268D-4DB7-963C-35CDB23F1AD2}" type="slidenum">
              <a:rPr lang="da-DK">
                <a:solidFill>
                  <a:prstClr val="black"/>
                </a:solidFill>
                <a:latin typeface="Calibri" panose="020F0502020204030204"/>
              </a:rPr>
              <a:pPr defTabSz="914320">
                <a:defRPr/>
              </a:pPr>
              <a:t>23</a:t>
            </a:fld>
            <a:endParaRPr lang="da-DK">
              <a:solidFill>
                <a:prstClr val="black"/>
              </a:solidFill>
              <a:latin typeface="Calibri" panose="020F0502020204030204"/>
            </a:endParaRPr>
          </a:p>
        </p:txBody>
      </p:sp>
    </p:spTree>
    <p:extLst>
      <p:ext uri="{BB962C8B-B14F-4D97-AF65-F5344CB8AC3E}">
        <p14:creationId xmlns:p14="http://schemas.microsoft.com/office/powerpoint/2010/main" val="1754518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Forslag til, hvad du kan sige:</a:t>
            </a:r>
          </a:p>
          <a:p>
            <a:endParaRPr lang="da-DK" b="1"/>
          </a:p>
          <a:p>
            <a:r>
              <a:rPr lang="da-DK" b="0"/>
              <a:t>I blok 2 kommer vi nærmere ind på, hvordan vi kan styrke henvisningsprocedurer og kommunikationen generelt mellem kommunen og almen praksis. Det foregår således, at kommunen kommer på først med et oplæg om, hvad de har af ønsker til henvisningsprocedurerne. Dernæst gennemgår vi svar fra spørgeskemaundersøgelsen om, hvordan vi henviser og kommunikerer med hinanden, og sidst taler vi sammen to og to om det, vi har hørt. </a:t>
            </a:r>
          </a:p>
          <a:p>
            <a:endParaRPr lang="da-DK" b="0"/>
          </a:p>
          <a:p>
            <a:r>
              <a:rPr lang="da-DK" b="0"/>
              <a:t>Vi slutter af med en fælles dialog om, hvad vi har talt om to og to. </a:t>
            </a:r>
          </a:p>
          <a:p>
            <a:pPr defTabSz="914320">
              <a:defRPr/>
            </a:pPr>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24</a:t>
            </a:fld>
            <a:endParaRPr lang="da-DK"/>
          </a:p>
        </p:txBody>
      </p:sp>
    </p:spTree>
    <p:extLst>
      <p:ext uri="{BB962C8B-B14F-4D97-AF65-F5344CB8AC3E}">
        <p14:creationId xmlns:p14="http://schemas.microsoft.com/office/powerpoint/2010/main" val="21006301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lnSpc>
                <a:spcPct val="115000"/>
              </a:lnSpc>
            </a:pPr>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25</a:t>
            </a:fld>
            <a:endParaRPr lang="da-DK"/>
          </a:p>
        </p:txBody>
      </p:sp>
    </p:spTree>
    <p:extLst>
      <p:ext uri="{BB962C8B-B14F-4D97-AF65-F5344CB8AC3E}">
        <p14:creationId xmlns:p14="http://schemas.microsoft.com/office/powerpoint/2010/main" val="8370308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dirty="0">
                <a:effectLst/>
              </a:rPr>
              <a:t>Forslag til, hvad du kan sige:</a:t>
            </a:r>
            <a:endParaRPr lang="da-DK" dirty="0"/>
          </a:p>
          <a:p>
            <a:endParaRPr lang="da-DK" dirty="0"/>
          </a:p>
          <a:p>
            <a:r>
              <a:rPr lang="da-DK" dirty="0"/>
              <a:t>Det anbefales, at </a:t>
            </a:r>
            <a:r>
              <a:rPr lang="da-DK" dirty="0">
                <a:latin typeface="Calibri" panose="020F0502020204030204" pitchFamily="34" charset="0"/>
                <a:cs typeface="Times New Roman" panose="02020603050405020304" pitchFamily="18" charset="0"/>
              </a:rPr>
              <a:t>henvisende læge både tager telefonisk kontakt med akutfunktion og udformer en skriftlig henvisning på henvisningstidspunktet (sidstnævnte dog ikke nødvendig ved hurtig indledende sygeplejefaglig vurdering). </a:t>
            </a:r>
          </a:p>
          <a:p>
            <a:endParaRPr lang="da-DK" dirty="0">
              <a:latin typeface="Calibri" panose="020F0502020204030204" pitchFamily="34" charset="0"/>
              <a:cs typeface="Times New Roman" panose="02020603050405020304" pitchFamily="18" charset="0"/>
            </a:endParaRPr>
          </a:p>
          <a:p>
            <a:r>
              <a:rPr lang="da-DK" dirty="0"/>
              <a:t>I forbindelse med henvisningen skal der således ske telefonisk kontakt til akutfunktionen, som har visitationsretten, med henblik på en afklaring af, om patientens situation egner sig til akutfunktionens tilbud. </a:t>
            </a:r>
          </a:p>
          <a:p>
            <a:endParaRPr lang="da-DK" dirty="0"/>
          </a:p>
          <a:p>
            <a:r>
              <a:rPr lang="da-DK" dirty="0"/>
              <a:t>Når lægen henviser til en akutfunktion, skal der, på tidspunktet for henvisningen, foreligge en skriftlig henvisning indeholdende en udrednings- og/eller behandlingsplan, som også tydeligt angiver behandlingsansvarlig læge og eventuelt ansvarsfordelingen, hvis flere læger har behandlingsansvar</a:t>
            </a:r>
            <a:r>
              <a:rPr lang="da-DK" dirty="0">
                <a:latin typeface="Calibri" panose="020F0502020204030204" pitchFamily="34" charset="0"/>
                <a:cs typeface="Times New Roman" panose="02020603050405020304" pitchFamily="18" charset="0"/>
              </a:rPr>
              <a:t>.</a:t>
            </a:r>
          </a:p>
          <a:p>
            <a:endParaRPr lang="da-DK" dirty="0">
              <a:latin typeface="Calibri" panose="020F0502020204030204" pitchFamily="34" charset="0"/>
              <a:cs typeface="Times New Roman" panose="02020603050405020304" pitchFamily="18" charset="0"/>
            </a:endParaRPr>
          </a:p>
          <a:p>
            <a:r>
              <a:rPr lang="da-DK" dirty="0">
                <a:latin typeface="Calibri" panose="020F0502020204030204" pitchFamily="34" charset="0"/>
                <a:cs typeface="Times New Roman" panose="02020603050405020304" pitchFamily="18" charset="0"/>
              </a:rPr>
              <a:t>Det anbefales, at kommunen giver besked tilbage, når indsatsen i akutfunktionen afsluttes. </a:t>
            </a:r>
          </a:p>
          <a:p>
            <a:endParaRPr lang="da-DK" dirty="0">
              <a:latin typeface="Calibri" panose="020F0502020204030204" pitchFamily="34" charset="0"/>
              <a:cs typeface="Times New Roman" panose="02020603050405020304" pitchFamily="18" charset="0"/>
            </a:endParaRPr>
          </a:p>
          <a:p>
            <a:r>
              <a:rPr lang="da-DK" dirty="0" err="1">
                <a:latin typeface="Calibri" panose="020F0502020204030204" pitchFamily="34" charset="0"/>
                <a:cs typeface="Times New Roman" panose="02020603050405020304" pitchFamily="18" charset="0"/>
              </a:rPr>
              <a:t>MedCom</a:t>
            </a:r>
            <a:r>
              <a:rPr lang="da-DK" dirty="0">
                <a:latin typeface="Calibri" panose="020F0502020204030204" pitchFamily="34" charset="0"/>
                <a:cs typeface="Times New Roman" panose="02020603050405020304" pitchFamily="18" charset="0"/>
              </a:rPr>
              <a:t> har udarbejdet to henvisningsstandarder, som hjælper lægen og kommunen med at notere relevante oplysninger om patienten. </a:t>
            </a:r>
            <a:br>
              <a:rPr lang="da-DK" dirty="0">
                <a:hlinkClick r:id="rId3">
                  <a:extLst>
                    <a:ext uri="{A12FA001-AC4F-418D-AE19-62706E023703}">
                      <ahyp:hlinkClr xmlns:ahyp="http://schemas.microsoft.com/office/drawing/2018/hyperlinkcolor" val="tx"/>
                    </a:ext>
                  </a:extLst>
                </a:hlinkClick>
              </a:rPr>
            </a:br>
            <a:endParaRPr lang="da-DK" dirty="0"/>
          </a:p>
          <a:p>
            <a:pPr defTabSz="914320">
              <a:defRPr/>
            </a:pPr>
            <a:r>
              <a:rPr lang="da-DK" dirty="0">
                <a:latin typeface="Calibri" panose="020F0502020204030204" pitchFamily="34" charset="0"/>
                <a:ea typeface="Calibri" panose="020F0502020204030204" pitchFamily="34" charset="0"/>
                <a:cs typeface="Times New Roman" panose="02020603050405020304" pitchFamily="18" charset="0"/>
              </a:rPr>
              <a:t>Kilde: Forhandlingsaftale af 19. juni, bilag 3 side 89-93 og Kvalitetsstandarder for kommunale akutfunktioner, Sundhedsstyrelsen, 202</a:t>
            </a:r>
            <a:r>
              <a:rPr lang="da-DK" sz="1800" dirty="0">
                <a:effectLst/>
                <a:latin typeface="Calibri" panose="020F0502020204030204" pitchFamily="34" charset="0"/>
                <a:ea typeface="Calibri" panose="020F0502020204030204" pitchFamily="34" charset="0"/>
              </a:rPr>
              <a:t>3.</a:t>
            </a:r>
            <a:endParaRPr lang="da-DK" dirty="0">
              <a:latin typeface="Calibri" panose="020F0502020204030204" pitchFamily="34" charset="0"/>
              <a:ea typeface="Calibri" panose="020F0502020204030204" pitchFamily="34" charset="0"/>
              <a:cs typeface="Times New Roman" panose="02020603050405020304" pitchFamily="18" charset="0"/>
            </a:endParaRPr>
          </a:p>
          <a:p>
            <a:endParaRPr lang="da-DK" dirty="0"/>
          </a:p>
          <a:p>
            <a:endParaRPr lang="da-DK" dirty="0"/>
          </a:p>
        </p:txBody>
      </p:sp>
      <p:sp>
        <p:nvSpPr>
          <p:cNvPr id="4" name="Slide Number Placeholder 3"/>
          <p:cNvSpPr>
            <a:spLocks noGrp="1"/>
          </p:cNvSpPr>
          <p:nvPr>
            <p:ph type="sldNum" sz="quarter" idx="10"/>
          </p:nvPr>
        </p:nvSpPr>
        <p:spPr/>
        <p:txBody>
          <a:bodyPr/>
          <a:lstStyle/>
          <a:p>
            <a:fld id="{DEB92672-268D-4DB7-963C-35CDB23F1AD2}" type="slidenum">
              <a:rPr lang="da-DK" smtClean="0"/>
              <a:t>26</a:t>
            </a:fld>
            <a:endParaRPr lang="da-DK"/>
          </a:p>
        </p:txBody>
      </p:sp>
    </p:spTree>
    <p:extLst>
      <p:ext uri="{BB962C8B-B14F-4D97-AF65-F5344CB8AC3E}">
        <p14:creationId xmlns:p14="http://schemas.microsoft.com/office/powerpoint/2010/main" val="274488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effectLst/>
              </a:rPr>
              <a:t>Forslag til, hvad du kan sige:</a:t>
            </a:r>
            <a:endParaRPr lang="da-DK"/>
          </a:p>
          <a:p>
            <a:endParaRPr lang="da-DK">
              <a:latin typeface="Calibri" panose="020F0502020204030204" pitchFamily="34" charset="0"/>
              <a:cs typeface="Times New Roman" panose="02020603050405020304" pitchFamily="18" charset="0"/>
            </a:endParaRPr>
          </a:p>
          <a:p>
            <a:r>
              <a:rPr lang="da-DK" err="1">
                <a:latin typeface="Calibri" panose="020F0502020204030204" pitchFamily="34" charset="0"/>
                <a:cs typeface="Times New Roman" panose="02020603050405020304" pitchFamily="18" charset="0"/>
              </a:rPr>
              <a:t>MedCom</a:t>
            </a:r>
            <a:r>
              <a:rPr lang="da-DK">
                <a:latin typeface="Calibri" panose="020F0502020204030204" pitchFamily="34" charset="0"/>
                <a:cs typeface="Times New Roman" panose="02020603050405020304" pitchFamily="18" charset="0"/>
              </a:rPr>
              <a:t> har udarbejdet to henvisningsstandarder, som hjælper lægen og kommunen med at notere relevante oplysninger om patienten. </a:t>
            </a:r>
            <a:br>
              <a:rPr lang="da-DK">
                <a:hlinkClick r:id="rId3">
                  <a:extLst>
                    <a:ext uri="{A12FA001-AC4F-418D-AE19-62706E023703}">
                      <ahyp:hlinkClr xmlns:ahyp="http://schemas.microsoft.com/office/drawing/2018/hyperlinkcolor" val="tx"/>
                    </a:ext>
                  </a:extLst>
                </a:hlinkClick>
              </a:rPr>
            </a:br>
            <a:endParaRPr lang="da-DK"/>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27</a:t>
            </a:fld>
            <a:endParaRPr lang="da-DK"/>
          </a:p>
        </p:txBody>
      </p:sp>
    </p:spTree>
    <p:extLst>
      <p:ext uri="{BB962C8B-B14F-4D97-AF65-F5344CB8AC3E}">
        <p14:creationId xmlns:p14="http://schemas.microsoft.com/office/powerpoint/2010/main" val="16127565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u="none"/>
              <a:t>Forslag til, hvad du kan sige: </a:t>
            </a:r>
          </a:p>
          <a:p>
            <a:endParaRPr lang="da-DK" b="0" u="none"/>
          </a:p>
          <a:p>
            <a:r>
              <a:rPr lang="da-DK" b="0" u="none"/>
              <a:t>Dette er et tænkt´ eksempel på, hvordan en henvisning - med brug af den nye henvisningsstandard til akutfunktionen - ser ud. </a:t>
            </a:r>
          </a:p>
        </p:txBody>
      </p:sp>
      <p:sp>
        <p:nvSpPr>
          <p:cNvPr id="4" name="Slide Number Placeholder 3"/>
          <p:cNvSpPr>
            <a:spLocks noGrp="1"/>
          </p:cNvSpPr>
          <p:nvPr>
            <p:ph type="sldNum" sz="quarter" idx="10"/>
          </p:nvPr>
        </p:nvSpPr>
        <p:spPr/>
        <p:txBody>
          <a:bodyPr/>
          <a:lstStyle/>
          <a:p>
            <a:fld id="{DEB92672-268D-4DB7-963C-35CDB23F1AD2}" type="slidenum">
              <a:rPr lang="da-DK" smtClean="0"/>
              <a:t>28</a:t>
            </a:fld>
            <a:endParaRPr lang="da-DK"/>
          </a:p>
        </p:txBody>
      </p:sp>
    </p:spTree>
    <p:extLst>
      <p:ext uri="{BB962C8B-B14F-4D97-AF65-F5344CB8AC3E}">
        <p14:creationId xmlns:p14="http://schemas.microsoft.com/office/powerpoint/2010/main" val="10532447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5" indent="-171435">
              <a:buFontTx/>
              <a:buChar char="-"/>
            </a:pPr>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29</a:t>
            </a:fld>
            <a:endParaRPr lang="da-DK"/>
          </a:p>
        </p:txBody>
      </p:sp>
    </p:spTree>
    <p:extLst>
      <p:ext uri="{BB962C8B-B14F-4D97-AF65-F5344CB8AC3E}">
        <p14:creationId xmlns:p14="http://schemas.microsoft.com/office/powerpoint/2010/main" val="2107970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p>
          <a:p>
            <a:endParaRPr lang="da-DK"/>
          </a:p>
          <a:p>
            <a:pPr defTabSz="914320">
              <a:defRPr/>
            </a:pPr>
            <a:r>
              <a:rPr lang="da-DK"/>
              <a:t>Programmet er sammensat til at kunne gennemføres på 2 timer og 30 min.  </a:t>
            </a:r>
          </a:p>
          <a:p>
            <a:endParaRPr lang="da-DK"/>
          </a:p>
          <a:p>
            <a:r>
              <a:rPr lang="da-DK"/>
              <a:t>Der er indlagt en pause på 15 min. efter blok 1. </a:t>
            </a:r>
          </a:p>
        </p:txBody>
      </p:sp>
      <p:sp>
        <p:nvSpPr>
          <p:cNvPr id="4" name="Slide Number Placeholder 3"/>
          <p:cNvSpPr>
            <a:spLocks noGrp="1"/>
          </p:cNvSpPr>
          <p:nvPr>
            <p:ph type="sldNum" sz="quarter" idx="10"/>
          </p:nvPr>
        </p:nvSpPr>
        <p:spPr/>
        <p:txBody>
          <a:bodyPr/>
          <a:lstStyle/>
          <a:p>
            <a:fld id="{DEB92672-268D-4DB7-963C-35CDB23F1AD2}" type="slidenum">
              <a:rPr lang="da-DK" smtClean="0"/>
              <a:t>3</a:t>
            </a:fld>
            <a:endParaRPr lang="da-DK"/>
          </a:p>
        </p:txBody>
      </p:sp>
    </p:spTree>
    <p:extLst>
      <p:ext uri="{BB962C8B-B14F-4D97-AF65-F5344CB8AC3E}">
        <p14:creationId xmlns:p14="http://schemas.microsoft.com/office/powerpoint/2010/main" val="27312011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endParaRPr lang="en-US"/>
          </a:p>
          <a:p>
            <a:endParaRPr lang="da-DK"/>
          </a:p>
          <a:p>
            <a:r>
              <a:rPr lang="da-DK"/>
              <a:t>Henvisningsprocedurer – resultat fra spørgeskemaet. </a:t>
            </a:r>
            <a:endParaRPr lang="da-DK">
              <a:cs typeface="Calibri"/>
            </a:endParaRP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30</a:t>
            </a:fld>
            <a:endParaRPr lang="da-DK"/>
          </a:p>
        </p:txBody>
      </p:sp>
    </p:spTree>
    <p:extLst>
      <p:ext uri="{BB962C8B-B14F-4D97-AF65-F5344CB8AC3E}">
        <p14:creationId xmlns:p14="http://schemas.microsoft.com/office/powerpoint/2010/main" val="34867438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endParaRPr lang="en-US"/>
          </a:p>
          <a:p>
            <a:endParaRPr lang="da-DK"/>
          </a:p>
          <a:p>
            <a:r>
              <a:rPr lang="da-DK"/>
              <a:t>Dialog om igangværende forløb – resultat fra spørgeskemaet. </a:t>
            </a:r>
            <a:endParaRPr lang="da-DK">
              <a:cs typeface="Calibri"/>
            </a:endParaRP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31</a:t>
            </a:fld>
            <a:endParaRPr lang="da-DK"/>
          </a:p>
        </p:txBody>
      </p:sp>
    </p:spTree>
    <p:extLst>
      <p:ext uri="{BB962C8B-B14F-4D97-AF65-F5344CB8AC3E}">
        <p14:creationId xmlns:p14="http://schemas.microsoft.com/office/powerpoint/2010/main" val="660637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endParaRPr lang="en-US"/>
          </a:p>
          <a:p>
            <a:endParaRPr lang="da-DK"/>
          </a:p>
          <a:p>
            <a:r>
              <a:rPr lang="da-DK"/>
              <a:t>Tilbagemelding fra kommunen – resultat fra spørgeskemaet. </a:t>
            </a:r>
            <a:endParaRPr lang="da-DK">
              <a:cs typeface="Calibri"/>
            </a:endParaRP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32</a:t>
            </a:fld>
            <a:endParaRPr lang="da-DK"/>
          </a:p>
        </p:txBody>
      </p:sp>
    </p:spTree>
    <p:extLst>
      <p:ext uri="{BB962C8B-B14F-4D97-AF65-F5344CB8AC3E}">
        <p14:creationId xmlns:p14="http://schemas.microsoft.com/office/powerpoint/2010/main" val="11805185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20">
              <a:defRPr/>
            </a:pPr>
            <a:r>
              <a:rPr lang="da-DK" b="1">
                <a:latin typeface="Calibri" panose="020F0502020204030204" pitchFamily="34" charset="0"/>
                <a:ea typeface="Times New Roman" panose="02020603050405020304" pitchFamily="18" charset="0"/>
              </a:rPr>
              <a:t>Forklaring til slide: </a:t>
            </a:r>
          </a:p>
          <a:p>
            <a:endParaRPr lang="da-DK"/>
          </a:p>
          <a:p>
            <a:r>
              <a:rPr lang="da-DK"/>
              <a:t>Lav et kort oprids af de vigtigste pointer fra klyngens besvarelser. </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33</a:t>
            </a:fld>
            <a:endParaRPr lang="da-DK"/>
          </a:p>
        </p:txBody>
      </p:sp>
    </p:spTree>
    <p:extLst>
      <p:ext uri="{BB962C8B-B14F-4D97-AF65-F5344CB8AC3E}">
        <p14:creationId xmlns:p14="http://schemas.microsoft.com/office/powerpoint/2010/main" val="1829189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p>
          <a:p>
            <a:endParaRPr lang="da-DK" b="0"/>
          </a:p>
          <a:p>
            <a:r>
              <a:rPr lang="da-DK" b="0"/>
              <a:t>Bed deltagere om at tale sammen to og to ved bordene. </a:t>
            </a:r>
          </a:p>
        </p:txBody>
      </p:sp>
      <p:sp>
        <p:nvSpPr>
          <p:cNvPr id="4" name="Slide Number Placeholder 3"/>
          <p:cNvSpPr>
            <a:spLocks noGrp="1"/>
          </p:cNvSpPr>
          <p:nvPr>
            <p:ph type="sldNum" sz="quarter" idx="10"/>
          </p:nvPr>
        </p:nvSpPr>
        <p:spPr/>
        <p:txBody>
          <a:bodyPr/>
          <a:lstStyle/>
          <a:p>
            <a:fld id="{DEB92672-268D-4DB7-963C-35CDB23F1AD2}" type="slidenum">
              <a:rPr lang="da-DK" smtClean="0"/>
              <a:t>34</a:t>
            </a:fld>
            <a:endParaRPr lang="da-DK"/>
          </a:p>
        </p:txBody>
      </p:sp>
    </p:spTree>
    <p:extLst>
      <p:ext uri="{BB962C8B-B14F-4D97-AF65-F5344CB8AC3E}">
        <p14:creationId xmlns:p14="http://schemas.microsoft.com/office/powerpoint/2010/main" val="33409728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da-DK" b="1"/>
              <a:t>Forklaring til slide:</a:t>
            </a:r>
          </a:p>
          <a:p>
            <a:endParaRPr lang="da-DK" b="0"/>
          </a:p>
          <a:p>
            <a:r>
              <a:rPr lang="da-DK" b="0"/>
              <a:t>Involver både kommunen og klyngens medlemmer til denne plenumdrøftelse.</a:t>
            </a:r>
            <a:r>
              <a:rPr lang="da-DK"/>
              <a:t> </a:t>
            </a:r>
          </a:p>
          <a:p>
            <a:endParaRPr lang="da-DK"/>
          </a:p>
          <a:p>
            <a:r>
              <a:rPr lang="da-DK"/>
              <a:t>Skriv de vigtigste input op på en tavle, whiteboard eller flipover. Husk at opsummer hovedpointerne til sidst. Hvad har I talt om?</a:t>
            </a:r>
            <a:endParaRPr lang="da-DK" b="0">
              <a:cs typeface="Calibri" panose="020F0502020204030204"/>
            </a:endParaRPr>
          </a:p>
        </p:txBody>
      </p:sp>
      <p:sp>
        <p:nvSpPr>
          <p:cNvPr id="4" name="Slide Number Placeholder 3"/>
          <p:cNvSpPr>
            <a:spLocks noGrp="1"/>
          </p:cNvSpPr>
          <p:nvPr>
            <p:ph type="sldNum" sz="quarter" idx="10"/>
          </p:nvPr>
        </p:nvSpPr>
        <p:spPr/>
        <p:txBody>
          <a:bodyPr/>
          <a:lstStyle/>
          <a:p>
            <a:fld id="{DEB92672-268D-4DB7-963C-35CDB23F1AD2}" type="slidenum">
              <a:rPr lang="da-DK" smtClean="0"/>
              <a:t>35</a:t>
            </a:fld>
            <a:endParaRPr lang="da-DK"/>
          </a:p>
        </p:txBody>
      </p:sp>
    </p:spTree>
    <p:extLst>
      <p:ext uri="{BB962C8B-B14F-4D97-AF65-F5344CB8AC3E}">
        <p14:creationId xmlns:p14="http://schemas.microsoft.com/office/powerpoint/2010/main" val="16238937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sz="1000" b="1"/>
              <a:t>Forslag til, hvad du kan sige:</a:t>
            </a:r>
          </a:p>
          <a:p>
            <a:endParaRPr lang="da-DK" sz="1000" b="1">
              <a:solidFill>
                <a:srgbClr val="231F20"/>
              </a:solidFill>
              <a:latin typeface="Calibri" panose="020F0502020204030204" pitchFamily="34" charset="0"/>
              <a:ea typeface="Calibri" panose="020F0502020204030204" pitchFamily="34" charset="0"/>
            </a:endParaRPr>
          </a:p>
          <a:p>
            <a:pPr defTabSz="914320">
              <a:defRPr/>
            </a:pPr>
            <a:r>
              <a:rPr lang="da-DK"/>
              <a:t>De sidste 20 min. af mødet samler vi op på hovedpointerne fra mødets 2 blokke og træffer beslutning om, hvilke ændringer, I ønsker at foretage – i kommunen og i praksis, og hvordan vi konkret følger på det, vi aftaler. </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36</a:t>
            </a:fld>
            <a:endParaRPr lang="da-DK"/>
          </a:p>
        </p:txBody>
      </p:sp>
    </p:spTree>
    <p:extLst>
      <p:ext uri="{BB962C8B-B14F-4D97-AF65-F5344CB8AC3E}">
        <p14:creationId xmlns:p14="http://schemas.microsoft.com/office/powerpoint/2010/main" val="11511178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p>
          <a:p>
            <a:endParaRPr lang="da-DK" b="1"/>
          </a:p>
          <a:p>
            <a:r>
              <a:rPr lang="da-DK" b="0"/>
              <a:t>Involver både kommunen og klyngens medlemmer til denne plenumdrøftelse.</a:t>
            </a:r>
            <a:r>
              <a:rPr lang="da-DK"/>
              <a:t> </a:t>
            </a:r>
          </a:p>
          <a:p>
            <a:endParaRPr lang="da-DK"/>
          </a:p>
          <a:p>
            <a:r>
              <a:rPr lang="da-DK"/>
              <a:t>Husk at opsummer hovedpointerne til sidst. Hvad har I talt om?</a:t>
            </a:r>
            <a:endParaRPr lang="da-DK" b="0">
              <a:cs typeface="Calibri" panose="020F0502020204030204"/>
            </a:endParaRPr>
          </a:p>
          <a:p>
            <a:endParaRPr lang="da-DK" b="1"/>
          </a:p>
          <a:p>
            <a:r>
              <a:rPr lang="da-DK"/>
              <a:t>Gå igennem de tre hovedspørgsmål fra dagens møde. Aftal med mødets referent, hvordan I opsummerer de hovedpointer, I er nået frem til. Skriv de vigtigste input op på en tavle, whiteboard eller flipover. </a:t>
            </a:r>
          </a:p>
          <a:p>
            <a:endParaRPr lang="da-DK"/>
          </a:p>
          <a:p>
            <a:r>
              <a:rPr lang="da-DK"/>
              <a:t>Skal der laves konkrete aftaler for, at I kan indfri det? </a:t>
            </a:r>
          </a:p>
          <a:p>
            <a:endParaRPr lang="da-DK" b="1"/>
          </a:p>
          <a:p>
            <a:pPr defTabSz="914320">
              <a:defRPr/>
            </a:pPr>
            <a:r>
              <a:rPr lang="da-DK"/>
              <a:t>Til sidst besluttes, hvordan og hvornår I vil følge op på mødet.</a:t>
            </a:r>
          </a:p>
        </p:txBody>
      </p:sp>
      <p:sp>
        <p:nvSpPr>
          <p:cNvPr id="4" name="Slide Number Placeholder 3"/>
          <p:cNvSpPr>
            <a:spLocks noGrp="1"/>
          </p:cNvSpPr>
          <p:nvPr>
            <p:ph type="sldNum" sz="quarter" idx="10"/>
          </p:nvPr>
        </p:nvSpPr>
        <p:spPr/>
        <p:txBody>
          <a:bodyPr/>
          <a:lstStyle/>
          <a:p>
            <a:fld id="{DEB92672-268D-4DB7-963C-35CDB23F1AD2}" type="slidenum">
              <a:rPr lang="da-DK" smtClean="0"/>
              <a:t>37</a:t>
            </a:fld>
            <a:endParaRPr lang="da-DK"/>
          </a:p>
        </p:txBody>
      </p:sp>
    </p:spTree>
    <p:extLst>
      <p:ext uri="{BB962C8B-B14F-4D97-AF65-F5344CB8AC3E}">
        <p14:creationId xmlns:p14="http://schemas.microsoft.com/office/powerpoint/2010/main" val="424820459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pPr defTabSz="914320">
              <a:defRPr/>
            </a:pPr>
            <a:fld id="{DEB92672-268D-4DB7-963C-35CDB23F1AD2}" type="slidenum">
              <a:rPr lang="da-DK">
                <a:solidFill>
                  <a:prstClr val="black"/>
                </a:solidFill>
                <a:latin typeface="Calibri" panose="020F0502020204030204"/>
              </a:rPr>
              <a:pPr defTabSz="914320">
                <a:defRPr/>
              </a:pPr>
              <a:t>38</a:t>
            </a:fld>
            <a:endParaRPr lang="da-DK">
              <a:solidFill>
                <a:prstClr val="black"/>
              </a:solidFill>
              <a:latin typeface="Calibri" panose="020F0502020204030204"/>
            </a:endParaRPr>
          </a:p>
        </p:txBody>
      </p:sp>
    </p:spTree>
    <p:extLst>
      <p:ext uri="{BB962C8B-B14F-4D97-AF65-F5344CB8AC3E}">
        <p14:creationId xmlns:p14="http://schemas.microsoft.com/office/powerpoint/2010/main" val="3526974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Forslag til, hvad du kan sige:</a:t>
            </a:r>
          </a:p>
          <a:p>
            <a:endParaRPr lang="da-DK"/>
          </a:p>
          <a:p>
            <a:r>
              <a:rPr lang="da-DK"/>
              <a:t>På mødet skal I se resultaterne af spørgeskemaundersøgelsen</a:t>
            </a:r>
          </a:p>
          <a:p>
            <a:endParaRPr lang="da-DK"/>
          </a:p>
          <a:p>
            <a:r>
              <a:rPr lang="da-DK"/>
              <a:t>For at sikre os at der også bliver fulgt op på det, vi aftaler i dag, skal vi have udpeget en referent fra enten klyngen (fx den kommunale praksiskonsulent) eller kommunen. [Aftal dette på forhånd med kommunen]</a:t>
            </a:r>
          </a:p>
        </p:txBody>
      </p:sp>
      <p:sp>
        <p:nvSpPr>
          <p:cNvPr id="4" name="Slide Number Placeholder 3"/>
          <p:cNvSpPr>
            <a:spLocks noGrp="1"/>
          </p:cNvSpPr>
          <p:nvPr>
            <p:ph type="sldNum" sz="quarter" idx="10"/>
          </p:nvPr>
        </p:nvSpPr>
        <p:spPr/>
        <p:txBody>
          <a:bodyPr/>
          <a:lstStyle/>
          <a:p>
            <a:fld id="{DEB92672-268D-4DB7-963C-35CDB23F1AD2}" type="slidenum">
              <a:rPr lang="da-DK" smtClean="0"/>
              <a:t>4</a:t>
            </a:fld>
            <a:endParaRPr lang="da-DK"/>
          </a:p>
        </p:txBody>
      </p:sp>
    </p:spTree>
    <p:extLst>
      <p:ext uri="{BB962C8B-B14F-4D97-AF65-F5344CB8AC3E}">
        <p14:creationId xmlns:p14="http://schemas.microsoft.com/office/powerpoint/2010/main" val="1126133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da-DK" sz="1200" b="1" i="0">
                <a:latin typeface="Calibri"/>
                <a:cs typeface="Calibri"/>
              </a:rPr>
              <a:t>Forklaring til slide: </a:t>
            </a:r>
          </a:p>
          <a:p>
            <a:pPr>
              <a:defRPr/>
            </a:pPr>
            <a:endParaRPr lang="da-DK" sz="1200" i="0">
              <a:latin typeface="Calibri"/>
              <a:cs typeface="Calibri"/>
            </a:endParaRPr>
          </a:p>
          <a:p>
            <a:pPr>
              <a:defRPr/>
            </a:pPr>
            <a:r>
              <a:rPr lang="da-DK" sz="1200" i="0">
                <a:latin typeface="Calibri"/>
                <a:cs typeface="Calibri"/>
              </a:rPr>
              <a:t>Her vises en kort video</a:t>
            </a:r>
            <a:r>
              <a:rPr lang="da-DK" sz="1200" i="0" kern="1200">
                <a:solidFill>
                  <a:schemeClr val="tx1"/>
                </a:solidFill>
                <a:effectLst/>
                <a:latin typeface="Calibri"/>
                <a:ea typeface="+mn-ea"/>
                <a:cs typeface="Calibri"/>
              </a:rPr>
              <a:t> med Karin Zimmer, medlem af PLO’s bestyrelse. </a:t>
            </a:r>
            <a:endParaRPr lang="da-DK" sz="1200" i="0">
              <a:latin typeface="Calibri"/>
              <a:cs typeface="Calibri"/>
            </a:endParaRPr>
          </a:p>
          <a:p>
            <a:pPr>
              <a:defRPr/>
            </a:pPr>
            <a:endParaRPr lang="da-DK" sz="1200" i="0">
              <a:latin typeface="Calibri"/>
              <a:ea typeface="+mn-ea"/>
              <a:cs typeface="Calibri"/>
            </a:endParaRPr>
          </a:p>
          <a:p>
            <a:pPr>
              <a:defRPr/>
            </a:pPr>
            <a:r>
              <a:rPr lang="da-DK" sz="1200" i="0" u="none">
                <a:latin typeface="Calibri"/>
                <a:ea typeface="+mn-ea"/>
                <a:cs typeface="Calibri"/>
              </a:rPr>
              <a:t>Videoen introducerer til emnet for mødet om kommunale akutfunktioner, hvordan funktionerne defineres og til indholdet i den seneste overenskomstaftale, hvor der bl.a. er kommet en ny ydelse, der understøtter samarbejdet med den kommunale akutfunktion.  </a:t>
            </a:r>
            <a:endParaRPr lang="da-DK" sz="1200" i="0" u="none">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5</a:t>
            </a:fld>
            <a:endParaRPr lang="da-DK"/>
          </a:p>
        </p:txBody>
      </p:sp>
    </p:spTree>
    <p:extLst>
      <p:ext uri="{BB962C8B-B14F-4D97-AF65-F5344CB8AC3E}">
        <p14:creationId xmlns:p14="http://schemas.microsoft.com/office/powerpoint/2010/main" val="3340972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Forslag til, hvad du kan sige:</a:t>
            </a:r>
          </a:p>
          <a:p>
            <a:endParaRPr lang="da-DK" b="1"/>
          </a:p>
          <a:p>
            <a:r>
              <a:rPr lang="da-DK" b="0"/>
              <a:t>I blok 1 gennemgår vi først resultater fra spørgeskemaundersøgelsen, der vedr. vores kendskab til akutfunktionen, hvordan vi oplever kapacitet og kompetencer hos akutfunktionen. Derefter bliver vi præsenteret for en opgørelse af vores brug af ydelses 0124 (lægefaglig rådgivning) og samler op på det vi har hørt med sidemanden. </a:t>
            </a:r>
          </a:p>
          <a:p>
            <a:endParaRPr lang="da-DK" b="0"/>
          </a:p>
          <a:p>
            <a:r>
              <a:rPr lang="da-DK" b="0"/>
              <a:t>Så har kommunen et oplæg på 20 min., hvor de præsenterer akutfunktionen, og hvor de ser potentiale for forbedringer i samarbejdet. </a:t>
            </a:r>
          </a:p>
          <a:p>
            <a:endParaRPr lang="da-DK" b="0"/>
          </a:p>
          <a:p>
            <a:r>
              <a:rPr lang="da-DK" b="0"/>
              <a:t>Vi slutter af med en fælles drøftelse af, hvad vi har hørt, og om der er noget, vi skal ændre på i samarbejdet. </a:t>
            </a:r>
          </a:p>
        </p:txBody>
      </p:sp>
      <p:sp>
        <p:nvSpPr>
          <p:cNvPr id="4" name="Slide Number Placeholder 3"/>
          <p:cNvSpPr>
            <a:spLocks noGrp="1"/>
          </p:cNvSpPr>
          <p:nvPr>
            <p:ph type="sldNum" sz="quarter" idx="10"/>
          </p:nvPr>
        </p:nvSpPr>
        <p:spPr/>
        <p:txBody>
          <a:bodyPr/>
          <a:lstStyle/>
          <a:p>
            <a:fld id="{DEB92672-268D-4DB7-963C-35CDB23F1AD2}" type="slidenum">
              <a:rPr lang="da-DK" smtClean="0"/>
              <a:t>6</a:t>
            </a:fld>
            <a:endParaRPr lang="da-DK"/>
          </a:p>
        </p:txBody>
      </p:sp>
    </p:spTree>
    <p:extLst>
      <p:ext uri="{BB962C8B-B14F-4D97-AF65-F5344CB8AC3E}">
        <p14:creationId xmlns:p14="http://schemas.microsoft.com/office/powerpoint/2010/main" val="1872792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5" indent="-171435">
              <a:buFontTx/>
              <a:buChar char="-"/>
            </a:pPr>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7</a:t>
            </a:fld>
            <a:endParaRPr lang="da-DK"/>
          </a:p>
        </p:txBody>
      </p:sp>
    </p:spTree>
    <p:extLst>
      <p:ext uri="{BB962C8B-B14F-4D97-AF65-F5344CB8AC3E}">
        <p14:creationId xmlns:p14="http://schemas.microsoft.com/office/powerpoint/2010/main" val="2559567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20">
              <a:defRPr/>
            </a:pPr>
            <a:r>
              <a:rPr lang="da-DK" b="1"/>
              <a:t>Forklaring til slide:</a:t>
            </a:r>
          </a:p>
          <a:p>
            <a:endParaRPr lang="da-DK"/>
          </a:p>
          <a:p>
            <a:r>
              <a:rPr lang="da-DK"/>
              <a:t>Kendskab – resultat fra spørgeskemaet.</a:t>
            </a:r>
            <a:endParaRPr lang="da-DK">
              <a:cs typeface="Calibri"/>
            </a:endParaRP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8</a:t>
            </a:fld>
            <a:endParaRPr lang="da-DK"/>
          </a:p>
        </p:txBody>
      </p:sp>
    </p:spTree>
    <p:extLst>
      <p:ext uri="{BB962C8B-B14F-4D97-AF65-F5344CB8AC3E}">
        <p14:creationId xmlns:p14="http://schemas.microsoft.com/office/powerpoint/2010/main" val="592206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20">
              <a:defRPr/>
            </a:pPr>
            <a:r>
              <a:rPr lang="da-DK" b="1"/>
              <a:t>Forklaring til slide:</a:t>
            </a:r>
          </a:p>
          <a:p>
            <a:endParaRPr lang="da-DK"/>
          </a:p>
          <a:p>
            <a:r>
              <a:rPr lang="da-DK"/>
              <a:t>Patientgrupper – resultat fra spørgeskemaet.</a:t>
            </a:r>
            <a:endParaRPr lang="da-DK">
              <a:cs typeface="Calibri"/>
            </a:endParaRP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9</a:t>
            </a:fld>
            <a:endParaRPr lang="da-DK"/>
          </a:p>
        </p:txBody>
      </p:sp>
    </p:spTree>
    <p:extLst>
      <p:ext uri="{BB962C8B-B14F-4D97-AF65-F5344CB8AC3E}">
        <p14:creationId xmlns:p14="http://schemas.microsoft.com/office/powerpoint/2010/main" val="117866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4A272B-8791-A640-A356-3BCB6A152CE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1669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A272B-8791-A640-A356-3BCB6A152CE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92252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A272B-8791-A640-A356-3BCB6A152CE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26635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el og indholdsobjekt">
    <p:spTree>
      <p:nvGrpSpPr>
        <p:cNvPr id="1" name=""/>
        <p:cNvGrpSpPr/>
        <p:nvPr/>
      </p:nvGrpSpPr>
      <p:grpSpPr>
        <a:xfrm>
          <a:off x="0" y="0"/>
          <a:ext cx="0" cy="0"/>
          <a:chOff x="0" y="0"/>
          <a:chExt cx="0" cy="0"/>
        </a:xfrm>
      </p:grpSpPr>
      <p:sp>
        <p:nvSpPr>
          <p:cNvPr id="21" name="Titeltekst"/>
          <p:cNvSpPr txBox="1">
            <a:spLocks noGrp="1"/>
          </p:cNvSpPr>
          <p:nvPr>
            <p:ph type="title"/>
          </p:nvPr>
        </p:nvSpPr>
        <p:spPr>
          <a:prstGeom prst="rect">
            <a:avLst/>
          </a:prstGeom>
        </p:spPr>
        <p:txBody>
          <a:bodyPr/>
          <a:lstStyle/>
          <a:p>
            <a:r>
              <a:t>Titeltekst</a:t>
            </a:r>
          </a:p>
        </p:txBody>
      </p:sp>
      <p:sp>
        <p:nvSpPr>
          <p:cNvPr id="22" name="Brødtekst, niveau et…"/>
          <p:cNvSpPr txBox="1">
            <a:spLocks noGrp="1"/>
          </p:cNvSpPr>
          <p:nvPr>
            <p:ph type="body" idx="1"/>
          </p:nvPr>
        </p:nvSpPr>
        <p:spPr>
          <a:prstGeom prst="rect">
            <a:avLst/>
          </a:prstGeom>
        </p:spPr>
        <p:txBody>
          <a:bodyPr/>
          <a:lstStyle/>
          <a:p>
            <a:r>
              <a:t>Brødtekst, niveau et</a:t>
            </a:r>
          </a:p>
          <a:p>
            <a:pPr lvl="1"/>
            <a:r>
              <a:t>Brødtekst, niveau to</a:t>
            </a:r>
          </a:p>
          <a:p>
            <a:pPr lvl="2"/>
            <a:r>
              <a:t>Brødtekst, niveau tre</a:t>
            </a:r>
          </a:p>
          <a:p>
            <a:pPr lvl="3"/>
            <a:r>
              <a:t>Brødtekst, niveau fire</a:t>
            </a:r>
          </a:p>
          <a:p>
            <a:pPr lvl="4"/>
            <a:r>
              <a:t>Brødtekst, niveau fem</a:t>
            </a:r>
          </a:p>
        </p:txBody>
      </p:sp>
      <p:sp>
        <p:nvSpPr>
          <p:cNvPr id="23" name="Lysbillednummer"/>
          <p:cNvSpPr txBox="1">
            <a:spLocks noGrp="1"/>
          </p:cNvSpPr>
          <p:nvPr>
            <p:ph type="sldNum" sz="quarter" idx="2"/>
          </p:nvPr>
        </p:nvSpPr>
        <p:spPr>
          <a:prstGeom prst="rect">
            <a:avLst/>
          </a:prstGeom>
        </p:spPr>
        <p:txBody>
          <a:bodyPr/>
          <a:lstStyle/>
          <a:p>
            <a:fld id="{86CB4B4D-7CA3-9044-876B-883B54F8677D}" type="slidenum">
              <a:t>‹nr.›</a:t>
            </a:fld>
            <a:endParaRPr/>
          </a:p>
        </p:txBody>
      </p:sp>
    </p:spTree>
    <p:extLst>
      <p:ext uri="{BB962C8B-B14F-4D97-AF65-F5344CB8AC3E}">
        <p14:creationId xmlns:p14="http://schemas.microsoft.com/office/powerpoint/2010/main" val="406958610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A272B-8791-A640-A356-3BCB6A152CE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71540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4A272B-8791-A640-A356-3BCB6A152CED}"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2127638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4A272B-8791-A640-A356-3BCB6A152CED}"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46890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4A272B-8791-A640-A356-3BCB6A152CED}" type="datetimeFigureOut">
              <a:rPr lang="en-US" smtClean="0"/>
              <a:t>5/29/2024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39113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4A272B-8791-A640-A356-3BCB6A152CED}" type="datetimeFigureOut">
              <a:rPr lang="en-US" smtClean="0"/>
              <a:t>5/29/2024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36569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4A272B-8791-A640-A356-3BCB6A152CED}" type="datetimeFigureOut">
              <a:rPr lang="en-US" smtClean="0"/>
              <a:t>5/29/2024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3647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4A272B-8791-A640-A356-3BCB6A152CED}"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205798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4A272B-8791-A640-A356-3BCB6A152CED}"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40044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A272B-8791-A640-A356-3BCB6A152CED}" type="datetimeFigureOut">
              <a:rPr lang="en-US" smtClean="0"/>
              <a:t>5/29/2024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F8A42-9DCC-3944-B9C0-C82F1CB994DF}" type="slidenum">
              <a:rPr lang="en-US" smtClean="0"/>
              <a:t>‹nr.›</a:t>
            </a:fld>
            <a:endParaRPr lang="en-US"/>
          </a:p>
        </p:txBody>
      </p:sp>
    </p:spTree>
    <p:extLst>
      <p:ext uri="{BB962C8B-B14F-4D97-AF65-F5344CB8AC3E}">
        <p14:creationId xmlns:p14="http://schemas.microsoft.com/office/powerpoint/2010/main" val="358659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customXml" Target="../ink/ink1.xml"/><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sv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9i7iSVUkoKo?feature=oembed"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9CB63EF7-24DA-4747-83D7-F28845D9803B}"/>
              </a:ext>
            </a:extLst>
          </p:cNvPr>
          <p:cNvSpPr/>
          <p:nvPr/>
        </p:nvSpPr>
        <p:spPr>
          <a:xfrm>
            <a:off x="0" y="0"/>
            <a:ext cx="10565704"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7" name="Billede 6" descr="Et billede, der indeholder personer, mødelokale&#10;&#10;Automatisk genereret beskrivelse">
            <a:extLst>
              <a:ext uri="{FF2B5EF4-FFF2-40B4-BE49-F238E27FC236}">
                <a16:creationId xmlns:a16="http://schemas.microsoft.com/office/drawing/2014/main" id="{D00ACFD8-BF27-4C98-A188-ECF6CF4ECD56}"/>
              </a:ext>
            </a:extLst>
          </p:cNvPr>
          <p:cNvPicPr>
            <a:picLocks noChangeAspect="1"/>
          </p:cNvPicPr>
          <p:nvPr/>
        </p:nvPicPr>
        <p:blipFill rotWithShape="1">
          <a:blip r:embed="rId3">
            <a:alphaModFix amt="21000"/>
          </a:blip>
          <a:srcRect l="17715" t="-1" r="37025" b="197"/>
          <a:stretch/>
        </p:blipFill>
        <p:spPr>
          <a:xfrm>
            <a:off x="0" y="0"/>
            <a:ext cx="10565703" cy="6857999"/>
          </a:xfrm>
          <a:prstGeom prst="rect">
            <a:avLst/>
          </a:prstGeom>
        </p:spPr>
      </p:pic>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838199" y="1561513"/>
            <a:ext cx="9192065" cy="4009293"/>
          </a:xfrm>
        </p:spPr>
        <p:txBody>
          <a:bodyPr/>
          <a:lstStyle/>
          <a:p>
            <a:r>
              <a:rPr lang="da-DK" sz="3200" b="1">
                <a:solidFill>
                  <a:schemeClr val="bg1"/>
                </a:solidFill>
                <a:latin typeface="+mn-lt"/>
              </a:rPr>
              <a:t>XXX</a:t>
            </a:r>
            <a:br>
              <a:rPr lang="da-DK" b="1">
                <a:solidFill>
                  <a:srgbClr val="3C8CFA"/>
                </a:solidFill>
                <a:latin typeface="+mn-lt"/>
              </a:rPr>
            </a:br>
            <a:br>
              <a:rPr lang="da-DK" b="1">
                <a:solidFill>
                  <a:srgbClr val="3C8CFA"/>
                </a:solidFill>
                <a:latin typeface="+mn-lt"/>
              </a:rPr>
            </a:br>
            <a:r>
              <a:rPr lang="da-DK" b="1">
                <a:solidFill>
                  <a:schemeClr val="bg1"/>
                </a:solidFill>
                <a:latin typeface="+mn-lt"/>
              </a:rPr>
              <a:t>Kommunale akutfunktioner </a:t>
            </a:r>
            <a:br>
              <a:rPr lang="da-DK" b="1">
                <a:solidFill>
                  <a:schemeClr val="bg1"/>
                </a:solidFill>
                <a:latin typeface="+mn-lt"/>
              </a:rPr>
            </a:br>
            <a:r>
              <a:rPr lang="da-DK" sz="2800" b="1">
                <a:solidFill>
                  <a:schemeClr val="bg1"/>
                </a:solidFill>
                <a:latin typeface="+mn-lt"/>
              </a:rPr>
              <a:t>Almen praksis’ samarbejde med kommunale akutfunktioner</a:t>
            </a:r>
            <a:br>
              <a:rPr lang="da-DK" b="1">
                <a:solidFill>
                  <a:srgbClr val="3C8CFA"/>
                </a:solidFill>
                <a:latin typeface="+mn-lt"/>
              </a:rPr>
            </a:br>
            <a:br>
              <a:rPr lang="da-DK" b="1">
                <a:solidFill>
                  <a:srgbClr val="3C8CFA"/>
                </a:solidFill>
                <a:latin typeface="+mn-lt"/>
              </a:rPr>
            </a:br>
            <a:r>
              <a:rPr lang="da-DK" sz="2000">
                <a:solidFill>
                  <a:schemeClr val="bg1"/>
                </a:solidFill>
                <a:latin typeface="+mn-lt"/>
              </a:rPr>
              <a:t>XXX</a:t>
            </a:r>
            <a:endParaRPr lang="da-DK">
              <a:solidFill>
                <a:schemeClr val="bg1"/>
              </a:solidFill>
              <a:latin typeface="+mn-lt"/>
            </a:endParaRPr>
          </a:p>
        </p:txBody>
      </p:sp>
      <p:sp>
        <p:nvSpPr>
          <p:cNvPr id="4" name="Slide Number Placeholder 3">
            <a:extLst>
              <a:ext uri="{FF2B5EF4-FFF2-40B4-BE49-F238E27FC236}">
                <a16:creationId xmlns:a16="http://schemas.microsoft.com/office/drawing/2014/main" id="{5F2BDFC1-6FA3-4385-A591-8E18F20D0D52}"/>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lumMod val="75000"/>
                  </a:schemeClr>
                </a:solidFill>
              </a:rPr>
              <a:pPr algn="ctr"/>
              <a:t>1</a:t>
            </a:fld>
            <a:endParaRPr lang="da-DK" altLang="en-US">
              <a:solidFill>
                <a:schemeClr val="bg1">
                  <a:lumMod val="75000"/>
                </a:schemeClr>
              </a:solidFill>
            </a:endParaRPr>
          </a:p>
        </p:txBody>
      </p:sp>
      <p:pic>
        <p:nvPicPr>
          <p:cNvPr id="3" name="Billede 2">
            <a:extLst>
              <a:ext uri="{FF2B5EF4-FFF2-40B4-BE49-F238E27FC236}">
                <a16:creationId xmlns:a16="http://schemas.microsoft.com/office/drawing/2014/main" id="{074BCA77-ABCE-484E-B07E-B598D7C111D4}"/>
              </a:ext>
            </a:extLst>
          </p:cNvPr>
          <p:cNvPicPr>
            <a:picLocks noChangeAspect="1"/>
          </p:cNvPicPr>
          <p:nvPr/>
        </p:nvPicPr>
        <p:blipFill>
          <a:blip r:embed="rId4"/>
          <a:stretch>
            <a:fillRect/>
          </a:stretch>
        </p:blipFill>
        <p:spPr>
          <a:xfrm>
            <a:off x="10887415" y="5181664"/>
            <a:ext cx="932769" cy="951058"/>
          </a:xfrm>
          <a:prstGeom prst="rect">
            <a:avLst/>
          </a:prstGeom>
        </p:spPr>
      </p:pic>
    </p:spTree>
    <p:extLst>
      <p:ext uri="{BB962C8B-B14F-4D97-AF65-F5344CB8AC3E}">
        <p14:creationId xmlns:p14="http://schemas.microsoft.com/office/powerpoint/2010/main" val="489972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88577" y="280899"/>
            <a:ext cx="10162947" cy="1132935"/>
          </a:xfrm>
        </p:spPr>
        <p:txBody>
          <a:bodyPr>
            <a:normAutofit fontScale="90000"/>
          </a:bodyPr>
          <a:lstStyle/>
          <a:p>
            <a:r>
              <a:rPr lang="da-DK" sz="4000" b="1">
                <a:solidFill>
                  <a:srgbClr val="297A77"/>
                </a:solidFill>
                <a:latin typeface="+mn-lt"/>
              </a:rPr>
              <a:t>Patientgrupper</a:t>
            </a:r>
            <a:br>
              <a:rPr lang="da-DK" sz="4000" b="1">
                <a:solidFill>
                  <a:srgbClr val="297A77"/>
                </a:solidFill>
                <a:latin typeface="+mn-lt"/>
              </a:rPr>
            </a:br>
            <a:r>
              <a:rPr lang="da-DK" sz="2200" b="1">
                <a:solidFill>
                  <a:srgbClr val="297A77"/>
                </a:solidFill>
                <a:latin typeface="Calibri" panose="020F0502020204030204"/>
              </a:rPr>
              <a:t>Er der patientgrupper med akut plejebehov, der ikke er tilstrækkeligt hjulpet i dag? </a:t>
            </a:r>
            <a:br>
              <a:rPr lang="da-DK" sz="2200" b="1">
                <a:solidFill>
                  <a:srgbClr val="297A77"/>
                </a:solidFill>
                <a:latin typeface="Calibri" panose="020F0502020204030204"/>
              </a:rPr>
            </a:br>
            <a:r>
              <a:rPr lang="da-DK" sz="2200" b="1">
                <a:solidFill>
                  <a:srgbClr val="297A77"/>
                </a:solidFill>
                <a:latin typeface="Calibri" panose="020F0502020204030204"/>
              </a:rPr>
              <a:t>(fritekst – 1 ud af 2)</a:t>
            </a: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10</a:t>
            </a:fld>
            <a:endParaRPr lang="da-DK" altLang="en-US">
              <a:solidFill>
                <a:schemeClr val="bg1"/>
              </a:solidFill>
            </a:endParaRPr>
          </a:p>
        </p:txBody>
      </p:sp>
      <p:sp>
        <p:nvSpPr>
          <p:cNvPr id="4" name="Pladsholder til indhold 3">
            <a:extLst>
              <a:ext uri="{FF2B5EF4-FFF2-40B4-BE49-F238E27FC236}">
                <a16:creationId xmlns:a16="http://schemas.microsoft.com/office/drawing/2014/main" id="{461C3D32-FA37-40EC-962C-CD1B8FA5C7D7}"/>
              </a:ext>
            </a:extLst>
          </p:cNvPr>
          <p:cNvSpPr>
            <a:spLocks noGrp="1"/>
          </p:cNvSpPr>
          <p:nvPr>
            <p:ph idx="1"/>
          </p:nvPr>
        </p:nvSpPr>
        <p:spPr>
          <a:xfrm>
            <a:off x="522943" y="1413834"/>
            <a:ext cx="9332257" cy="5277252"/>
          </a:xfrm>
        </p:spPr>
        <p:txBody>
          <a:bodyPr vert="horz" lIns="91440" tIns="45720" rIns="91440" bIns="45720" rtlCol="0" anchor="t">
            <a:noAutofit/>
          </a:bodyPr>
          <a:lstStyle/>
          <a:p>
            <a:pPr marL="342900" lvl="0" indent="-342900">
              <a:buFont typeface="Symbol" panose="05050102010706020507" pitchFamily="18" charset="2"/>
              <a:buChar char="·"/>
              <a:tabLst>
                <a:tab pos="317500" algn="l"/>
              </a:tabLst>
            </a:pPr>
            <a:endParaRPr lang="da-DK" sz="1800">
              <a:latin typeface="Verdana" panose="020B0604030504040204" pitchFamily="34" charset="0"/>
              <a:ea typeface="Times New Roman" panose="02020603050405020304" pitchFamily="18" charset="0"/>
              <a:cs typeface="Verdana" panose="020B0604030504040204" pitchFamily="34" charset="0"/>
            </a:endParaRPr>
          </a:p>
          <a:p>
            <a:pPr marL="0" indent="0">
              <a:buNone/>
            </a:pPr>
            <a:endParaRPr lang="da-DK" sz="1600"/>
          </a:p>
        </p:txBody>
      </p:sp>
    </p:spTree>
    <p:extLst>
      <p:ext uri="{BB962C8B-B14F-4D97-AF65-F5344CB8AC3E}">
        <p14:creationId xmlns:p14="http://schemas.microsoft.com/office/powerpoint/2010/main" val="424970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88577" y="280899"/>
            <a:ext cx="10162947" cy="1132935"/>
          </a:xfrm>
        </p:spPr>
        <p:txBody>
          <a:bodyPr>
            <a:normAutofit fontScale="90000"/>
          </a:bodyPr>
          <a:lstStyle/>
          <a:p>
            <a:r>
              <a:rPr lang="da-DK" sz="4000" b="1">
                <a:solidFill>
                  <a:srgbClr val="297A77"/>
                </a:solidFill>
                <a:latin typeface="+mn-lt"/>
              </a:rPr>
              <a:t>Patientgrupper</a:t>
            </a:r>
            <a:br>
              <a:rPr lang="da-DK" sz="4000" b="1">
                <a:solidFill>
                  <a:srgbClr val="297A77"/>
                </a:solidFill>
                <a:latin typeface="+mn-lt"/>
              </a:rPr>
            </a:br>
            <a:r>
              <a:rPr lang="da-DK" sz="2200" b="1">
                <a:solidFill>
                  <a:srgbClr val="297A77"/>
                </a:solidFill>
                <a:latin typeface="Calibri" panose="020F0502020204030204"/>
              </a:rPr>
              <a:t>Er der patientgrupper med akut plejebehov, der ikke er tilstrækkeligt hjulpet i dag? </a:t>
            </a:r>
            <a:br>
              <a:rPr lang="da-DK" sz="2200" b="1">
                <a:solidFill>
                  <a:srgbClr val="297A77"/>
                </a:solidFill>
                <a:latin typeface="Calibri" panose="020F0502020204030204"/>
              </a:rPr>
            </a:br>
            <a:r>
              <a:rPr lang="da-DK" sz="2200" b="1">
                <a:solidFill>
                  <a:srgbClr val="297A77"/>
                </a:solidFill>
                <a:latin typeface="Calibri" panose="020F0502020204030204"/>
              </a:rPr>
              <a:t>(fritekst – 2 ud af 2)</a:t>
            </a: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11</a:t>
            </a:fld>
            <a:endParaRPr lang="da-DK" altLang="en-US">
              <a:solidFill>
                <a:schemeClr val="bg1"/>
              </a:solidFill>
            </a:endParaRPr>
          </a:p>
        </p:txBody>
      </p:sp>
      <p:sp>
        <p:nvSpPr>
          <p:cNvPr id="4" name="Pladsholder til indhold 3">
            <a:extLst>
              <a:ext uri="{FF2B5EF4-FFF2-40B4-BE49-F238E27FC236}">
                <a16:creationId xmlns:a16="http://schemas.microsoft.com/office/drawing/2014/main" id="{461C3D32-FA37-40EC-962C-CD1B8FA5C7D7}"/>
              </a:ext>
            </a:extLst>
          </p:cNvPr>
          <p:cNvSpPr>
            <a:spLocks noGrp="1"/>
          </p:cNvSpPr>
          <p:nvPr>
            <p:ph idx="1"/>
          </p:nvPr>
        </p:nvSpPr>
        <p:spPr>
          <a:xfrm>
            <a:off x="522943" y="1413834"/>
            <a:ext cx="9637633" cy="5277252"/>
          </a:xfrm>
        </p:spPr>
        <p:txBody>
          <a:bodyPr vert="horz" lIns="91440" tIns="45720" rIns="91440" bIns="45720" rtlCol="0" anchor="t">
            <a:noAutofit/>
          </a:bodyPr>
          <a:lstStyle/>
          <a:p>
            <a:pPr marL="342900" lvl="0" indent="-342900">
              <a:buFont typeface="Symbol" panose="05050102010706020507" pitchFamily="18" charset="2"/>
              <a:buChar char="·"/>
              <a:tabLst>
                <a:tab pos="317500" algn="l"/>
              </a:tabLst>
            </a:pPr>
            <a:endParaRPr lang="da-DK" sz="1800">
              <a:effectLst/>
              <a:latin typeface="Verdana" panose="020B0604030504040204" pitchFamily="34" charset="0"/>
              <a:ea typeface="Times New Roman" panose="02020603050405020304" pitchFamily="18" charset="0"/>
              <a:cs typeface="Verdana" panose="020B0604030504040204" pitchFamily="34" charset="0"/>
            </a:endParaRPr>
          </a:p>
          <a:p>
            <a:endParaRPr lang="da-DK" sz="1600"/>
          </a:p>
        </p:txBody>
      </p:sp>
    </p:spTree>
    <p:extLst>
      <p:ext uri="{BB962C8B-B14F-4D97-AF65-F5344CB8AC3E}">
        <p14:creationId xmlns:p14="http://schemas.microsoft.com/office/powerpoint/2010/main" val="1539079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526284" y="447774"/>
            <a:ext cx="10515600" cy="1132935"/>
          </a:xfrm>
        </p:spPr>
        <p:txBody>
          <a:bodyPr>
            <a:normAutofit fontScale="90000"/>
          </a:bodyPr>
          <a:lstStyle/>
          <a:p>
            <a:r>
              <a:rPr lang="da-DK" sz="4000" b="1">
                <a:solidFill>
                  <a:srgbClr val="297A77"/>
                </a:solidFill>
                <a:latin typeface="+mn-lt"/>
              </a:rPr>
              <a:t>Kapacitet</a:t>
            </a:r>
            <a:br>
              <a:rPr lang="da-DK" sz="4000" b="1">
                <a:latin typeface="+mn-lt"/>
              </a:rPr>
            </a:br>
            <a:r>
              <a:rPr lang="da-DK" sz="2200" b="1">
                <a:solidFill>
                  <a:srgbClr val="297A77"/>
                </a:solidFill>
                <a:latin typeface="+mn-lt"/>
              </a:rPr>
              <a:t>Hvad er din oplevelse af kapaciteten af kommunens akutfunktion? (procent)</a:t>
            </a:r>
            <a:br>
              <a:rPr lang="da-DK" sz="4000" b="1">
                <a:latin typeface="+mn-lt"/>
              </a:rPr>
            </a:b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12</a:t>
            </a:fld>
            <a:endParaRPr lang="da-DK" altLang="en-US">
              <a:solidFill>
                <a:schemeClr val="bg1"/>
              </a:solidFill>
            </a:endParaRPr>
          </a:p>
        </p:txBody>
      </p:sp>
      <p:graphicFrame>
        <p:nvGraphicFramePr>
          <p:cNvPr id="3" name="Diagram 2">
            <a:extLst>
              <a:ext uri="{FF2B5EF4-FFF2-40B4-BE49-F238E27FC236}">
                <a16:creationId xmlns:a16="http://schemas.microsoft.com/office/drawing/2014/main" id="{D1ADDF0F-01A2-1B36-BCC4-C75908161A2B}"/>
              </a:ext>
              <a:ext uri="{147F2762-F138-4A5C-976F-8EAC2B608ADB}">
                <a16:predDERef xmlns:a16="http://schemas.microsoft.com/office/drawing/2014/main" pred="{8406DF1A-02AD-41FF-AB70-E9250251DBD5}"/>
              </a:ext>
            </a:extLst>
          </p:cNvPr>
          <p:cNvGraphicFramePr>
            <a:graphicFrameLocks/>
          </p:cNvGraphicFramePr>
          <p:nvPr>
            <p:extLst>
              <p:ext uri="{D42A27DB-BD31-4B8C-83A1-F6EECF244321}">
                <p14:modId xmlns:p14="http://schemas.microsoft.com/office/powerpoint/2010/main" val="1371870143"/>
              </p:ext>
            </p:extLst>
          </p:nvPr>
        </p:nvGraphicFramePr>
        <p:xfrm>
          <a:off x="678956" y="1330533"/>
          <a:ext cx="9076494" cy="482387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51683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88577" y="280899"/>
            <a:ext cx="10515600" cy="1132935"/>
          </a:xfrm>
        </p:spPr>
        <p:txBody>
          <a:bodyPr>
            <a:normAutofit/>
          </a:bodyPr>
          <a:lstStyle/>
          <a:p>
            <a:r>
              <a:rPr lang="da-DK" sz="3600" b="1">
                <a:solidFill>
                  <a:srgbClr val="297A77"/>
                </a:solidFill>
                <a:latin typeface="+mn-lt"/>
              </a:rPr>
              <a:t>Kompetencer </a:t>
            </a:r>
            <a:br>
              <a:rPr lang="da-DK" sz="4000" b="1">
                <a:highlight>
                  <a:srgbClr val="FFFF00"/>
                </a:highlight>
                <a:latin typeface="Calibri" panose="020F0502020204030204"/>
              </a:rPr>
            </a:br>
            <a:r>
              <a:rPr lang="da-DK" sz="2000" b="1">
                <a:solidFill>
                  <a:srgbClr val="297A77"/>
                </a:solidFill>
                <a:latin typeface="Calibri" panose="020F0502020204030204"/>
              </a:rPr>
              <a:t>Hvad er din oplevelse af kompetencen hos kommunens akutfunktion? (procent) </a:t>
            </a:r>
            <a:endParaRPr lang="da-DK" sz="2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13</a:t>
            </a:fld>
            <a:endParaRPr lang="da-DK" altLang="en-US">
              <a:solidFill>
                <a:schemeClr val="bg1"/>
              </a:solidFill>
            </a:endParaRPr>
          </a:p>
        </p:txBody>
      </p:sp>
      <p:graphicFrame>
        <p:nvGraphicFramePr>
          <p:cNvPr id="3" name="Diagram 2">
            <a:extLst>
              <a:ext uri="{FF2B5EF4-FFF2-40B4-BE49-F238E27FC236}">
                <a16:creationId xmlns:a16="http://schemas.microsoft.com/office/drawing/2014/main" id="{CCB04CC5-7CB0-4E75-8851-C02D2200B2A4}"/>
              </a:ext>
            </a:extLst>
          </p:cNvPr>
          <p:cNvGraphicFramePr>
            <a:graphicFrameLocks/>
          </p:cNvGraphicFramePr>
          <p:nvPr>
            <p:extLst>
              <p:ext uri="{D42A27DB-BD31-4B8C-83A1-F6EECF244321}">
                <p14:modId xmlns:p14="http://schemas.microsoft.com/office/powerpoint/2010/main" val="2406267678"/>
              </p:ext>
            </p:extLst>
          </p:nvPr>
        </p:nvGraphicFramePr>
        <p:xfrm>
          <a:off x="657054" y="1413833"/>
          <a:ext cx="9098396" cy="471866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47327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88577" y="280899"/>
            <a:ext cx="10515600" cy="1132935"/>
          </a:xfrm>
        </p:spPr>
        <p:txBody>
          <a:bodyPr>
            <a:normAutofit fontScale="90000"/>
          </a:bodyPr>
          <a:lstStyle/>
          <a:p>
            <a:r>
              <a:rPr lang="da-DK" sz="4000" b="1">
                <a:solidFill>
                  <a:srgbClr val="297A77"/>
                </a:solidFill>
                <a:latin typeface="+mn-lt"/>
              </a:rPr>
              <a:t>Forebyggelse</a:t>
            </a:r>
            <a:br>
              <a:rPr lang="da-DK" sz="4000" b="1">
                <a:highlight>
                  <a:srgbClr val="FFFF00"/>
                </a:highlight>
                <a:latin typeface="Calibri" panose="020F0502020204030204"/>
              </a:rPr>
            </a:br>
            <a:r>
              <a:rPr lang="da-DK" sz="2200" b="1">
                <a:solidFill>
                  <a:srgbClr val="297A77"/>
                </a:solidFill>
                <a:latin typeface="Calibri" panose="020F0502020204030204"/>
              </a:rPr>
              <a:t>Er den kommunale akutfunktion efter din erfaring med til at forebygge indlæggelser? </a:t>
            </a:r>
            <a:br>
              <a:rPr lang="da-DK" sz="2200" b="1">
                <a:latin typeface="Calibri" panose="020F0502020204030204"/>
              </a:rPr>
            </a:br>
            <a:r>
              <a:rPr lang="da-DK" sz="2200" b="1">
                <a:solidFill>
                  <a:srgbClr val="297A77"/>
                </a:solidFill>
                <a:latin typeface="Calibri" panose="020F0502020204030204"/>
              </a:rPr>
              <a:t>(procent)</a:t>
            </a:r>
            <a:endParaRPr lang="da-DK" sz="22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14</a:t>
            </a:fld>
            <a:endParaRPr lang="da-DK" altLang="en-US">
              <a:solidFill>
                <a:schemeClr val="bg1"/>
              </a:solidFill>
            </a:endParaRPr>
          </a:p>
        </p:txBody>
      </p:sp>
      <p:graphicFrame>
        <p:nvGraphicFramePr>
          <p:cNvPr id="3" name="Diagram 2">
            <a:extLst>
              <a:ext uri="{FF2B5EF4-FFF2-40B4-BE49-F238E27FC236}">
                <a16:creationId xmlns:a16="http://schemas.microsoft.com/office/drawing/2014/main" id="{BC0B66CE-8B65-CCFE-2942-0C6CD69C8798}"/>
              </a:ext>
            </a:extLst>
          </p:cNvPr>
          <p:cNvGraphicFramePr>
            <a:graphicFrameLocks/>
          </p:cNvGraphicFramePr>
          <p:nvPr>
            <p:extLst>
              <p:ext uri="{D42A27DB-BD31-4B8C-83A1-F6EECF244321}">
                <p14:modId xmlns:p14="http://schemas.microsoft.com/office/powerpoint/2010/main" val="2075586585"/>
              </p:ext>
            </p:extLst>
          </p:nvPr>
        </p:nvGraphicFramePr>
        <p:xfrm>
          <a:off x="602299" y="1544077"/>
          <a:ext cx="9153151" cy="45555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48802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97370" y="741459"/>
            <a:ext cx="10162947" cy="1132935"/>
          </a:xfrm>
        </p:spPr>
        <p:txBody>
          <a:bodyPr>
            <a:normAutofit fontScale="90000"/>
          </a:bodyPr>
          <a:lstStyle/>
          <a:p>
            <a:r>
              <a:rPr lang="da-DK" sz="4000" b="1">
                <a:solidFill>
                  <a:srgbClr val="297A77"/>
                </a:solidFill>
                <a:latin typeface="+mn-lt"/>
              </a:rPr>
              <a:t>Hvad kan afholde dig fra at henvise borgere til kommunes akutfunktion? </a:t>
            </a:r>
            <a:br>
              <a:rPr lang="da-DK" sz="4000" b="1">
                <a:solidFill>
                  <a:srgbClr val="297A77"/>
                </a:solidFill>
                <a:latin typeface="+mn-lt"/>
              </a:rPr>
            </a:br>
            <a:r>
              <a:rPr lang="da-DK" sz="2000" b="1">
                <a:solidFill>
                  <a:srgbClr val="297A77"/>
                </a:solidFill>
                <a:latin typeface="+mn-lt"/>
              </a:rPr>
              <a:t>(fritekst – 1 ud 1)</a:t>
            </a:r>
            <a:br>
              <a:rPr lang="da-DK" sz="4000" b="1">
                <a:solidFill>
                  <a:srgbClr val="297A77"/>
                </a:solidFill>
                <a:latin typeface="+mn-lt"/>
              </a:rPr>
            </a:b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15</a:t>
            </a:fld>
            <a:endParaRPr lang="da-DK" altLang="en-US">
              <a:solidFill>
                <a:schemeClr val="bg1"/>
              </a:solidFill>
            </a:endParaRPr>
          </a:p>
        </p:txBody>
      </p:sp>
      <p:sp>
        <p:nvSpPr>
          <p:cNvPr id="4" name="Pladsholder til indhold 3">
            <a:extLst>
              <a:ext uri="{FF2B5EF4-FFF2-40B4-BE49-F238E27FC236}">
                <a16:creationId xmlns:a16="http://schemas.microsoft.com/office/drawing/2014/main" id="{461C3D32-FA37-40EC-962C-CD1B8FA5C7D7}"/>
              </a:ext>
            </a:extLst>
          </p:cNvPr>
          <p:cNvSpPr>
            <a:spLocks noGrp="1"/>
          </p:cNvSpPr>
          <p:nvPr>
            <p:ph idx="1"/>
          </p:nvPr>
        </p:nvSpPr>
        <p:spPr>
          <a:xfrm>
            <a:off x="555747" y="1778164"/>
            <a:ext cx="9604829" cy="4166794"/>
          </a:xfrm>
        </p:spPr>
        <p:txBody>
          <a:bodyPr vert="horz" lIns="91440" tIns="45720" rIns="91440" bIns="45720" rtlCol="0" anchor="t">
            <a:noAutofit/>
          </a:bodyPr>
          <a:lstStyle/>
          <a:p>
            <a:pPr marL="0" lvl="0" indent="0">
              <a:buNone/>
              <a:tabLst>
                <a:tab pos="317500" algn="l"/>
              </a:tabLst>
            </a:pPr>
            <a:endParaRPr lang="da-DK" sz="1800">
              <a:effectLst/>
              <a:latin typeface="Verdana" panose="020B0604030504040204" pitchFamily="34" charset="0"/>
              <a:ea typeface="Times New Roman" panose="02020603050405020304" pitchFamily="18" charset="0"/>
              <a:cs typeface="Verdana" panose="020B0604030504040204" pitchFamily="34" charset="0"/>
            </a:endParaRPr>
          </a:p>
          <a:p>
            <a:pPr marL="0" indent="0">
              <a:buNone/>
            </a:pPr>
            <a:endParaRPr lang="da-DK" sz="1600"/>
          </a:p>
        </p:txBody>
      </p:sp>
    </p:spTree>
    <p:extLst>
      <p:ext uri="{BB962C8B-B14F-4D97-AF65-F5344CB8AC3E}">
        <p14:creationId xmlns:p14="http://schemas.microsoft.com/office/powerpoint/2010/main" val="2864438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88577" y="280899"/>
            <a:ext cx="10162947" cy="1132935"/>
          </a:xfrm>
        </p:spPr>
        <p:txBody>
          <a:bodyPr>
            <a:normAutofit fontScale="90000"/>
          </a:bodyPr>
          <a:lstStyle/>
          <a:p>
            <a:r>
              <a:rPr lang="da-DK" sz="4000" b="1">
                <a:solidFill>
                  <a:srgbClr val="297A77"/>
                </a:solidFill>
                <a:latin typeface="+mn-lt"/>
              </a:rPr>
              <a:t>Har du idéer til forbedringer? </a:t>
            </a:r>
            <a:br>
              <a:rPr lang="da-DK" sz="4000" b="1">
                <a:solidFill>
                  <a:srgbClr val="297A77"/>
                </a:solidFill>
                <a:latin typeface="+mn-lt"/>
              </a:rPr>
            </a:br>
            <a:r>
              <a:rPr lang="da-DK" sz="2200" b="1">
                <a:solidFill>
                  <a:srgbClr val="297A77"/>
                </a:solidFill>
                <a:latin typeface="+mn-lt"/>
              </a:rPr>
              <a:t>(fritekst – 1 ud af 2)</a:t>
            </a:r>
            <a:br>
              <a:rPr lang="da-DK" sz="4000" b="1">
                <a:solidFill>
                  <a:srgbClr val="297A77"/>
                </a:solidFill>
                <a:latin typeface="+mn-lt"/>
              </a:rPr>
            </a:b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16</a:t>
            </a:fld>
            <a:endParaRPr lang="da-DK" altLang="en-US">
              <a:solidFill>
                <a:schemeClr val="bg1"/>
              </a:solidFill>
            </a:endParaRPr>
          </a:p>
        </p:txBody>
      </p:sp>
      <p:sp>
        <p:nvSpPr>
          <p:cNvPr id="4" name="Pladsholder til indhold 3">
            <a:extLst>
              <a:ext uri="{FF2B5EF4-FFF2-40B4-BE49-F238E27FC236}">
                <a16:creationId xmlns:a16="http://schemas.microsoft.com/office/drawing/2014/main" id="{461C3D32-FA37-40EC-962C-CD1B8FA5C7D7}"/>
              </a:ext>
            </a:extLst>
          </p:cNvPr>
          <p:cNvSpPr>
            <a:spLocks noGrp="1"/>
          </p:cNvSpPr>
          <p:nvPr>
            <p:ph idx="1"/>
          </p:nvPr>
        </p:nvSpPr>
        <p:spPr>
          <a:xfrm>
            <a:off x="522944" y="1093509"/>
            <a:ext cx="9178508" cy="4706143"/>
          </a:xfrm>
        </p:spPr>
        <p:txBody>
          <a:bodyPr vert="horz" lIns="91440" tIns="45720" rIns="91440" bIns="45720" rtlCol="0" anchor="t">
            <a:noAutofit/>
          </a:bodyPr>
          <a:lstStyle/>
          <a:p>
            <a:pPr marL="342900" lvl="0" indent="-342900">
              <a:buFont typeface="Symbol" panose="05050102010706020507" pitchFamily="18" charset="2"/>
              <a:buChar char="·"/>
              <a:tabLst>
                <a:tab pos="317500" algn="l"/>
              </a:tabLst>
            </a:pPr>
            <a:endParaRPr lang="da-DK" sz="1800">
              <a:effectLst/>
              <a:latin typeface="Verdana" panose="020B0604030504040204" pitchFamily="34" charset="0"/>
              <a:ea typeface="Times New Roman" panose="02020603050405020304" pitchFamily="18" charset="0"/>
              <a:cs typeface="Verdana" panose="020B0604030504040204" pitchFamily="34" charset="0"/>
            </a:endParaRPr>
          </a:p>
        </p:txBody>
      </p:sp>
    </p:spTree>
    <p:extLst>
      <p:ext uri="{BB962C8B-B14F-4D97-AF65-F5344CB8AC3E}">
        <p14:creationId xmlns:p14="http://schemas.microsoft.com/office/powerpoint/2010/main" val="2576278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88577" y="280899"/>
            <a:ext cx="10162947" cy="1132935"/>
          </a:xfrm>
        </p:spPr>
        <p:txBody>
          <a:bodyPr>
            <a:normAutofit fontScale="90000"/>
          </a:bodyPr>
          <a:lstStyle/>
          <a:p>
            <a:r>
              <a:rPr lang="da-DK" sz="4000" b="1">
                <a:solidFill>
                  <a:srgbClr val="297A77"/>
                </a:solidFill>
                <a:latin typeface="+mn-lt"/>
              </a:rPr>
              <a:t>Har du idéer til forbedringer? </a:t>
            </a:r>
            <a:br>
              <a:rPr lang="da-DK" sz="4000" b="1">
                <a:solidFill>
                  <a:srgbClr val="297A77"/>
                </a:solidFill>
                <a:latin typeface="+mn-lt"/>
              </a:rPr>
            </a:br>
            <a:r>
              <a:rPr lang="da-DK" sz="2200" b="1">
                <a:solidFill>
                  <a:srgbClr val="297A77"/>
                </a:solidFill>
                <a:latin typeface="+mn-lt"/>
              </a:rPr>
              <a:t>(fritekst – 2 ud af 2)</a:t>
            </a:r>
            <a:br>
              <a:rPr lang="da-DK" sz="4000" b="1">
                <a:solidFill>
                  <a:srgbClr val="297A77"/>
                </a:solidFill>
                <a:latin typeface="+mn-lt"/>
              </a:rPr>
            </a:b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17</a:t>
            </a:fld>
            <a:endParaRPr lang="da-DK" altLang="en-US">
              <a:solidFill>
                <a:schemeClr val="bg1"/>
              </a:solidFill>
            </a:endParaRPr>
          </a:p>
        </p:txBody>
      </p:sp>
      <p:sp>
        <p:nvSpPr>
          <p:cNvPr id="4" name="Pladsholder til indhold 3">
            <a:extLst>
              <a:ext uri="{FF2B5EF4-FFF2-40B4-BE49-F238E27FC236}">
                <a16:creationId xmlns:a16="http://schemas.microsoft.com/office/drawing/2014/main" id="{461C3D32-FA37-40EC-962C-CD1B8FA5C7D7}"/>
              </a:ext>
            </a:extLst>
          </p:cNvPr>
          <p:cNvSpPr>
            <a:spLocks noGrp="1"/>
          </p:cNvSpPr>
          <p:nvPr>
            <p:ph idx="1"/>
          </p:nvPr>
        </p:nvSpPr>
        <p:spPr>
          <a:xfrm>
            <a:off x="522944" y="1093509"/>
            <a:ext cx="9178508" cy="4706143"/>
          </a:xfrm>
        </p:spPr>
        <p:txBody>
          <a:bodyPr vert="horz" lIns="91440" tIns="45720" rIns="91440" bIns="45720" rtlCol="0" anchor="t">
            <a:noAutofit/>
          </a:bodyPr>
          <a:lstStyle/>
          <a:p>
            <a:pPr marL="0" lvl="0" indent="0">
              <a:buNone/>
              <a:tabLst>
                <a:tab pos="317500" algn="l"/>
              </a:tabLst>
            </a:pPr>
            <a:endParaRPr lang="da-DK" sz="1800">
              <a:effectLst/>
              <a:latin typeface="Verdana" panose="020B0604030504040204" pitchFamily="34" charset="0"/>
              <a:ea typeface="Times New Roman" panose="02020603050405020304" pitchFamily="18" charset="0"/>
              <a:cs typeface="Verdana" panose="020B0604030504040204" pitchFamily="34" charset="0"/>
            </a:endParaRPr>
          </a:p>
        </p:txBody>
      </p:sp>
    </p:spTree>
    <p:extLst>
      <p:ext uri="{BB962C8B-B14F-4D97-AF65-F5344CB8AC3E}">
        <p14:creationId xmlns:p14="http://schemas.microsoft.com/office/powerpoint/2010/main" val="3299989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88577" y="280899"/>
            <a:ext cx="10162947" cy="1132935"/>
          </a:xfrm>
        </p:spPr>
        <p:txBody>
          <a:bodyPr>
            <a:normAutofit fontScale="90000"/>
          </a:bodyPr>
          <a:lstStyle/>
          <a:p>
            <a:r>
              <a:rPr lang="da-DK" sz="4000" b="1">
                <a:solidFill>
                  <a:srgbClr val="297A77"/>
                </a:solidFill>
                <a:latin typeface="+mn-lt"/>
              </a:rPr>
              <a:t>Kort opsummering af klyngens besvarelser</a:t>
            </a:r>
            <a:br>
              <a:rPr lang="da-DK" sz="4000" b="1">
                <a:solidFill>
                  <a:srgbClr val="297A77"/>
                </a:solidFill>
                <a:latin typeface="+mn-lt"/>
              </a:rPr>
            </a:b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18</a:t>
            </a:fld>
            <a:endParaRPr lang="da-DK" altLang="en-US">
              <a:solidFill>
                <a:schemeClr val="bg1"/>
              </a:solidFill>
            </a:endParaRPr>
          </a:p>
        </p:txBody>
      </p:sp>
      <p:sp>
        <p:nvSpPr>
          <p:cNvPr id="4" name="Pladsholder til indhold 3">
            <a:extLst>
              <a:ext uri="{FF2B5EF4-FFF2-40B4-BE49-F238E27FC236}">
                <a16:creationId xmlns:a16="http://schemas.microsoft.com/office/drawing/2014/main" id="{461C3D32-FA37-40EC-962C-CD1B8FA5C7D7}"/>
              </a:ext>
            </a:extLst>
          </p:cNvPr>
          <p:cNvSpPr>
            <a:spLocks noGrp="1"/>
          </p:cNvSpPr>
          <p:nvPr>
            <p:ph idx="1"/>
          </p:nvPr>
        </p:nvSpPr>
        <p:spPr>
          <a:xfrm>
            <a:off x="522944" y="1093509"/>
            <a:ext cx="9178508" cy="4706143"/>
          </a:xfrm>
        </p:spPr>
        <p:txBody>
          <a:bodyPr vert="horz" lIns="91440" tIns="45720" rIns="91440" bIns="45720" rtlCol="0" anchor="t">
            <a:noAutofit/>
          </a:bodyPr>
          <a:lstStyle/>
          <a:p>
            <a:pPr marL="0" indent="0">
              <a:buClr>
                <a:srgbClr val="297A77"/>
              </a:buClr>
              <a:buSzPct val="105000"/>
              <a:buNone/>
              <a:tabLst>
                <a:tab pos="520700" algn="l"/>
                <a:tab pos="521335" algn="l"/>
              </a:tabLst>
            </a:pPr>
            <a:r>
              <a:rPr lang="da-DK" sz="1800" u="sng">
                <a:solidFill>
                  <a:srgbClr val="FF0000"/>
                </a:solidFill>
                <a:ea typeface="Times New Roman" panose="02020603050405020304" pitchFamily="18" charset="0"/>
                <a:cs typeface="Verdana" panose="020B0604030504040204" pitchFamily="34" charset="0"/>
              </a:rPr>
              <a:t>[</a:t>
            </a:r>
            <a:r>
              <a:rPr lang="da-DK" sz="1800" u="sng" err="1">
                <a:solidFill>
                  <a:srgbClr val="FF0000"/>
                </a:solidFill>
                <a:ea typeface="Times New Roman" panose="02020603050405020304" pitchFamily="18" charset="0"/>
                <a:cs typeface="Verdana" panose="020B0604030504040204" pitchFamily="34" charset="0"/>
              </a:rPr>
              <a:t>KIAP’s</a:t>
            </a:r>
            <a:r>
              <a:rPr lang="da-DK" sz="1800" u="sng">
                <a:solidFill>
                  <a:srgbClr val="FF0000"/>
                </a:solidFill>
                <a:ea typeface="Times New Roman" panose="02020603050405020304" pitchFamily="18" charset="0"/>
                <a:cs typeface="Verdana" panose="020B0604030504040204" pitchFamily="34" charset="0"/>
              </a:rPr>
              <a:t> bud på opsummering:]</a:t>
            </a:r>
          </a:p>
          <a:p>
            <a:pPr marL="0" indent="0">
              <a:buClr>
                <a:srgbClr val="297A77"/>
              </a:buClr>
              <a:buSzPct val="105000"/>
              <a:buNone/>
              <a:tabLst>
                <a:tab pos="520700" algn="l"/>
                <a:tab pos="521335" algn="l"/>
              </a:tabLst>
            </a:pPr>
            <a:endParaRPr lang="da-DK" sz="1800" u="sng">
              <a:solidFill>
                <a:srgbClr val="FF0000"/>
              </a:solidFill>
              <a:ea typeface="Times New Roman" panose="02020603050405020304" pitchFamily="18" charset="0"/>
              <a:cs typeface="Verdana" panose="020B0604030504040204" pitchFamily="34" charset="0"/>
            </a:endParaRPr>
          </a:p>
          <a:p>
            <a:pPr>
              <a:buClr>
                <a:srgbClr val="297A77"/>
              </a:buClr>
              <a:buSzPct val="105000"/>
              <a:tabLst>
                <a:tab pos="520700" algn="l"/>
                <a:tab pos="521335" algn="l"/>
              </a:tabLst>
            </a:pPr>
            <a:endParaRPr lang="da-DK" sz="2000">
              <a:ea typeface="Times New Roman" panose="02020603050405020304" pitchFamily="18" charset="0"/>
              <a:cs typeface="Verdana" panose="020B0604030504040204" pitchFamily="34" charset="0"/>
            </a:endParaRPr>
          </a:p>
          <a:p>
            <a:pPr>
              <a:buClr>
                <a:srgbClr val="297A77"/>
              </a:buClr>
              <a:buSzPct val="105000"/>
              <a:tabLst>
                <a:tab pos="520700" algn="l"/>
                <a:tab pos="521335" algn="l"/>
              </a:tabLst>
            </a:pPr>
            <a:endParaRPr lang="da-DK" sz="2000">
              <a:ea typeface="Times New Roman" panose="02020603050405020304" pitchFamily="18" charset="0"/>
              <a:cs typeface="Verdana" panose="020B0604030504040204" pitchFamily="34" charset="0"/>
            </a:endParaRPr>
          </a:p>
          <a:p>
            <a:pPr>
              <a:buClr>
                <a:srgbClr val="297A77"/>
              </a:buClr>
              <a:buSzPct val="105000"/>
              <a:tabLst>
                <a:tab pos="520700" algn="l"/>
                <a:tab pos="521335" algn="l"/>
              </a:tabLst>
            </a:pPr>
            <a:endParaRPr lang="da-DK" sz="1800" u="sng">
              <a:solidFill>
                <a:srgbClr val="FF0000"/>
              </a:solidFill>
              <a:ea typeface="Times New Roman" panose="02020603050405020304" pitchFamily="18" charset="0"/>
              <a:cs typeface="Verdana" panose="020B0604030504040204" pitchFamily="34" charset="0"/>
            </a:endParaRPr>
          </a:p>
        </p:txBody>
      </p:sp>
    </p:spTree>
    <p:extLst>
      <p:ext uri="{BB962C8B-B14F-4D97-AF65-F5344CB8AC3E}">
        <p14:creationId xmlns:p14="http://schemas.microsoft.com/office/powerpoint/2010/main" val="942906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5" y="346027"/>
            <a:ext cx="10515600" cy="1132935"/>
          </a:xfrm>
        </p:spPr>
        <p:txBody>
          <a:bodyPr>
            <a:normAutofit fontScale="90000"/>
          </a:bodyPr>
          <a:lstStyle/>
          <a:p>
            <a:r>
              <a:rPr lang="da-DK" b="1">
                <a:solidFill>
                  <a:srgbClr val="297A77"/>
                </a:solidFill>
                <a:latin typeface="+mn-lt"/>
              </a:rPr>
              <a:t>Brug af ydelse 0124 </a:t>
            </a:r>
            <a:br>
              <a:rPr lang="da-DK" b="1">
                <a:solidFill>
                  <a:srgbClr val="297A77"/>
                </a:solidFill>
                <a:latin typeface="+mn-lt"/>
              </a:rPr>
            </a:br>
            <a:r>
              <a:rPr lang="da-DK" b="1">
                <a:solidFill>
                  <a:srgbClr val="297A77"/>
                </a:solidFill>
                <a:latin typeface="+mn-lt"/>
              </a:rPr>
              <a:t>(lægefaglig rådgivning og vurdering)</a:t>
            </a:r>
            <a:br>
              <a:rPr lang="da-DK" sz="4800" b="1">
                <a:solidFill>
                  <a:srgbClr val="297A77"/>
                </a:solidFill>
                <a:latin typeface="+mn-lt"/>
              </a:rPr>
            </a:br>
            <a:endParaRPr lang="da-DK" sz="22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19</a:t>
            </a:fld>
            <a:endParaRPr lang="da-DK" altLang="en-US">
              <a:solidFill>
                <a:schemeClr val="bg1"/>
              </a:solidFill>
            </a:endParaRPr>
          </a:p>
        </p:txBody>
      </p:sp>
      <p:graphicFrame>
        <p:nvGraphicFramePr>
          <p:cNvPr id="3" name="Diagram 2">
            <a:extLst>
              <a:ext uri="{FF2B5EF4-FFF2-40B4-BE49-F238E27FC236}">
                <a16:creationId xmlns:a16="http://schemas.microsoft.com/office/drawing/2014/main" id="{2CDBF1CF-CB36-798C-D21E-204B0C6E188C}"/>
              </a:ext>
            </a:extLst>
          </p:cNvPr>
          <p:cNvGraphicFramePr>
            <a:graphicFrameLocks/>
          </p:cNvGraphicFramePr>
          <p:nvPr/>
        </p:nvGraphicFramePr>
        <p:xfrm>
          <a:off x="532562" y="1386673"/>
          <a:ext cx="9222888" cy="454185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92191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33845" y="365126"/>
            <a:ext cx="10719955" cy="943722"/>
          </a:xfrm>
        </p:spPr>
        <p:txBody>
          <a:bodyPr>
            <a:normAutofit/>
          </a:bodyPr>
          <a:lstStyle/>
          <a:p>
            <a:r>
              <a:rPr lang="da-DK" sz="4000" b="1">
                <a:solidFill>
                  <a:srgbClr val="FF0000"/>
                </a:solidFill>
                <a:latin typeface="+mn-lt"/>
              </a:rPr>
              <a:t>X</a:t>
            </a:r>
            <a:r>
              <a:rPr lang="da-DK" sz="4000" b="1">
                <a:solidFill>
                  <a:srgbClr val="297A77"/>
                </a:solidFill>
                <a:latin typeface="+mn-lt"/>
              </a:rPr>
              <a:t> Kommune</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33846" y="1048872"/>
            <a:ext cx="8810780" cy="5444004"/>
          </a:xfrm>
        </p:spPr>
        <p:txBody>
          <a:bodyPr>
            <a:normAutofit/>
          </a:bodyPr>
          <a:lstStyle/>
          <a:p>
            <a:pPr marL="0" indent="0">
              <a:buNone/>
            </a:pPr>
            <a:r>
              <a:rPr lang="da-DK" b="1">
                <a:solidFill>
                  <a:srgbClr val="297A77"/>
                </a:solidFill>
                <a:ea typeface="+mj-ea"/>
                <a:cs typeface="+mj-cs"/>
              </a:rPr>
              <a:t>Præsentation af deltagere fra</a:t>
            </a:r>
            <a:r>
              <a:rPr lang="da-DK" b="1">
                <a:solidFill>
                  <a:srgbClr val="FF0000"/>
                </a:solidFill>
                <a:ea typeface="+mj-ea"/>
                <a:cs typeface="+mj-cs"/>
              </a:rPr>
              <a:t> X </a:t>
            </a:r>
            <a:r>
              <a:rPr lang="da-DK" b="1">
                <a:solidFill>
                  <a:srgbClr val="297A77"/>
                </a:solidFill>
                <a:ea typeface="+mj-ea"/>
                <a:cs typeface="+mj-cs"/>
              </a:rPr>
              <a:t>Kommune </a:t>
            </a:r>
          </a:p>
          <a:p>
            <a:pPr marL="0" indent="0">
              <a:buNone/>
            </a:pPr>
            <a:endParaRPr lang="da-DK" sz="2400">
              <a:solidFill>
                <a:srgbClr val="FF0000"/>
              </a:solidFill>
            </a:endParaRPr>
          </a:p>
          <a:p>
            <a:pPr marL="0" indent="0">
              <a:buNone/>
            </a:pPr>
            <a:r>
              <a:rPr lang="da-DK" sz="2400">
                <a:solidFill>
                  <a:srgbClr val="FF0000"/>
                </a:solidFill>
              </a:rPr>
              <a:t>[Skriv kommune, navne og titler ind]</a:t>
            </a:r>
          </a:p>
          <a:p>
            <a:pPr marL="0" indent="0">
              <a:buNone/>
            </a:pPr>
            <a:endParaRPr lang="da-DK" sz="2400"/>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a:t>
            </a:fld>
            <a:endParaRPr lang="da-DK" altLang="en-US">
              <a:solidFill>
                <a:schemeClr val="bg1"/>
              </a:solidFill>
            </a:endParaRPr>
          </a:p>
        </p:txBody>
      </p:sp>
    </p:spTree>
    <p:extLst>
      <p:ext uri="{BB962C8B-B14F-4D97-AF65-F5344CB8AC3E}">
        <p14:creationId xmlns:p14="http://schemas.microsoft.com/office/powerpoint/2010/main" val="1080885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5" y="362988"/>
            <a:ext cx="10515600" cy="629959"/>
          </a:xfrm>
        </p:spPr>
        <p:txBody>
          <a:bodyPr>
            <a:normAutofit fontScale="90000"/>
          </a:bodyPr>
          <a:lstStyle/>
          <a:p>
            <a:br>
              <a:rPr lang="da-DK" sz="3300" b="1">
                <a:solidFill>
                  <a:srgbClr val="297A77"/>
                </a:solidFill>
                <a:latin typeface="+mn-lt"/>
              </a:rPr>
            </a:br>
            <a:r>
              <a:rPr lang="da-DK" sz="3300" b="1">
                <a:solidFill>
                  <a:srgbClr val="297A77"/>
                </a:solidFill>
                <a:latin typeface="+mn-lt"/>
              </a:rPr>
              <a:t>Sidemandssamtale (10 min)</a:t>
            </a:r>
            <a:br>
              <a:rPr lang="da-DK" sz="3300" b="1">
                <a:solidFill>
                  <a:srgbClr val="297A77"/>
                </a:solidFill>
                <a:latin typeface="+mn-lt"/>
              </a:rPr>
            </a:br>
            <a:r>
              <a:rPr lang="da-DK" sz="2200" b="1">
                <a:solidFill>
                  <a:srgbClr val="297A77"/>
                </a:solidFill>
                <a:latin typeface="+mn-lt"/>
              </a:rPr>
              <a:t>Tal sammen to og to ved bordene</a:t>
            </a:r>
            <a:br>
              <a:rPr lang="da-DK" sz="3300" b="1">
                <a:solidFill>
                  <a:srgbClr val="297A77"/>
                </a:solidFill>
                <a:latin typeface="+mn-lt"/>
              </a:rPr>
            </a:br>
            <a:endParaRPr lang="da-DK" b="1">
              <a:solidFill>
                <a:srgbClr val="297A77"/>
              </a:solidFill>
              <a:latin typeface="+mn-lt"/>
            </a:endParaRPr>
          </a:p>
        </p:txBody>
      </p:sp>
      <p:sp>
        <p:nvSpPr>
          <p:cNvPr id="8" name="Rektangel 7">
            <a:extLst>
              <a:ext uri="{FF2B5EF4-FFF2-40B4-BE49-F238E27FC236}">
                <a16:creationId xmlns:a16="http://schemas.microsoft.com/office/drawing/2014/main" id="{06D99891-EE55-414E-BC74-5822481FF5C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7C3E967D-EC56-453E-868B-A3948DEBD2ED}"/>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23271DD8-A2A6-45D7-B4A5-C7B16092019D}"/>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20</a:t>
            </a:fld>
            <a:endParaRPr lang="da-DK" altLang="en-US">
              <a:solidFill>
                <a:schemeClr val="bg1"/>
              </a:solidFill>
            </a:endParaRPr>
          </a:p>
        </p:txBody>
      </p:sp>
      <p:sp>
        <p:nvSpPr>
          <p:cNvPr id="13" name="Tekstfelt 12">
            <a:extLst>
              <a:ext uri="{FF2B5EF4-FFF2-40B4-BE49-F238E27FC236}">
                <a16:creationId xmlns:a16="http://schemas.microsoft.com/office/drawing/2014/main" id="{8EABDFC8-66C6-4518-A97F-DA9AA20448A3}"/>
              </a:ext>
            </a:extLst>
          </p:cNvPr>
          <p:cNvSpPr txBox="1"/>
          <p:nvPr/>
        </p:nvSpPr>
        <p:spPr>
          <a:xfrm>
            <a:off x="371815" y="983976"/>
            <a:ext cx="9552967" cy="6849247"/>
          </a:xfrm>
          <a:prstGeom prst="rect">
            <a:avLst/>
          </a:prstGeom>
          <a:noFill/>
        </p:spPr>
        <p:txBody>
          <a:bodyPr wrap="square">
            <a:spAutoFit/>
          </a:bodyPr>
          <a:lstStyle/>
          <a:p>
            <a:pPr marL="228600" indent="-228600">
              <a:spcBef>
                <a:spcPts val="1000"/>
              </a:spcBef>
              <a:buClr>
                <a:srgbClr val="297A77"/>
              </a:buClr>
              <a:buFont typeface="Arial"/>
              <a:buChar char="•"/>
              <a:tabLst>
                <a:tab pos="317500" algn="l"/>
              </a:tabLst>
            </a:pPr>
            <a:endParaRPr lang="da-DK" sz="2800"/>
          </a:p>
          <a:p>
            <a:pPr marL="228600" indent="-228600">
              <a:lnSpc>
                <a:spcPct val="110000"/>
              </a:lnSpc>
              <a:spcBef>
                <a:spcPts val="1000"/>
              </a:spcBef>
              <a:buClr>
                <a:srgbClr val="297A77"/>
              </a:buClr>
              <a:buSzPct val="105000"/>
              <a:buFont typeface="Arial"/>
              <a:buChar char="•"/>
              <a:tabLst>
                <a:tab pos="317500" algn="l"/>
              </a:tabLst>
            </a:pPr>
            <a:r>
              <a:rPr lang="da-DK" sz="2800"/>
              <a:t>Er der noget i klyngens besvarelser i spørgeskemaet, der overrasker?</a:t>
            </a:r>
          </a:p>
          <a:p>
            <a:pPr marL="228600" indent="-228600">
              <a:spcBef>
                <a:spcPts val="1000"/>
              </a:spcBef>
              <a:buClr>
                <a:srgbClr val="297A77"/>
              </a:buClr>
              <a:buFont typeface="Arial"/>
              <a:buChar char="•"/>
              <a:tabLst>
                <a:tab pos="317500" algn="l"/>
              </a:tabLst>
            </a:pPr>
            <a:r>
              <a:rPr lang="da-DK" sz="2800"/>
              <a:t>Er der patientgrupper, der vil have gavn af at blive hjulpet af akutfunktionen, men som i dag ikke bliver henvist til tilbuddet?</a:t>
            </a:r>
          </a:p>
          <a:p>
            <a:pPr marL="228600" indent="-228600">
              <a:spcBef>
                <a:spcPts val="1000"/>
              </a:spcBef>
              <a:buClr>
                <a:srgbClr val="297A77"/>
              </a:buClr>
              <a:buFont typeface="Arial"/>
              <a:buChar char="•"/>
              <a:tabLst>
                <a:tab pos="317500" algn="l"/>
              </a:tabLst>
            </a:pPr>
            <a:r>
              <a:rPr lang="da-DK" sz="2800"/>
              <a:t>Hvordan ser variationen i brugen af 0124 mellem praksis ud – og hvad skyldes den?</a:t>
            </a:r>
          </a:p>
          <a:p>
            <a:pPr marL="228600" indent="-228600">
              <a:spcBef>
                <a:spcPts val="1000"/>
              </a:spcBef>
              <a:buClr>
                <a:srgbClr val="297A77"/>
              </a:buClr>
              <a:buFont typeface="Arial"/>
              <a:buChar char="•"/>
              <a:tabLst>
                <a:tab pos="317500" algn="l"/>
              </a:tabLst>
            </a:pPr>
            <a:r>
              <a:rPr lang="da-DK" sz="2800"/>
              <a:t>Hvilke idéer til forbedringer skal vi arbejde videre med på mødet i dag?</a:t>
            </a:r>
          </a:p>
          <a:p>
            <a:pPr lvl="0">
              <a:lnSpc>
                <a:spcPct val="150000"/>
              </a:lnSpc>
              <a:tabLst>
                <a:tab pos="317500" algn="l"/>
              </a:tabLst>
            </a:pPr>
            <a:endParaRPr lang="da-DK" sz="2400">
              <a:effectLst/>
              <a:latin typeface="Verdana" panose="020B0604030504040204" pitchFamily="34" charset="0"/>
              <a:ea typeface="Times New Roman" panose="02020603050405020304" pitchFamily="18" charset="0"/>
              <a:cs typeface="Verdana" panose="020B0604030504040204" pitchFamily="34" charset="0"/>
            </a:endParaRPr>
          </a:p>
          <a:p>
            <a:pPr lvl="0">
              <a:lnSpc>
                <a:spcPct val="150000"/>
              </a:lnSpc>
              <a:tabLst>
                <a:tab pos="317500" algn="l"/>
              </a:tabLst>
            </a:pPr>
            <a:r>
              <a:rPr lang="da-DK" sz="3000" b="1">
                <a:solidFill>
                  <a:srgbClr val="297A77"/>
                </a:solidFill>
                <a:ea typeface="+mj-ea"/>
                <a:cs typeface="+mj-cs"/>
              </a:rPr>
              <a:t>Kort opsamling i plenum</a:t>
            </a:r>
          </a:p>
          <a:p>
            <a:pPr lvl="0">
              <a:lnSpc>
                <a:spcPct val="150000"/>
              </a:lnSpc>
              <a:tabLst>
                <a:tab pos="317500" algn="l"/>
              </a:tabLst>
            </a:pPr>
            <a:endParaRPr lang="da-DK" sz="2400">
              <a:effectLst/>
              <a:latin typeface="Verdana" panose="020B0604030504040204" pitchFamily="34" charset="0"/>
              <a:ea typeface="Times New Roman" panose="02020603050405020304" pitchFamily="18" charset="0"/>
              <a:cs typeface="Verdana" panose="020B0604030504040204" pitchFamily="34" charset="0"/>
            </a:endParaRPr>
          </a:p>
          <a:p>
            <a:pPr lvl="0">
              <a:lnSpc>
                <a:spcPct val="150000"/>
              </a:lnSpc>
              <a:tabLst>
                <a:tab pos="317500" algn="l"/>
              </a:tabLst>
            </a:pPr>
            <a:endParaRPr lang="da-DK" sz="2400">
              <a:effectLst/>
              <a:latin typeface="Verdana" panose="020B0604030504040204" pitchFamily="34" charset="0"/>
              <a:ea typeface="Times New Roman" panose="02020603050405020304" pitchFamily="18" charset="0"/>
              <a:cs typeface="Verdana" panose="020B0604030504040204" pitchFamily="34" charset="0"/>
            </a:endParaRPr>
          </a:p>
        </p:txBody>
      </p:sp>
      <p:pic>
        <p:nvPicPr>
          <p:cNvPr id="4" name="Billede 3">
            <a:extLst>
              <a:ext uri="{FF2B5EF4-FFF2-40B4-BE49-F238E27FC236}">
                <a16:creationId xmlns:a16="http://schemas.microsoft.com/office/drawing/2014/main" id="{44EC3BD3-A6F6-FF78-B71A-D9234DEBB7FB}"/>
              </a:ext>
            </a:extLst>
          </p:cNvPr>
          <p:cNvPicPr>
            <a:picLocks noChangeAspect="1"/>
          </p:cNvPicPr>
          <p:nvPr/>
        </p:nvPicPr>
        <p:blipFill>
          <a:blip r:embed="rId3"/>
          <a:stretch>
            <a:fillRect/>
          </a:stretch>
        </p:blipFill>
        <p:spPr>
          <a:xfrm>
            <a:off x="9922267" y="2819490"/>
            <a:ext cx="1233633" cy="1233633"/>
          </a:xfrm>
          <a:prstGeom prst="rect">
            <a:avLst/>
          </a:prstGeom>
        </p:spPr>
      </p:pic>
    </p:spTree>
    <p:extLst>
      <p:ext uri="{BB962C8B-B14F-4D97-AF65-F5344CB8AC3E}">
        <p14:creationId xmlns:p14="http://schemas.microsoft.com/office/powerpoint/2010/main" val="1182097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61182" y="391503"/>
            <a:ext cx="10515600" cy="1084296"/>
          </a:xfrm>
        </p:spPr>
        <p:txBody>
          <a:bodyPr>
            <a:normAutofit fontScale="90000"/>
          </a:bodyPr>
          <a:lstStyle/>
          <a:p>
            <a:br>
              <a:rPr lang="da-DK" b="1">
                <a:solidFill>
                  <a:srgbClr val="297A77"/>
                </a:solidFill>
                <a:latin typeface="+mn-lt"/>
              </a:rPr>
            </a:br>
            <a:r>
              <a:rPr lang="da-DK" sz="4000" b="1">
                <a:solidFill>
                  <a:srgbClr val="297A77"/>
                </a:solidFill>
                <a:latin typeface="+mn-lt"/>
              </a:rPr>
              <a:t>Oplæg ved kommunen (20 min.)</a:t>
            </a:r>
            <a:br>
              <a:rPr lang="da-DK" b="1">
                <a:solidFill>
                  <a:srgbClr val="297A77"/>
                </a:solidFill>
                <a:latin typeface="+mn-lt"/>
              </a:rPr>
            </a:br>
            <a:endParaRPr lang="da-DK" b="1">
              <a:solidFill>
                <a:srgbClr val="297A77"/>
              </a:solidFill>
              <a:latin typeface="+mn-lt"/>
            </a:endParaRP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61182" y="1026943"/>
            <a:ext cx="9263600" cy="5150020"/>
          </a:xfrm>
        </p:spPr>
        <p:txBody>
          <a:bodyPr vert="horz" lIns="91440" tIns="45720" rIns="91440" bIns="45720" rtlCol="0" anchor="t">
            <a:noAutofit/>
          </a:bodyPr>
          <a:lstStyle/>
          <a:p>
            <a:pPr marR="313055" lvl="0">
              <a:spcAft>
                <a:spcPts val="0"/>
              </a:spcAft>
              <a:buClr>
                <a:srgbClr val="297A77"/>
              </a:buClr>
              <a:buSzPct val="105000"/>
              <a:tabLst>
                <a:tab pos="520700" algn="l"/>
                <a:tab pos="521335" algn="l"/>
              </a:tabLst>
            </a:pPr>
            <a:endParaRPr lang="da-DK" dirty="0"/>
          </a:p>
          <a:p>
            <a:pPr marL="0" marR="313055" indent="0">
              <a:buClr>
                <a:srgbClr val="297A77"/>
              </a:buClr>
              <a:buSzPct val="105000"/>
              <a:buNone/>
              <a:tabLst>
                <a:tab pos="520700" algn="l"/>
                <a:tab pos="521335" algn="l"/>
              </a:tabLst>
            </a:pPr>
            <a:r>
              <a:rPr lang="da-DK" sz="2400" u="sng" dirty="0">
                <a:solidFill>
                  <a:srgbClr val="FF0000"/>
                </a:solidFill>
                <a:cs typeface="Calibri"/>
              </a:rPr>
              <a:t>Forslag til emner:</a:t>
            </a:r>
          </a:p>
          <a:p>
            <a:pPr marR="313055" lvl="0">
              <a:spcAft>
                <a:spcPts val="0"/>
              </a:spcAft>
              <a:buClr>
                <a:srgbClr val="297A77"/>
              </a:buClr>
              <a:buSzPct val="105000"/>
              <a:tabLst>
                <a:tab pos="520700" algn="l"/>
                <a:tab pos="521335" algn="l"/>
              </a:tabLst>
            </a:pPr>
            <a:r>
              <a:rPr lang="da-DK" sz="2400" dirty="0">
                <a:solidFill>
                  <a:srgbClr val="FF0000"/>
                </a:solidFill>
              </a:rPr>
              <a:t>Beskrivelse af kommunens akutfunktion (fx målgruppen, kompetencer bl.a. IV, kapacitet).</a:t>
            </a:r>
          </a:p>
          <a:p>
            <a:pPr>
              <a:buClr>
                <a:srgbClr val="297A77"/>
              </a:buClr>
              <a:buSzPct val="105000"/>
              <a:tabLst>
                <a:tab pos="520700" algn="l"/>
                <a:tab pos="521335" algn="l"/>
              </a:tabLst>
            </a:pPr>
            <a:r>
              <a:rPr lang="da-DK" sz="2400" dirty="0">
                <a:solidFill>
                  <a:srgbClr val="FF0000"/>
                </a:solidFill>
              </a:rPr>
              <a:t>Opgørelse af antal henvisninger fra almen praksis, antal henvisninger i alt og belægningsgrad ved akutpladser. </a:t>
            </a:r>
            <a:endParaRPr lang="da-DK" sz="2400" dirty="0">
              <a:solidFill>
                <a:srgbClr val="FF0000"/>
              </a:solidFill>
              <a:cs typeface="Calibri"/>
            </a:endParaRPr>
          </a:p>
          <a:p>
            <a:pPr lvl="0">
              <a:buClr>
                <a:srgbClr val="297A77"/>
              </a:buClr>
              <a:buSzPct val="105000"/>
              <a:tabLst>
                <a:tab pos="520700" algn="l"/>
                <a:tab pos="521335" algn="l"/>
              </a:tabLst>
            </a:pPr>
            <a:r>
              <a:rPr lang="da-DK" sz="2400" dirty="0">
                <a:solidFill>
                  <a:srgbClr val="FF0000"/>
                </a:solidFill>
              </a:rPr>
              <a:t>Kommunens egen evaluering af akutfunktionen, hvis en sådan foreligger.</a:t>
            </a:r>
          </a:p>
          <a:p>
            <a:pPr marR="313055">
              <a:buClr>
                <a:srgbClr val="297A77"/>
              </a:buClr>
              <a:buSzPct val="105000"/>
              <a:tabLst>
                <a:tab pos="520700" algn="l"/>
                <a:tab pos="521335" algn="l"/>
              </a:tabLst>
            </a:pPr>
            <a:r>
              <a:rPr lang="da-DK" sz="2400" dirty="0">
                <a:solidFill>
                  <a:srgbClr val="FF0000"/>
                </a:solidFill>
              </a:rPr>
              <a:t>Kommunens oplevelse af samarbejdet med almen praksis fx adgang til rådgivning og forslag til forbedringer. </a:t>
            </a:r>
          </a:p>
          <a:p>
            <a:pPr marR="313055">
              <a:buClr>
                <a:srgbClr val="297A77"/>
              </a:buClr>
              <a:buSzPct val="105000"/>
              <a:tabLst>
                <a:tab pos="520700" algn="l"/>
                <a:tab pos="521335" algn="l"/>
              </a:tabLst>
            </a:pPr>
            <a:endParaRPr lang="da-DK" sz="2400" dirty="0">
              <a:solidFill>
                <a:srgbClr val="FF0000"/>
              </a:solidFill>
            </a:endParaRPr>
          </a:p>
          <a:p>
            <a:pPr marL="0" marR="313055" indent="0">
              <a:buClr>
                <a:srgbClr val="297A77"/>
              </a:buClr>
              <a:buSzPct val="105000"/>
              <a:buNone/>
              <a:tabLst>
                <a:tab pos="520700" algn="l"/>
                <a:tab pos="521335" algn="l"/>
              </a:tabLst>
            </a:pPr>
            <a:r>
              <a:rPr lang="da-DK" sz="2400" i="1" dirty="0">
                <a:solidFill>
                  <a:srgbClr val="FF0000"/>
                </a:solidFill>
                <a:cs typeface="Calibri"/>
              </a:rPr>
              <a:t>OBS: Husk at svare </a:t>
            </a:r>
            <a:r>
              <a:rPr lang="da-DK" sz="2400" i="1">
                <a:solidFill>
                  <a:srgbClr val="FF0000"/>
                </a:solidFill>
                <a:cs typeface="Calibri"/>
              </a:rPr>
              <a:t>på evt. spørgsmål</a:t>
            </a:r>
            <a:r>
              <a:rPr lang="da-DK" sz="2400" i="1" dirty="0">
                <a:solidFill>
                  <a:srgbClr val="FF0000"/>
                </a:solidFill>
                <a:cs typeface="Calibri"/>
              </a:rPr>
              <a:t>/kommentarer, som lægerne har stillet i spørgeskemaundersøgelsen</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21</a:t>
            </a:fld>
            <a:endParaRPr lang="da-DK" altLang="en-US">
              <a:solidFill>
                <a:schemeClr val="bg1"/>
              </a:solidFill>
            </a:endParaRPr>
          </a:p>
        </p:txBody>
      </p:sp>
    </p:spTree>
    <p:extLst>
      <p:ext uri="{BB962C8B-B14F-4D97-AF65-F5344CB8AC3E}">
        <p14:creationId xmlns:p14="http://schemas.microsoft.com/office/powerpoint/2010/main" val="3355659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26301" y="365125"/>
            <a:ext cx="9643114" cy="1325563"/>
          </a:xfrm>
        </p:spPr>
        <p:txBody>
          <a:bodyPr>
            <a:normAutofit fontScale="90000"/>
          </a:bodyPr>
          <a:lstStyle/>
          <a:p>
            <a:r>
              <a:rPr lang="da-DK" sz="3600" b="1">
                <a:solidFill>
                  <a:srgbClr val="297A77"/>
                </a:solidFill>
                <a:latin typeface="+mn-lt"/>
              </a:rPr>
              <a:t>Fælles dialog: Er der noget, der skal ændres? (20 min.)</a:t>
            </a:r>
            <a:br>
              <a:rPr lang="da-DK" sz="3200" b="1">
                <a:solidFill>
                  <a:srgbClr val="297A77"/>
                </a:solidFill>
                <a:latin typeface="+mn-lt"/>
              </a:rPr>
            </a:br>
            <a:r>
              <a:rPr lang="da-DK" sz="2200" b="1">
                <a:solidFill>
                  <a:srgbClr val="297A77"/>
                </a:solidFill>
                <a:latin typeface="+mn-lt"/>
              </a:rPr>
              <a:t>Klyngemedlemmer og kommune drøfter i plenum</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626301" y="1813660"/>
            <a:ext cx="9432602" cy="4679215"/>
          </a:xfrm>
        </p:spPr>
        <p:txBody>
          <a:bodyPr vert="horz" lIns="91440" tIns="45720" rIns="91440" bIns="45720" rtlCol="0" anchor="t">
            <a:noAutofit/>
          </a:bodyPr>
          <a:lstStyle/>
          <a:p>
            <a:pPr>
              <a:lnSpc>
                <a:spcPct val="110000"/>
              </a:lnSpc>
              <a:buClr>
                <a:srgbClr val="297A77"/>
              </a:buClr>
              <a:buSzPct val="105000"/>
              <a:tabLst>
                <a:tab pos="520700" algn="l"/>
                <a:tab pos="521335" algn="l"/>
              </a:tabLst>
            </a:pPr>
            <a:r>
              <a:rPr lang="da-DK"/>
              <a:t>Hvad er nyt i det, I har hørt  - fra klyngen – fra kommunen?</a:t>
            </a:r>
          </a:p>
          <a:p>
            <a:pPr>
              <a:lnSpc>
                <a:spcPct val="110000"/>
              </a:lnSpc>
              <a:buClr>
                <a:srgbClr val="297A77"/>
              </a:buClr>
              <a:buSzPct val="105000"/>
              <a:tabLst>
                <a:tab pos="520700" algn="l"/>
                <a:tab pos="521335" algn="l"/>
              </a:tabLst>
            </a:pPr>
            <a:r>
              <a:rPr lang="da-DK"/>
              <a:t>Er I overrasket over, hvor meget/hvor lidt funktionen bruges?</a:t>
            </a:r>
          </a:p>
          <a:p>
            <a:pPr>
              <a:lnSpc>
                <a:spcPct val="110000"/>
              </a:lnSpc>
              <a:buClr>
                <a:srgbClr val="297A77"/>
              </a:buClr>
              <a:buSzPct val="105000"/>
              <a:tabLst>
                <a:tab pos="520700" algn="l"/>
                <a:tab pos="521335" algn="l"/>
              </a:tabLst>
            </a:pPr>
            <a:r>
              <a:rPr lang="da-DK"/>
              <a:t>Er der patientgrupper, der vil have gavn af at blive hjulpet af akutfunktionen, men som i dag ikke bliver henvist til tilbuddet?</a:t>
            </a:r>
          </a:p>
          <a:p>
            <a:pPr>
              <a:lnSpc>
                <a:spcPct val="110000"/>
              </a:lnSpc>
              <a:buClr>
                <a:srgbClr val="297A77"/>
              </a:buClr>
              <a:buSzPct val="105000"/>
              <a:tabLst>
                <a:tab pos="520700" algn="l"/>
                <a:tab pos="521335" algn="l"/>
              </a:tabLst>
            </a:pPr>
            <a:r>
              <a:rPr lang="da-DK"/>
              <a:t>Giver det anledning til at ændre på den måde, I gør tingene på i dag?</a:t>
            </a:r>
          </a:p>
          <a:p>
            <a:pPr marL="457200" lvl="1" indent="0">
              <a:lnSpc>
                <a:spcPct val="100000"/>
              </a:lnSpc>
              <a:buClr>
                <a:srgbClr val="297A77"/>
              </a:buClr>
              <a:buSzPct val="105000"/>
              <a:buNone/>
            </a:pPr>
            <a:endParaRPr lang="da-DK" sz="2800"/>
          </a:p>
          <a:p>
            <a:pPr marL="0" indent="0">
              <a:buClr>
                <a:srgbClr val="297A77"/>
              </a:buClr>
              <a:buSzPct val="105000"/>
              <a:buNone/>
            </a:pPr>
            <a:endParaRPr lang="da-DK"/>
          </a:p>
          <a:p>
            <a:pPr marL="0" indent="0">
              <a:buNone/>
            </a:pPr>
            <a:r>
              <a:rPr lang="da-DK"/>
              <a:t>               </a:t>
            </a:r>
          </a:p>
          <a:p>
            <a:pPr marL="0" indent="0">
              <a:lnSpc>
                <a:spcPct val="100000"/>
              </a:lnSpc>
              <a:buNone/>
            </a:pPr>
            <a:endParaRPr lang="da-DK" b="1">
              <a:solidFill>
                <a:srgbClr val="297A77"/>
              </a:solidFill>
              <a:ea typeface="+mj-ea"/>
              <a:cs typeface="+mj-cs"/>
            </a:endParaRPr>
          </a:p>
          <a:p>
            <a:pPr marL="0" indent="0">
              <a:lnSpc>
                <a:spcPct val="100000"/>
              </a:lnSpc>
              <a:buNone/>
            </a:pPr>
            <a:r>
              <a:rPr lang="da-DK" b="1">
                <a:solidFill>
                  <a:srgbClr val="297A77"/>
                </a:solidFill>
                <a:ea typeface="+mj-ea"/>
                <a:cs typeface="+mj-cs"/>
              </a:rPr>
              <a:t>           </a:t>
            </a:r>
          </a:p>
          <a:p>
            <a:pPr marL="0" indent="0">
              <a:buNone/>
            </a:pPr>
            <a:endParaRPr lang="da-DK"/>
          </a:p>
          <a:p>
            <a:pPr marL="0" indent="0">
              <a:buNone/>
            </a:pPr>
            <a:endParaRPr lang="da-DK" b="1">
              <a:solidFill>
                <a:srgbClr val="297A77"/>
              </a:solidFill>
              <a:latin typeface="+mn-lt"/>
            </a:endParaRPr>
          </a:p>
          <a:p>
            <a:pPr marL="0" indent="0">
              <a:buNone/>
            </a:pPr>
            <a:endParaRPr lang="da-DK"/>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22</a:t>
            </a:fld>
            <a:endParaRPr lang="da-DK" altLang="en-US">
              <a:solidFill>
                <a:schemeClr val="bg1"/>
              </a:solidFill>
            </a:endParaRPr>
          </a:p>
        </p:txBody>
      </p:sp>
      <p:pic>
        <p:nvPicPr>
          <p:cNvPr id="13" name="Billede 12">
            <a:extLst>
              <a:ext uri="{FF2B5EF4-FFF2-40B4-BE49-F238E27FC236}">
                <a16:creationId xmlns:a16="http://schemas.microsoft.com/office/drawing/2014/main" id="{58337C70-6F5E-41D8-B20F-83B97EBA185E}"/>
              </a:ext>
            </a:extLst>
          </p:cNvPr>
          <p:cNvPicPr>
            <a:picLocks noChangeAspect="1"/>
          </p:cNvPicPr>
          <p:nvPr/>
        </p:nvPicPr>
        <p:blipFill>
          <a:blip r:embed="rId3"/>
          <a:stretch>
            <a:fillRect/>
          </a:stretch>
        </p:blipFill>
        <p:spPr>
          <a:xfrm>
            <a:off x="9948973" y="2804805"/>
            <a:ext cx="1248389" cy="1248389"/>
          </a:xfrm>
          <a:prstGeom prst="rect">
            <a:avLst/>
          </a:prstGeom>
        </p:spPr>
      </p:pic>
    </p:spTree>
    <p:extLst>
      <p:ext uri="{BB962C8B-B14F-4D97-AF65-F5344CB8AC3E}">
        <p14:creationId xmlns:p14="http://schemas.microsoft.com/office/powerpoint/2010/main" val="3448376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36887F7-F0B6-4B20-B0B4-572B2E6A5689}"/>
              </a:ext>
            </a:extLst>
          </p:cNvPr>
          <p:cNvSpPr/>
          <p:nvPr/>
        </p:nvSpPr>
        <p:spPr>
          <a:xfrm>
            <a:off x="0" y="0"/>
            <a:ext cx="12192000"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3" name="Billede 12" descr="Et billede, der indeholder personer, mødelokale&#10;&#10;Automatisk genereret beskrivelse">
            <a:extLst>
              <a:ext uri="{FF2B5EF4-FFF2-40B4-BE49-F238E27FC236}">
                <a16:creationId xmlns:a16="http://schemas.microsoft.com/office/drawing/2014/main" id="{79FD8C49-7612-4B8C-94BF-486E18E41DB0}"/>
              </a:ext>
            </a:extLst>
          </p:cNvPr>
          <p:cNvPicPr>
            <a:picLocks noChangeAspect="1"/>
          </p:cNvPicPr>
          <p:nvPr/>
        </p:nvPicPr>
        <p:blipFill rotWithShape="1">
          <a:blip r:embed="rId3">
            <a:alphaModFix amt="21000"/>
          </a:blip>
          <a:srcRect l="17715" t="-1" r="37025" b="197"/>
          <a:stretch/>
        </p:blipFill>
        <p:spPr>
          <a:xfrm>
            <a:off x="0" y="-39648"/>
            <a:ext cx="12192000" cy="7913598"/>
          </a:xfrm>
          <a:prstGeom prst="rect">
            <a:avLst/>
          </a:prstGeom>
        </p:spPr>
      </p:pic>
      <p:sp>
        <p:nvSpPr>
          <p:cNvPr id="16" name="Title 1">
            <a:extLst>
              <a:ext uri="{FF2B5EF4-FFF2-40B4-BE49-F238E27FC236}">
                <a16:creationId xmlns:a16="http://schemas.microsoft.com/office/drawing/2014/main" id="{1167341F-C76B-49D7-9E8A-E2A2678BE035}"/>
              </a:ext>
            </a:extLst>
          </p:cNvPr>
          <p:cNvSpPr txBox="1">
            <a:spLocks/>
          </p:cNvSpPr>
          <p:nvPr/>
        </p:nvSpPr>
        <p:spPr>
          <a:xfrm>
            <a:off x="-457199" y="2591588"/>
            <a:ext cx="121919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a-DK" b="1">
                <a:solidFill>
                  <a:schemeClr val="bg1"/>
                </a:solidFill>
                <a:latin typeface="+mn-lt"/>
                <a:cs typeface="Calibri"/>
              </a:rPr>
              <a:t>Pause (15 minutter)</a:t>
            </a:r>
          </a:p>
        </p:txBody>
      </p:sp>
    </p:spTree>
    <p:extLst>
      <p:ext uri="{BB962C8B-B14F-4D97-AF65-F5344CB8AC3E}">
        <p14:creationId xmlns:p14="http://schemas.microsoft.com/office/powerpoint/2010/main" val="16185744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193653D2-771E-44C7-A346-58F448B8D39D}"/>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Ellipse 7">
            <a:extLst>
              <a:ext uri="{FF2B5EF4-FFF2-40B4-BE49-F238E27FC236}">
                <a16:creationId xmlns:a16="http://schemas.microsoft.com/office/drawing/2014/main" id="{FD2F8E0B-3538-41D1-8474-2A812EF8F358}"/>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9" name="Billede 8">
            <a:extLst>
              <a:ext uri="{FF2B5EF4-FFF2-40B4-BE49-F238E27FC236}">
                <a16:creationId xmlns:a16="http://schemas.microsoft.com/office/drawing/2014/main" id="{391D6197-5277-4808-8CC0-3744D296C1D4}"/>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0" name="Slide Number Placeholder 3">
            <a:extLst>
              <a:ext uri="{FF2B5EF4-FFF2-40B4-BE49-F238E27FC236}">
                <a16:creationId xmlns:a16="http://schemas.microsoft.com/office/drawing/2014/main" id="{3BD3DD8E-DAF2-4441-92AF-C765089C0F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24</a:t>
            </a:fld>
            <a:endParaRPr lang="da-DK" altLang="en-US">
              <a:solidFill>
                <a:schemeClr val="bg1"/>
              </a:solidFill>
            </a:endParaRPr>
          </a:p>
        </p:txBody>
      </p:sp>
      <p:sp>
        <p:nvSpPr>
          <p:cNvPr id="11" name="Pladsholder til indhold 10">
            <a:extLst>
              <a:ext uri="{FF2B5EF4-FFF2-40B4-BE49-F238E27FC236}">
                <a16:creationId xmlns:a16="http://schemas.microsoft.com/office/drawing/2014/main" id="{00C3BF8A-C8D0-4641-833A-87A5358C5085}"/>
              </a:ext>
            </a:extLst>
          </p:cNvPr>
          <p:cNvSpPr>
            <a:spLocks noGrp="1"/>
          </p:cNvSpPr>
          <p:nvPr>
            <p:ph idx="1"/>
          </p:nvPr>
        </p:nvSpPr>
        <p:spPr>
          <a:xfrm>
            <a:off x="290613" y="298022"/>
            <a:ext cx="9549503" cy="6194853"/>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r>
              <a:rPr lang="da-DK" sz="4400" b="1">
                <a:cs typeface="Calibri"/>
              </a:rPr>
              <a:t>Blok 2: Henvisningsprocedurer</a:t>
            </a:r>
            <a:r>
              <a:rPr lang="da-DK" sz="4400" b="1">
                <a:solidFill>
                  <a:schemeClr val="bg1"/>
                </a:solidFill>
                <a:latin typeface="+mn-lt"/>
              </a:rPr>
              <a:t> </a:t>
            </a:r>
            <a:br>
              <a:rPr lang="da-DK" sz="4400" b="1">
                <a:solidFill>
                  <a:schemeClr val="bg1"/>
                </a:solidFill>
                <a:latin typeface="+mn-lt"/>
              </a:rPr>
            </a:br>
            <a:r>
              <a:rPr lang="da-DK" sz="3200" b="1">
                <a:solidFill>
                  <a:schemeClr val="bg1"/>
                </a:solidFill>
                <a:latin typeface="+mn-lt"/>
              </a:rPr>
              <a:t>Hvordan kan vi styrke kommunikationen?</a:t>
            </a:r>
            <a:endParaRPr lang="da-DK" sz="3200" b="1">
              <a:solidFill>
                <a:schemeClr val="bg1"/>
              </a:solidFill>
              <a:cs typeface="Calibri"/>
            </a:endParaRPr>
          </a:p>
          <a:p>
            <a:pPr marL="0" indent="0">
              <a:spcBef>
                <a:spcPts val="565"/>
              </a:spcBef>
              <a:buNone/>
            </a:pPr>
            <a:endParaRPr lang="da-DK">
              <a:effectLst/>
              <a:latin typeface="Calibri" panose="020F0502020204030204" pitchFamily="34" charset="0"/>
              <a:ea typeface="Calibri" panose="020F0502020204030204" pitchFamily="34" charset="0"/>
            </a:endParaRPr>
          </a:p>
          <a:p>
            <a:pPr marL="0" indent="0">
              <a:spcBef>
                <a:spcPts val="565"/>
              </a:spcBef>
              <a:buNone/>
            </a:pPr>
            <a:endParaRPr lang="da-DK">
              <a:latin typeface="Calibri" panose="020F0502020204030204" pitchFamily="34" charset="0"/>
              <a:ea typeface="Calibri" panose="020F0502020204030204" pitchFamily="34" charset="0"/>
            </a:endParaRPr>
          </a:p>
          <a:p>
            <a:pPr marL="0" indent="0">
              <a:spcBef>
                <a:spcPts val="565"/>
              </a:spcBef>
              <a:buNone/>
            </a:pPr>
            <a:endParaRPr lang="da-DK">
              <a:latin typeface="Calibri" panose="020F0502020204030204" pitchFamily="34" charset="0"/>
              <a:ea typeface="Calibri" panose="020F0502020204030204" pitchFamily="34" charset="0"/>
            </a:endParaRPr>
          </a:p>
          <a:p>
            <a:pPr marL="0" indent="0">
              <a:spcBef>
                <a:spcPts val="565"/>
              </a:spcBef>
              <a:buNone/>
            </a:pPr>
            <a:r>
              <a:rPr lang="da-DK" sz="2400" b="1">
                <a:latin typeface="Calibri"/>
                <a:ea typeface="Calibri" panose="020F0502020204030204" pitchFamily="34" charset="0"/>
                <a:cs typeface="Calibri"/>
              </a:rPr>
              <a:t>Samlet tid: 40 min. herunder</a:t>
            </a:r>
          </a:p>
          <a:p>
            <a:pPr lvl="1"/>
            <a:r>
              <a:rPr lang="da-DK"/>
              <a:t>Oplæg ved kommunen 10 min.</a:t>
            </a:r>
            <a:endParaRPr lang="da-DK">
              <a:cs typeface="Calibri"/>
            </a:endParaRPr>
          </a:p>
          <a:p>
            <a:pPr lvl="1"/>
            <a:r>
              <a:rPr lang="da-DK"/>
              <a:t>Resultater fra spørgeskemaundersøgelsen 5 min.</a:t>
            </a:r>
          </a:p>
          <a:p>
            <a:pPr lvl="1"/>
            <a:r>
              <a:rPr lang="da-DK"/>
              <a:t>Sidemandsamtale 10 min. </a:t>
            </a:r>
            <a:endParaRPr lang="da-DK" u="sng"/>
          </a:p>
          <a:p>
            <a:pPr lvl="1"/>
            <a:r>
              <a:rPr lang="da-DK"/>
              <a:t>Fælles dialog i plenum 15 min.</a:t>
            </a:r>
          </a:p>
        </p:txBody>
      </p:sp>
    </p:spTree>
    <p:extLst>
      <p:ext uri="{BB962C8B-B14F-4D97-AF65-F5344CB8AC3E}">
        <p14:creationId xmlns:p14="http://schemas.microsoft.com/office/powerpoint/2010/main" val="3659858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61182" y="484795"/>
            <a:ext cx="10515600" cy="1084296"/>
          </a:xfrm>
        </p:spPr>
        <p:txBody>
          <a:bodyPr>
            <a:normAutofit fontScale="90000"/>
          </a:bodyPr>
          <a:lstStyle/>
          <a:p>
            <a:r>
              <a:rPr lang="da-DK" b="1">
                <a:solidFill>
                  <a:srgbClr val="297A77"/>
                </a:solidFill>
                <a:latin typeface="+mn-lt"/>
              </a:rPr>
              <a:t>Oplæg ved kommunen (10 min.)</a:t>
            </a:r>
            <a:br>
              <a:rPr lang="da-DK" b="1">
                <a:solidFill>
                  <a:srgbClr val="297A77"/>
                </a:solidFill>
                <a:latin typeface="+mn-lt"/>
              </a:rPr>
            </a:br>
            <a:endParaRPr lang="da-DK" b="1">
              <a:solidFill>
                <a:srgbClr val="297A77"/>
              </a:solidFill>
              <a:latin typeface="+mn-lt"/>
            </a:endParaRP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61182" y="1026943"/>
            <a:ext cx="9263600" cy="5150020"/>
          </a:xfrm>
        </p:spPr>
        <p:txBody>
          <a:bodyPr>
            <a:normAutofit/>
          </a:bodyPr>
          <a:lstStyle/>
          <a:p>
            <a:pPr marR="313055" lvl="0">
              <a:lnSpc>
                <a:spcPct val="70000"/>
              </a:lnSpc>
              <a:spcAft>
                <a:spcPts val="0"/>
              </a:spcAft>
              <a:buSzPts val="1200"/>
              <a:tabLst>
                <a:tab pos="520700" algn="l"/>
                <a:tab pos="521335" algn="l"/>
              </a:tabLst>
            </a:pPr>
            <a:endParaRPr lang="da-DK" sz="2400"/>
          </a:p>
          <a:p>
            <a:pPr marL="0" marR="313055" indent="0">
              <a:lnSpc>
                <a:spcPct val="70000"/>
              </a:lnSpc>
              <a:buSzPts val="1200"/>
              <a:buNone/>
              <a:tabLst>
                <a:tab pos="520700" algn="l"/>
                <a:tab pos="521335" algn="l"/>
              </a:tabLst>
            </a:pPr>
            <a:r>
              <a:rPr lang="da-DK" u="sng">
                <a:solidFill>
                  <a:srgbClr val="FF0000"/>
                </a:solidFill>
                <a:cs typeface="Calibri"/>
              </a:rPr>
              <a:t>Forslag til emner:</a:t>
            </a:r>
          </a:p>
          <a:p>
            <a:pPr marR="313055">
              <a:buClr>
                <a:srgbClr val="297A77"/>
              </a:buClr>
              <a:buSzPct val="105000"/>
              <a:tabLst>
                <a:tab pos="520700" algn="l"/>
                <a:tab pos="521335" algn="l"/>
              </a:tabLst>
            </a:pPr>
            <a:r>
              <a:rPr lang="da-DK">
                <a:solidFill>
                  <a:srgbClr val="FF0000"/>
                </a:solidFill>
              </a:rPr>
              <a:t>Henvisningsprocedure og hvad er vigtigt for kommunen, at dialogen/henvisningen indeholder? </a:t>
            </a:r>
          </a:p>
          <a:p>
            <a:pPr marR="313055">
              <a:buClr>
                <a:srgbClr val="297A77"/>
              </a:buClr>
              <a:buSzPct val="105000"/>
              <a:tabLst>
                <a:tab pos="520700" algn="l"/>
                <a:tab pos="521335" algn="l"/>
              </a:tabLst>
            </a:pPr>
            <a:r>
              <a:rPr lang="da-DK">
                <a:solidFill>
                  <a:srgbClr val="FF0000"/>
                </a:solidFill>
              </a:rPr>
              <a:t>Brug af nye henvisningsstandarder for henvisning og afslutning af forløb (XREF22 og XDIS22)? </a:t>
            </a:r>
            <a:endParaRPr lang="da-DK" i="1">
              <a:solidFill>
                <a:srgbClr val="FF0000"/>
              </a:solidFill>
            </a:endParaRPr>
          </a:p>
          <a:p>
            <a:pPr marR="313055">
              <a:buClr>
                <a:srgbClr val="297A77"/>
              </a:buClr>
              <a:buSzPct val="105000"/>
              <a:tabLst>
                <a:tab pos="520700" algn="l"/>
                <a:tab pos="521335" algn="l"/>
              </a:tabLst>
            </a:pPr>
            <a:r>
              <a:rPr lang="da-DK">
                <a:solidFill>
                  <a:srgbClr val="FF0000"/>
                </a:solidFill>
              </a:rPr>
              <a:t>Afslutningsnotatet – hvordan fungerer det?</a:t>
            </a:r>
          </a:p>
          <a:p>
            <a:pPr marR="313055">
              <a:buClr>
                <a:srgbClr val="297A77"/>
              </a:buClr>
              <a:buSzPct val="105000"/>
              <a:tabLst>
                <a:tab pos="520700" algn="l"/>
                <a:tab pos="521335" algn="l"/>
              </a:tabLst>
            </a:pPr>
            <a:r>
              <a:rPr lang="da-DK">
                <a:solidFill>
                  <a:srgbClr val="FF0000"/>
                </a:solidFill>
              </a:rPr>
              <a:t>Evt. træk data for brug af de nye standarder og benyt de to næste slide til at fortælle om, hvordan de bruges. </a:t>
            </a:r>
          </a:p>
          <a:p>
            <a:pPr marR="313055">
              <a:buClr>
                <a:srgbClr val="297A77"/>
              </a:buClr>
              <a:buSzPct val="105000"/>
              <a:tabLst>
                <a:tab pos="520700" algn="l"/>
                <a:tab pos="521335" algn="l"/>
              </a:tabLst>
            </a:pPr>
            <a:endParaRPr lang="da-DK"/>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25</a:t>
            </a:fld>
            <a:endParaRPr lang="da-DK" altLang="en-US">
              <a:solidFill>
                <a:schemeClr val="bg1"/>
              </a:solidFill>
            </a:endParaRPr>
          </a:p>
        </p:txBody>
      </p:sp>
    </p:spTree>
    <p:extLst>
      <p:ext uri="{BB962C8B-B14F-4D97-AF65-F5344CB8AC3E}">
        <p14:creationId xmlns:p14="http://schemas.microsoft.com/office/powerpoint/2010/main" val="1272273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517188" y="365125"/>
            <a:ext cx="10515600" cy="1114634"/>
          </a:xfrm>
        </p:spPr>
        <p:txBody>
          <a:bodyPr>
            <a:normAutofit fontScale="90000"/>
          </a:bodyPr>
          <a:lstStyle/>
          <a:p>
            <a:r>
              <a:rPr lang="da-DK" b="1" dirty="0">
                <a:solidFill>
                  <a:srgbClr val="297A77"/>
                </a:solidFill>
                <a:latin typeface="+mn-lt"/>
              </a:rPr>
              <a:t>Om henvisninger i OK-22</a:t>
            </a:r>
            <a:br>
              <a:rPr lang="da-DK" b="1" dirty="0">
                <a:solidFill>
                  <a:srgbClr val="297A77"/>
                </a:solidFill>
                <a:latin typeface="+mn-lt"/>
              </a:rPr>
            </a:br>
            <a:endParaRPr lang="da-DK" b="1" dirty="0">
              <a:solidFill>
                <a:srgbClr val="297A77"/>
              </a:solidFill>
              <a:latin typeface="+mn-lt"/>
            </a:endParaRP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105216" y="1114634"/>
            <a:ext cx="9650234" cy="5111556"/>
          </a:xfrm>
        </p:spPr>
        <p:txBody>
          <a:bodyPr>
            <a:noAutofit/>
          </a:bodyPr>
          <a:lstStyle/>
          <a:p>
            <a:pPr lvl="1">
              <a:lnSpc>
                <a:spcPct val="120000"/>
              </a:lnSpc>
              <a:buClr>
                <a:srgbClr val="297A77"/>
              </a:buClr>
              <a:buSzPct val="105000"/>
              <a:buFont typeface="Wingdings" panose="05000000000000000000" pitchFamily="2" charset="2"/>
              <a:buChar char="Ø"/>
            </a:pPr>
            <a:r>
              <a:rPr lang="da-DK" dirty="0"/>
              <a:t>Parterne er enige om, at praktiserende læger, så vidt muligt anvender </a:t>
            </a:r>
            <a:r>
              <a:rPr lang="da-DK" dirty="0" err="1"/>
              <a:t>MedComstandard</a:t>
            </a:r>
            <a:r>
              <a:rPr lang="da-DK" dirty="0"/>
              <a:t> for henvisning til den kommunale akutfunktion, ligesom kommunerne udarbejder afslutningsnotat til lægen. </a:t>
            </a:r>
          </a:p>
          <a:p>
            <a:pPr lvl="1">
              <a:lnSpc>
                <a:spcPct val="120000"/>
              </a:lnSpc>
              <a:buClr>
                <a:srgbClr val="297A77"/>
              </a:buClr>
              <a:buSzPct val="105000"/>
              <a:buFont typeface="Wingdings" panose="05000000000000000000" pitchFamily="2" charset="2"/>
              <a:buChar char="Ø"/>
            </a:pPr>
            <a:r>
              <a:rPr lang="da-DK" dirty="0"/>
              <a:t>I de tilfælde hvor der er brug for en hurtig indledende sygeplejefaglig vurdering for at sikre den rette lægefaglige indsats, herunder om patienten skal tilknyttes akutfunktionen, er det nok at bruge en almindelig korrespondancemeddelelse.</a:t>
            </a:r>
          </a:p>
          <a:p>
            <a:pPr lvl="1">
              <a:lnSpc>
                <a:spcPct val="120000"/>
              </a:lnSpc>
              <a:buClr>
                <a:srgbClr val="297A77"/>
              </a:buClr>
              <a:buSzPct val="105000"/>
              <a:buFont typeface="Wingdings" panose="05000000000000000000" pitchFamily="2" charset="2"/>
              <a:buChar char="Ø"/>
            </a:pPr>
            <a:r>
              <a:rPr lang="da-DK" dirty="0"/>
              <a:t>Ydelsen 0124 gives uanset hvilket medie, der anvendes (telefon, elektronisk, video). </a:t>
            </a:r>
          </a:p>
          <a:p>
            <a:pPr lvl="1">
              <a:lnSpc>
                <a:spcPct val="120000"/>
              </a:lnSpc>
              <a:buClr>
                <a:srgbClr val="297A77"/>
              </a:buClr>
              <a:buSzPct val="105000"/>
              <a:buFont typeface="Wingdings" panose="05000000000000000000" pitchFamily="2" charset="2"/>
              <a:buChar char="Ø"/>
            </a:pPr>
            <a:r>
              <a:rPr lang="da-DK" dirty="0"/>
              <a:t>Praktiserende læge har kun behandlingsansvaret (i dagstid), såfremt de selv har foretaget henvisningen. </a:t>
            </a:r>
          </a:p>
        </p:txBody>
      </p:sp>
      <p:sp>
        <p:nvSpPr>
          <p:cNvPr id="8" name="Rektangel 7">
            <a:extLst>
              <a:ext uri="{FF2B5EF4-FFF2-40B4-BE49-F238E27FC236}">
                <a16:creationId xmlns:a16="http://schemas.microsoft.com/office/drawing/2014/main" id="{06D99891-EE55-414E-BC74-5822481FF5C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7C3E967D-EC56-453E-868B-A3948DEBD2ED}"/>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23271DD8-A2A6-45D7-B4A5-C7B16092019D}"/>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26</a:t>
            </a:fld>
            <a:endParaRPr lang="da-DK" altLang="en-US">
              <a:solidFill>
                <a:schemeClr val="bg1"/>
              </a:solidFill>
            </a:endParaRPr>
          </a:p>
        </p:txBody>
      </p:sp>
      <p:pic>
        <p:nvPicPr>
          <p:cNvPr id="4" name="Billede 3">
            <a:extLst>
              <a:ext uri="{FF2B5EF4-FFF2-40B4-BE49-F238E27FC236}">
                <a16:creationId xmlns:a16="http://schemas.microsoft.com/office/drawing/2014/main" id="{5FE04BFA-8188-24D0-B48C-E43BE1B743C9}"/>
              </a:ext>
            </a:extLst>
          </p:cNvPr>
          <p:cNvPicPr>
            <a:picLocks noChangeAspect="1"/>
          </p:cNvPicPr>
          <p:nvPr/>
        </p:nvPicPr>
        <p:blipFill>
          <a:blip r:embed="rId3"/>
          <a:stretch>
            <a:fillRect/>
          </a:stretch>
        </p:blipFill>
        <p:spPr>
          <a:xfrm>
            <a:off x="9924782" y="2800088"/>
            <a:ext cx="1233634" cy="1257822"/>
          </a:xfrm>
          <a:prstGeom prst="rect">
            <a:avLst/>
          </a:prstGeom>
        </p:spPr>
      </p:pic>
    </p:spTree>
    <p:extLst>
      <p:ext uri="{BB962C8B-B14F-4D97-AF65-F5344CB8AC3E}">
        <p14:creationId xmlns:p14="http://schemas.microsoft.com/office/powerpoint/2010/main" val="3890866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517188" y="365125"/>
            <a:ext cx="10515600" cy="1114634"/>
          </a:xfrm>
        </p:spPr>
        <p:txBody>
          <a:bodyPr>
            <a:normAutofit fontScale="90000"/>
          </a:bodyPr>
          <a:lstStyle/>
          <a:p>
            <a:r>
              <a:rPr lang="da-DK" b="1">
                <a:solidFill>
                  <a:srgbClr val="297A77"/>
                </a:solidFill>
                <a:latin typeface="+mn-lt"/>
              </a:rPr>
              <a:t>Værd at vide om henvisninger</a:t>
            </a:r>
            <a:br>
              <a:rPr lang="da-DK" b="1">
                <a:solidFill>
                  <a:srgbClr val="297A77"/>
                </a:solidFill>
                <a:latin typeface="+mn-lt"/>
              </a:rPr>
            </a:br>
            <a:endParaRPr lang="da-DK" b="1">
              <a:solidFill>
                <a:srgbClr val="297A77"/>
              </a:solidFill>
              <a:latin typeface="+mn-lt"/>
            </a:endParaRP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83423" y="1297196"/>
            <a:ext cx="9080503" cy="5111556"/>
          </a:xfrm>
        </p:spPr>
        <p:txBody>
          <a:bodyPr>
            <a:normAutofit fontScale="85000" lnSpcReduction="20000"/>
          </a:bodyPr>
          <a:lstStyle/>
          <a:p>
            <a:pPr marL="0" indent="0">
              <a:buClr>
                <a:srgbClr val="297A77"/>
              </a:buClr>
              <a:buSzPct val="105000"/>
              <a:buNone/>
            </a:pPr>
            <a:r>
              <a:rPr lang="da-DK" err="1"/>
              <a:t>MedCom</a:t>
            </a:r>
            <a:r>
              <a:rPr lang="da-DK"/>
              <a:t> har udarbejdet to nye henvisningsstandarder:</a:t>
            </a:r>
          </a:p>
          <a:p>
            <a:pPr lvl="1">
              <a:buClr>
                <a:srgbClr val="297A77"/>
              </a:buClr>
              <a:buSzPct val="105000"/>
              <a:buFont typeface="Arial" panose="020B0604020202020204" pitchFamily="34" charset="0"/>
              <a:buChar char="•"/>
            </a:pPr>
            <a:r>
              <a:rPr lang="da-DK"/>
              <a:t>”Den gode henvisning til kommunens akutfunktion” (XREF22) (findes i henvisningsmodulet)</a:t>
            </a:r>
          </a:p>
          <a:p>
            <a:pPr lvl="1">
              <a:buClr>
                <a:srgbClr val="297A77"/>
              </a:buClr>
              <a:buSzPct val="105000"/>
              <a:buFont typeface="Arial" panose="020B0604020202020204" pitchFamily="34" charset="0"/>
              <a:buChar char="•"/>
            </a:pPr>
            <a:r>
              <a:rPr lang="da-DK"/>
              <a:t>”Det gode afslutningsnotat fra kommunens akutfunktion” (XDIS22).</a:t>
            </a:r>
          </a:p>
          <a:p>
            <a:pPr lvl="1">
              <a:buClr>
                <a:srgbClr val="297A77"/>
              </a:buClr>
              <a:buSzPct val="105000"/>
              <a:buFont typeface="Arial" panose="020B0604020202020204" pitchFamily="34" charset="0"/>
              <a:buChar char="•"/>
            </a:pPr>
            <a:r>
              <a:rPr lang="da-DK"/>
              <a:t>Findes i lægens journalsystemet som ”dynamisk henvisning”/</a:t>
            </a:r>
          </a:p>
          <a:p>
            <a:pPr marL="457200" lvl="1" indent="0">
              <a:buClr>
                <a:srgbClr val="297A77"/>
              </a:buClr>
              <a:buSzPct val="105000"/>
              <a:buNone/>
            </a:pPr>
            <a:r>
              <a:rPr lang="da-DK"/>
              <a:t>    ”kommunehenvisninger”/”kommunepakke”. </a:t>
            </a:r>
          </a:p>
          <a:p>
            <a:pPr lvl="1">
              <a:buClr>
                <a:srgbClr val="297A77"/>
              </a:buClr>
              <a:buSzPct val="105000"/>
              <a:buFont typeface="Courier New" panose="02070309020205020404" pitchFamily="49" charset="0"/>
              <a:buChar char="o"/>
            </a:pPr>
            <a:endParaRPr lang="da-DK"/>
          </a:p>
          <a:p>
            <a:pPr marL="0" indent="0">
              <a:buClr>
                <a:srgbClr val="297A77"/>
              </a:buClr>
              <a:buSzPct val="105000"/>
              <a:buNone/>
            </a:pPr>
            <a:r>
              <a:rPr lang="da-DK"/>
              <a:t>Ved brug får lægen: </a:t>
            </a:r>
          </a:p>
          <a:p>
            <a:pPr lvl="1">
              <a:buClr>
                <a:srgbClr val="297A77"/>
              </a:buClr>
              <a:buSzPct val="105000"/>
              <a:buFont typeface="Wingdings" panose="05000000000000000000" pitchFamily="2" charset="2"/>
              <a:buChar char="ü"/>
            </a:pPr>
            <a:r>
              <a:rPr lang="da-DK"/>
              <a:t>Leveret lokationsnummeret til borgerens kommune</a:t>
            </a:r>
          </a:p>
          <a:p>
            <a:pPr lvl="1">
              <a:buClr>
                <a:srgbClr val="297A77"/>
              </a:buClr>
              <a:buSzPct val="105000"/>
              <a:buFont typeface="Wingdings" panose="05000000000000000000" pitchFamily="2" charset="2"/>
              <a:buChar char="ü"/>
            </a:pPr>
            <a:r>
              <a:rPr lang="da-DK"/>
              <a:t>Overskrifter guider til udfyldelse.</a:t>
            </a:r>
          </a:p>
          <a:p>
            <a:pPr lvl="1">
              <a:buClr>
                <a:srgbClr val="297A77"/>
              </a:buClr>
              <a:buSzPct val="105000"/>
              <a:buFont typeface="Wingdings" panose="05000000000000000000" pitchFamily="2" charset="2"/>
              <a:buChar char="ü"/>
            </a:pPr>
            <a:r>
              <a:rPr lang="da-DK"/>
              <a:t>Et link til akutfunktionerne på sundhed.dk.</a:t>
            </a:r>
          </a:p>
          <a:p>
            <a:pPr lvl="1">
              <a:buClr>
                <a:srgbClr val="297A77"/>
              </a:buClr>
              <a:buSzPct val="105000"/>
              <a:buFont typeface="Wingdings" panose="05000000000000000000" pitchFamily="2" charset="2"/>
              <a:buChar char="ü"/>
            </a:pPr>
            <a:r>
              <a:rPr lang="da-DK"/>
              <a:t>Det betyder, at du ikke skal udfylde irrelevante felter og dermed sparer tid.</a:t>
            </a:r>
          </a:p>
          <a:p>
            <a:pPr marL="0" indent="0">
              <a:buClr>
                <a:srgbClr val="297A77"/>
              </a:buClr>
              <a:buSzPct val="105000"/>
              <a:buNone/>
            </a:pPr>
            <a:endParaRPr lang="da-DK"/>
          </a:p>
          <a:p>
            <a:pPr marL="0" indent="0">
              <a:buClr>
                <a:srgbClr val="297A77"/>
              </a:buClr>
              <a:buSzPct val="105000"/>
              <a:buNone/>
            </a:pPr>
            <a:r>
              <a:rPr lang="da-DK"/>
              <a:t>Kommunen får: </a:t>
            </a:r>
          </a:p>
          <a:p>
            <a:pPr lvl="1">
              <a:buClr>
                <a:srgbClr val="297A77"/>
              </a:buClr>
              <a:buSzPct val="105000"/>
              <a:buFont typeface="Wingdings" panose="05000000000000000000" pitchFamily="2" charset="2"/>
              <a:buChar char="ü"/>
            </a:pPr>
            <a:r>
              <a:rPr lang="da-DK"/>
              <a:t>Henvisningen leveret det rigtige sted.</a:t>
            </a:r>
          </a:p>
          <a:p>
            <a:pPr lvl="1">
              <a:buClr>
                <a:srgbClr val="297A77"/>
              </a:buClr>
              <a:buSzPct val="105000"/>
              <a:buFont typeface="Wingdings" panose="05000000000000000000" pitchFamily="2" charset="2"/>
              <a:buChar char="ü"/>
            </a:pPr>
            <a:r>
              <a:rPr lang="da-DK"/>
              <a:t>Ensartede og relevante oplysninger omkring borgeren fra almen praksis.</a:t>
            </a:r>
          </a:p>
          <a:p>
            <a:pPr lvl="1">
              <a:buClr>
                <a:srgbClr val="297A77"/>
              </a:buClr>
              <a:buSzPct val="105000"/>
              <a:buFont typeface="Courier New" panose="02070309020205020404" pitchFamily="49" charset="0"/>
              <a:buChar char="o"/>
            </a:pPr>
            <a:endParaRPr lang="da-DK" sz="2800"/>
          </a:p>
          <a:p>
            <a:pPr lvl="1">
              <a:buClr>
                <a:srgbClr val="297A77"/>
              </a:buClr>
              <a:buSzPct val="105000"/>
              <a:buFont typeface="Courier New" panose="02070309020205020404" pitchFamily="49" charset="0"/>
              <a:buChar char="o"/>
            </a:pPr>
            <a:endParaRPr lang="da-DK" sz="2800"/>
          </a:p>
          <a:p>
            <a:pPr lvl="1">
              <a:buClr>
                <a:srgbClr val="297A77"/>
              </a:buClr>
              <a:buSzPct val="105000"/>
              <a:buFont typeface="Courier New" panose="02070309020205020404" pitchFamily="49" charset="0"/>
              <a:buChar char="o"/>
            </a:pPr>
            <a:endParaRPr lang="da-DK"/>
          </a:p>
        </p:txBody>
      </p:sp>
      <p:sp>
        <p:nvSpPr>
          <p:cNvPr id="8" name="Rektangel 7">
            <a:extLst>
              <a:ext uri="{FF2B5EF4-FFF2-40B4-BE49-F238E27FC236}">
                <a16:creationId xmlns:a16="http://schemas.microsoft.com/office/drawing/2014/main" id="{06D99891-EE55-414E-BC74-5822481FF5C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7C3E967D-EC56-453E-868B-A3948DEBD2ED}"/>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23271DD8-A2A6-45D7-B4A5-C7B16092019D}"/>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27</a:t>
            </a:fld>
            <a:endParaRPr lang="da-DK" altLang="en-US">
              <a:solidFill>
                <a:schemeClr val="bg1"/>
              </a:solidFill>
            </a:endParaRPr>
          </a:p>
        </p:txBody>
      </p:sp>
      <p:pic>
        <p:nvPicPr>
          <p:cNvPr id="4" name="Billede 3">
            <a:extLst>
              <a:ext uri="{FF2B5EF4-FFF2-40B4-BE49-F238E27FC236}">
                <a16:creationId xmlns:a16="http://schemas.microsoft.com/office/drawing/2014/main" id="{5FE04BFA-8188-24D0-B48C-E43BE1B743C9}"/>
              </a:ext>
            </a:extLst>
          </p:cNvPr>
          <p:cNvPicPr>
            <a:picLocks noChangeAspect="1"/>
          </p:cNvPicPr>
          <p:nvPr/>
        </p:nvPicPr>
        <p:blipFill>
          <a:blip r:embed="rId3"/>
          <a:stretch>
            <a:fillRect/>
          </a:stretch>
        </p:blipFill>
        <p:spPr>
          <a:xfrm>
            <a:off x="9924782" y="2800088"/>
            <a:ext cx="1233634" cy="1257822"/>
          </a:xfrm>
          <a:prstGeom prst="rect">
            <a:avLst/>
          </a:prstGeom>
        </p:spPr>
      </p:pic>
    </p:spTree>
    <p:extLst>
      <p:ext uri="{BB962C8B-B14F-4D97-AF65-F5344CB8AC3E}">
        <p14:creationId xmlns:p14="http://schemas.microsoft.com/office/powerpoint/2010/main" val="1910086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06D99891-EE55-414E-BC74-5822481FF5C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7C3E967D-EC56-453E-868B-A3948DEBD2ED}"/>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23271DD8-A2A6-45D7-B4A5-C7B16092019D}"/>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28</a:t>
            </a:fld>
            <a:endParaRPr lang="da-DK" altLang="en-US">
              <a:solidFill>
                <a:schemeClr val="bg1"/>
              </a:solidFill>
            </a:endParaRPr>
          </a:p>
        </p:txBody>
      </p:sp>
      <p:pic>
        <p:nvPicPr>
          <p:cNvPr id="14" name="Pladsholder til indhold 13" descr="Et billede, der indeholder bord&#10;&#10;Automatisk genereret beskrivelse">
            <a:extLst>
              <a:ext uri="{FF2B5EF4-FFF2-40B4-BE49-F238E27FC236}">
                <a16:creationId xmlns:a16="http://schemas.microsoft.com/office/drawing/2014/main" id="{CB06EE31-AF86-1459-AAE1-956E779126E5}"/>
              </a:ext>
            </a:extLst>
          </p:cNvPr>
          <p:cNvPicPr>
            <a:picLocks noGrp="1" noChangeAspect="1"/>
          </p:cNvPicPr>
          <p:nvPr>
            <p:ph idx="1"/>
          </p:nvPr>
        </p:nvPicPr>
        <p:blipFill>
          <a:blip r:embed="rId3"/>
          <a:stretch>
            <a:fillRect/>
          </a:stretch>
        </p:blipFill>
        <p:spPr>
          <a:xfrm>
            <a:off x="0" y="190169"/>
            <a:ext cx="5170344" cy="5258642"/>
          </a:xfrm>
        </p:spPr>
      </p:pic>
      <p:pic>
        <p:nvPicPr>
          <p:cNvPr id="17" name="Billede 16" descr="Et billede, der indeholder tekst&#10;&#10;Automatisk genereret beskrivelse">
            <a:extLst>
              <a:ext uri="{FF2B5EF4-FFF2-40B4-BE49-F238E27FC236}">
                <a16:creationId xmlns:a16="http://schemas.microsoft.com/office/drawing/2014/main" id="{229B67B2-ADA8-6938-07A3-A2AE5F7F6E29}"/>
              </a:ext>
            </a:extLst>
          </p:cNvPr>
          <p:cNvPicPr>
            <a:picLocks noChangeAspect="1"/>
          </p:cNvPicPr>
          <p:nvPr/>
        </p:nvPicPr>
        <p:blipFill>
          <a:blip r:embed="rId4"/>
          <a:stretch>
            <a:fillRect/>
          </a:stretch>
        </p:blipFill>
        <p:spPr>
          <a:xfrm>
            <a:off x="5123116" y="2939143"/>
            <a:ext cx="4918250" cy="3817593"/>
          </a:xfrm>
          <a:prstGeom prst="rect">
            <a:avLst/>
          </a:prstGeom>
        </p:spPr>
      </p:pic>
      <mc:AlternateContent xmlns:mc="http://schemas.openxmlformats.org/markup-compatibility/2006" xmlns:p14="http://schemas.microsoft.com/office/powerpoint/2010/main">
        <mc:Choice Requires="p14">
          <p:contentPart p14:bwMode="auto" r:id="rId5">
            <p14:nvContentPartPr>
              <p14:cNvPr id="5" name="Håndskrift 4">
                <a:extLst>
                  <a:ext uri="{FF2B5EF4-FFF2-40B4-BE49-F238E27FC236}">
                    <a16:creationId xmlns:a16="http://schemas.microsoft.com/office/drawing/2014/main" id="{CF16F4DB-6669-802D-DD52-0FF74C03594A}"/>
                  </a:ext>
                </a:extLst>
              </p14:cNvPr>
              <p14:cNvContentPartPr/>
              <p14:nvPr/>
            </p14:nvContentPartPr>
            <p14:xfrm>
              <a:off x="2898817" y="1660652"/>
              <a:ext cx="796320" cy="291960"/>
            </p14:xfrm>
          </p:contentPart>
        </mc:Choice>
        <mc:Fallback xmlns="">
          <p:pic>
            <p:nvPicPr>
              <p:cNvPr id="5" name="Håndskrift 4">
                <a:extLst>
                  <a:ext uri="{FF2B5EF4-FFF2-40B4-BE49-F238E27FC236}">
                    <a16:creationId xmlns:a16="http://schemas.microsoft.com/office/drawing/2014/main" id="{CF16F4DB-6669-802D-DD52-0FF74C03594A}"/>
                  </a:ext>
                </a:extLst>
              </p:cNvPr>
              <p:cNvPicPr/>
              <p:nvPr/>
            </p:nvPicPr>
            <p:blipFill>
              <a:blip r:embed="rId6"/>
              <a:stretch>
                <a:fillRect/>
              </a:stretch>
            </p:blipFill>
            <p:spPr>
              <a:xfrm>
                <a:off x="2889817" y="1651652"/>
                <a:ext cx="813960" cy="309600"/>
              </a:xfrm>
              <a:prstGeom prst="rect">
                <a:avLst/>
              </a:prstGeom>
            </p:spPr>
          </p:pic>
        </mc:Fallback>
      </mc:AlternateContent>
      <p:pic>
        <p:nvPicPr>
          <p:cNvPr id="7" name="Billede 6">
            <a:extLst>
              <a:ext uri="{FF2B5EF4-FFF2-40B4-BE49-F238E27FC236}">
                <a16:creationId xmlns:a16="http://schemas.microsoft.com/office/drawing/2014/main" id="{22AEF942-C3BE-F08D-B2F2-16DF5C255847}"/>
              </a:ext>
            </a:extLst>
          </p:cNvPr>
          <p:cNvPicPr>
            <a:picLocks noChangeAspect="1"/>
          </p:cNvPicPr>
          <p:nvPr/>
        </p:nvPicPr>
        <p:blipFill>
          <a:blip r:embed="rId7"/>
          <a:stretch>
            <a:fillRect/>
          </a:stretch>
        </p:blipFill>
        <p:spPr>
          <a:xfrm>
            <a:off x="9924782" y="2800088"/>
            <a:ext cx="1233634" cy="1257822"/>
          </a:xfrm>
          <a:prstGeom prst="rect">
            <a:avLst/>
          </a:prstGeom>
        </p:spPr>
      </p:pic>
    </p:spTree>
    <p:extLst>
      <p:ext uri="{BB962C8B-B14F-4D97-AF65-F5344CB8AC3E}">
        <p14:creationId xmlns:p14="http://schemas.microsoft.com/office/powerpoint/2010/main" val="39469652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5" y="631811"/>
            <a:ext cx="10704894" cy="1084296"/>
          </a:xfrm>
        </p:spPr>
        <p:txBody>
          <a:bodyPr>
            <a:noAutofit/>
          </a:bodyPr>
          <a:lstStyle/>
          <a:p>
            <a:r>
              <a:rPr lang="da-DK" sz="4000" b="1">
                <a:solidFill>
                  <a:srgbClr val="297A77"/>
                </a:solidFill>
                <a:latin typeface="+mn-lt"/>
              </a:rPr>
              <a:t>Henvisningsprocedurer </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484094" y="1716107"/>
            <a:ext cx="8609106" cy="4460855"/>
          </a:xfrm>
        </p:spPr>
        <p:txBody>
          <a:bodyPr>
            <a:normAutofit/>
          </a:bodyPr>
          <a:lstStyle/>
          <a:p>
            <a:pPr marL="0" indent="0">
              <a:lnSpc>
                <a:spcPct val="90000"/>
              </a:lnSpc>
              <a:spcBef>
                <a:spcPts val="1000"/>
              </a:spcBef>
              <a:buNone/>
            </a:pPr>
            <a:r>
              <a:rPr lang="da-DK" sz="2800"/>
              <a:t>Vi skal nu se svarene fra spørgeskemaundersøgelsens spørgsmål om</a:t>
            </a:r>
          </a:p>
          <a:p>
            <a:pPr>
              <a:lnSpc>
                <a:spcPct val="90000"/>
              </a:lnSpc>
              <a:spcBef>
                <a:spcPts val="1000"/>
              </a:spcBef>
              <a:buFontTx/>
              <a:buChar char="-"/>
            </a:pPr>
            <a:r>
              <a:rPr lang="da-DK"/>
              <a:t>Hvordan vi henviser til </a:t>
            </a:r>
            <a:r>
              <a:rPr lang="da-DK" sz="2800"/>
              <a:t>akutfunktionen</a:t>
            </a:r>
          </a:p>
          <a:p>
            <a:pPr>
              <a:lnSpc>
                <a:spcPct val="90000"/>
              </a:lnSpc>
              <a:spcBef>
                <a:spcPts val="1000"/>
              </a:spcBef>
              <a:buFontTx/>
              <a:buChar char="-"/>
            </a:pPr>
            <a:r>
              <a:rPr lang="da-DK" sz="2800"/>
              <a:t>Hvordan kommunikationen til og fra kommunen fungerer i dag</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29</a:t>
            </a:fld>
            <a:endParaRPr lang="da-DK" altLang="en-US">
              <a:solidFill>
                <a:schemeClr val="bg1"/>
              </a:solidFill>
            </a:endParaRPr>
          </a:p>
        </p:txBody>
      </p:sp>
    </p:spTree>
    <p:extLst>
      <p:ext uri="{BB962C8B-B14F-4D97-AF65-F5344CB8AC3E}">
        <p14:creationId xmlns:p14="http://schemas.microsoft.com/office/powerpoint/2010/main" val="316349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789709" y="173430"/>
            <a:ext cx="10612582" cy="1325563"/>
          </a:xfrm>
        </p:spPr>
        <p:txBody>
          <a:bodyPr>
            <a:normAutofit/>
          </a:bodyPr>
          <a:lstStyle/>
          <a:p>
            <a:r>
              <a:rPr lang="da-DK" sz="4000" b="1">
                <a:solidFill>
                  <a:srgbClr val="297A77"/>
                </a:solidFill>
                <a:latin typeface="+mn-lt"/>
              </a:rPr>
              <a:t>Program for dagens møde</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a:t>
            </a:fld>
            <a:endParaRPr lang="da-DK" altLang="en-US">
              <a:solidFill>
                <a:schemeClr val="bg1"/>
              </a:solidFill>
            </a:endParaRPr>
          </a:p>
        </p:txBody>
      </p:sp>
      <p:graphicFrame>
        <p:nvGraphicFramePr>
          <p:cNvPr id="3" name="Tabel 3">
            <a:extLst>
              <a:ext uri="{FF2B5EF4-FFF2-40B4-BE49-F238E27FC236}">
                <a16:creationId xmlns:a16="http://schemas.microsoft.com/office/drawing/2014/main" id="{4DB0ADA7-6906-4F97-8AF0-7BC59EE96535}"/>
              </a:ext>
            </a:extLst>
          </p:cNvPr>
          <p:cNvGraphicFramePr>
            <a:graphicFrameLocks noGrp="1"/>
          </p:cNvGraphicFramePr>
          <p:nvPr/>
        </p:nvGraphicFramePr>
        <p:xfrm>
          <a:off x="893617" y="1239829"/>
          <a:ext cx="8833886" cy="5241258"/>
        </p:xfrm>
        <a:graphic>
          <a:graphicData uri="http://schemas.openxmlformats.org/drawingml/2006/table">
            <a:tbl>
              <a:tblPr firstRow="1" bandRow="1">
                <a:effectLst>
                  <a:outerShdw blurRad="50800" algn="ctr" rotWithShape="0">
                    <a:schemeClr val="bg1"/>
                  </a:outerShdw>
                </a:effectLst>
                <a:tableStyleId>{5C22544A-7EE6-4342-B048-85BDC9FD1C3A}</a:tableStyleId>
              </a:tblPr>
              <a:tblGrid>
                <a:gridCol w="1497891">
                  <a:extLst>
                    <a:ext uri="{9D8B030D-6E8A-4147-A177-3AD203B41FA5}">
                      <a16:colId xmlns:a16="http://schemas.microsoft.com/office/drawing/2014/main" val="1005526932"/>
                    </a:ext>
                  </a:extLst>
                </a:gridCol>
                <a:gridCol w="7335995">
                  <a:extLst>
                    <a:ext uri="{9D8B030D-6E8A-4147-A177-3AD203B41FA5}">
                      <a16:colId xmlns:a16="http://schemas.microsoft.com/office/drawing/2014/main" val="136780589"/>
                    </a:ext>
                  </a:extLst>
                </a:gridCol>
              </a:tblGrid>
              <a:tr h="841876">
                <a:tc>
                  <a:txBody>
                    <a:bodyPr/>
                    <a:lstStyle/>
                    <a:p>
                      <a:endParaRPr lang="da-DK">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b="1" kern="1200">
                          <a:ln>
                            <a:noFill/>
                          </a:ln>
                          <a:solidFill>
                            <a:schemeClr val="bg1">
                              <a:lumMod val="50000"/>
                            </a:schemeClr>
                          </a:solidFill>
                          <a:effectLst/>
                          <a:latin typeface="+mn-lt"/>
                          <a:ea typeface="+mn-ea"/>
                          <a:cs typeface="+mn-cs"/>
                        </a:rPr>
                        <a:t>OPFØLGNING FRA SIDSTE MØDE</a:t>
                      </a:r>
                    </a:p>
                    <a:p>
                      <a:r>
                        <a:rPr lang="da-DK" sz="1600" b="0" kern="1200">
                          <a:solidFill>
                            <a:schemeClr val="bg1">
                              <a:lumMod val="50000"/>
                            </a:schemeClr>
                          </a:solidFill>
                          <a:effectLst/>
                          <a:latin typeface="+mn-lt"/>
                          <a:ea typeface="+mn-ea"/>
                          <a:cs typeface="+mn-cs"/>
                        </a:rPr>
                        <a:t>Er der sket forandringer i forhold til det, som klyngen har besluttet sig for at følge op på?</a:t>
                      </a:r>
                      <a:endParaRPr lang="da-DK" sz="1600" b="0">
                        <a:ln>
                          <a:noFill/>
                        </a:ln>
                        <a:solidFill>
                          <a:schemeClr val="bg1">
                            <a:lumMod val="50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2195466"/>
                  </a:ext>
                </a:extLst>
              </a:tr>
              <a:tr h="642085">
                <a:tc>
                  <a:txBody>
                    <a:bodyPr/>
                    <a:lstStyle/>
                    <a:p>
                      <a:pPr algn="ctr">
                        <a:lnSpc>
                          <a:spcPct val="200000"/>
                        </a:lnSpc>
                      </a:pPr>
                      <a:r>
                        <a:rPr lang="da-DK" sz="1600" b="1">
                          <a:ln>
                            <a:noFill/>
                          </a:ln>
                          <a:solidFill>
                            <a:srgbClr val="297A77"/>
                          </a:solidFill>
                        </a:rPr>
                        <a:t>10 min.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b="1" kern="1200">
                          <a:solidFill>
                            <a:srgbClr val="297A77"/>
                          </a:solidFill>
                          <a:effectLst/>
                          <a:latin typeface="+mn-lt"/>
                          <a:ea typeface="+mn-ea"/>
                          <a:cs typeface="+mn-cs"/>
                        </a:rPr>
                        <a:t>INTRODUKTION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9012320"/>
                  </a:ext>
                </a:extLst>
              </a:tr>
              <a:tr h="925018">
                <a:tc>
                  <a:txBody>
                    <a:bodyPr/>
                    <a:lstStyle/>
                    <a:p>
                      <a:pPr marL="0" marR="0" lvl="0" indent="0" algn="ctr" defTabSz="914400" rtl="0" eaLnBrk="1" fontAlgn="auto" latinLnBrk="0" hangingPunct="1">
                        <a:lnSpc>
                          <a:spcPct val="300000"/>
                        </a:lnSpc>
                        <a:spcBef>
                          <a:spcPts val="0"/>
                        </a:spcBef>
                        <a:spcAft>
                          <a:spcPts val="0"/>
                        </a:spcAft>
                        <a:buClrTx/>
                        <a:buSzTx/>
                        <a:buFontTx/>
                        <a:buNone/>
                        <a:tabLst/>
                        <a:defRPr/>
                      </a:pPr>
                      <a:r>
                        <a:rPr lang="da-DK" sz="1600" b="1">
                          <a:ln>
                            <a:noFill/>
                          </a:ln>
                          <a:solidFill>
                            <a:srgbClr val="297A77"/>
                          </a:solidFill>
                        </a:rPr>
                        <a:t>65 min.</a:t>
                      </a:r>
                    </a:p>
                    <a:p>
                      <a:endParaRPr lang="da-DK">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b="1" kern="1200">
                          <a:solidFill>
                            <a:srgbClr val="297A77"/>
                          </a:solidFill>
                          <a:effectLst/>
                          <a:latin typeface="+mn-lt"/>
                          <a:ea typeface="+mn-ea"/>
                          <a:cs typeface="+mn-cs"/>
                        </a:rPr>
                        <a:t>BLOK 1: KENDSKAB TIL OG OPLEVELSE AF AKUTFUNKTIONEN</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600" kern="1200">
                          <a:solidFill>
                            <a:schemeClr val="dk1"/>
                          </a:solidFill>
                          <a:effectLst/>
                          <a:latin typeface="Calibri" panose="020F0502020204030204" pitchFamily="34" charset="0"/>
                          <a:ea typeface="+mn-ea"/>
                          <a:cs typeface="Times New Roman" panose="02020603050405020304" pitchFamily="18" charset="0"/>
                        </a:rPr>
                        <a:t>Hvor godt kender vi akutfunktionen?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600" kern="1200">
                          <a:solidFill>
                            <a:schemeClr val="dk1"/>
                          </a:solidFill>
                          <a:effectLst/>
                          <a:latin typeface="Calibri" panose="020F0502020204030204" pitchFamily="34" charset="0"/>
                          <a:ea typeface="+mn-ea"/>
                          <a:cs typeface="Times New Roman" panose="02020603050405020304" pitchFamily="18" charset="0"/>
                        </a:rPr>
                        <a:t>Er der noget vi skal ændre på?</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9943425"/>
                  </a:ext>
                </a:extLst>
              </a:tr>
              <a:tr h="559246">
                <a:tc>
                  <a:txBody>
                    <a:bodyPr/>
                    <a:lstStyle/>
                    <a:p>
                      <a:pPr algn="ctr">
                        <a:lnSpc>
                          <a:spcPct val="150000"/>
                        </a:lnSpc>
                      </a:pPr>
                      <a:r>
                        <a:rPr lang="da-DK" sz="1600" b="1">
                          <a:ln>
                            <a:noFill/>
                          </a:ln>
                          <a:solidFill>
                            <a:srgbClr val="297A77"/>
                          </a:solidFill>
                        </a:rPr>
                        <a:t>15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50000"/>
                        </a:lnSpc>
                      </a:pPr>
                      <a:r>
                        <a:rPr lang="da-DK" sz="1600" b="1" kern="1200">
                          <a:solidFill>
                            <a:srgbClr val="297A77"/>
                          </a:solidFill>
                          <a:effectLst/>
                          <a:latin typeface="+mn-lt"/>
                          <a:ea typeface="+mn-ea"/>
                          <a:cs typeface="+mn-cs"/>
                        </a:rPr>
                        <a:t>PAUSE</a:t>
                      </a:r>
                      <a:endParaRPr lang="da-DK" sz="1600">
                        <a:ln>
                          <a:noFill/>
                        </a:ln>
                        <a:solidFill>
                          <a:srgbClr val="297A77"/>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406188"/>
                  </a:ext>
                </a:extLst>
              </a:tr>
              <a:tr h="1052551">
                <a:tc>
                  <a:txBody>
                    <a:bodyPr/>
                    <a:lstStyle/>
                    <a:p>
                      <a:pPr algn="ctr">
                        <a:lnSpc>
                          <a:spcPct val="300000"/>
                        </a:lnSpc>
                      </a:pPr>
                      <a:r>
                        <a:rPr lang="da-DK" sz="1600" b="1">
                          <a:ln>
                            <a:noFill/>
                          </a:ln>
                          <a:solidFill>
                            <a:srgbClr val="297A77"/>
                          </a:solidFill>
                        </a:rPr>
                        <a:t>40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b="1" kern="1200">
                          <a:solidFill>
                            <a:srgbClr val="297A77"/>
                          </a:solidFill>
                          <a:effectLst/>
                          <a:latin typeface="+mn-lt"/>
                          <a:ea typeface="+mn-ea"/>
                          <a:cs typeface="+mn-cs"/>
                        </a:rPr>
                        <a:t>BLOK 2: HENVISNINGSPROCEDURER</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600" kern="1200">
                          <a:solidFill>
                            <a:schemeClr val="dk1"/>
                          </a:solidFill>
                          <a:effectLst/>
                          <a:latin typeface="Calibri" panose="020F0502020204030204" pitchFamily="34" charset="0"/>
                          <a:ea typeface="+mn-ea"/>
                          <a:cs typeface="Times New Roman" panose="02020603050405020304" pitchFamily="18" charset="0"/>
                        </a:rPr>
                        <a:t>Hvordan henvises?</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600" kern="1200">
                          <a:solidFill>
                            <a:schemeClr val="dk1"/>
                          </a:solidFill>
                          <a:effectLst/>
                          <a:latin typeface="Calibri" panose="020F0502020204030204" pitchFamily="34" charset="0"/>
                          <a:ea typeface="+mn-ea"/>
                          <a:cs typeface="Times New Roman" panose="02020603050405020304" pitchFamily="18" charset="0"/>
                        </a:rPr>
                        <a:t>Kan vi styrke henvisningsprocedurerne og kommunikationen generelt?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0194061"/>
                  </a:ext>
                </a:extLst>
              </a:tr>
              <a:tr h="1048220">
                <a:tc>
                  <a:txBody>
                    <a:bodyPr/>
                    <a:lstStyle/>
                    <a:p>
                      <a:pPr algn="ctr">
                        <a:lnSpc>
                          <a:spcPct val="200000"/>
                        </a:lnSpc>
                      </a:pPr>
                      <a:r>
                        <a:rPr lang="da-DK" sz="1600" b="1" kern="1200">
                          <a:solidFill>
                            <a:srgbClr val="297A77"/>
                          </a:solidFill>
                          <a:effectLst/>
                          <a:latin typeface="+mn-lt"/>
                          <a:ea typeface="+mn-ea"/>
                          <a:cs typeface="+mn-cs"/>
                        </a:rPr>
                        <a:t>20 min. </a:t>
                      </a:r>
                      <a:endParaRPr lang="da-DK" sz="1600" b="1">
                        <a:ln>
                          <a:noFill/>
                        </a:ln>
                        <a:solidFill>
                          <a:srgbClr val="297A7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1600" b="1" kern="1200">
                          <a:solidFill>
                            <a:srgbClr val="297A77"/>
                          </a:solidFill>
                          <a:effectLst/>
                          <a:latin typeface="+mn-lt"/>
                          <a:ea typeface="+mn-ea"/>
                          <a:cs typeface="+mn-cs"/>
                        </a:rPr>
                        <a:t>BLOK 3: OPSAMLING OG OPFØLGNING</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600" kern="1200">
                          <a:solidFill>
                            <a:schemeClr val="dk1"/>
                          </a:solidFill>
                          <a:effectLst/>
                          <a:latin typeface="Calibri" panose="020F0502020204030204" pitchFamily="34" charset="0"/>
                          <a:ea typeface="+mn-ea"/>
                          <a:cs typeface="Times New Roman" panose="02020603050405020304" pitchFamily="18" charset="0"/>
                        </a:rPr>
                        <a:t>Hvad skal ændres i samarbejdet – hvem gør hvad?</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600" kern="1200">
                          <a:solidFill>
                            <a:schemeClr val="dk1"/>
                          </a:solidFill>
                          <a:effectLst/>
                          <a:latin typeface="Calibri" panose="020F0502020204030204" pitchFamily="34" charset="0"/>
                          <a:ea typeface="+mn-ea"/>
                          <a:cs typeface="Times New Roman" panose="02020603050405020304" pitchFamily="18" charset="0"/>
                        </a:rPr>
                        <a:t>Hvordan følger vi op?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9868165"/>
                  </a:ext>
                </a:extLst>
              </a:tr>
            </a:tbl>
          </a:graphicData>
        </a:graphic>
      </p:graphicFrame>
    </p:spTree>
    <p:extLst>
      <p:ext uri="{BB962C8B-B14F-4D97-AF65-F5344CB8AC3E}">
        <p14:creationId xmlns:p14="http://schemas.microsoft.com/office/powerpoint/2010/main" val="1283221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88577" y="280899"/>
            <a:ext cx="10515600" cy="1132935"/>
          </a:xfrm>
        </p:spPr>
        <p:txBody>
          <a:bodyPr>
            <a:normAutofit/>
          </a:bodyPr>
          <a:lstStyle/>
          <a:p>
            <a:r>
              <a:rPr lang="da-DK" sz="3600" b="1">
                <a:solidFill>
                  <a:srgbClr val="297A77"/>
                </a:solidFill>
                <a:latin typeface="+mn-lt"/>
              </a:rPr>
              <a:t>Henvisningsprocedurer</a:t>
            </a:r>
            <a:br>
              <a:rPr lang="da-DK" sz="4000" b="1">
                <a:latin typeface="+mn-lt"/>
              </a:rPr>
            </a:br>
            <a:r>
              <a:rPr lang="da-DK" sz="2000" b="1">
                <a:solidFill>
                  <a:srgbClr val="297A77"/>
                </a:solidFill>
                <a:latin typeface="+mn-lt"/>
              </a:rPr>
              <a:t>Hvordan henviser du til kommunens akutfunktion? (procent – flere svar muligt)</a:t>
            </a: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30</a:t>
            </a:fld>
            <a:endParaRPr lang="da-DK" altLang="en-US">
              <a:solidFill>
                <a:schemeClr val="bg1"/>
              </a:solidFill>
            </a:endParaRPr>
          </a:p>
        </p:txBody>
      </p:sp>
      <p:graphicFrame>
        <p:nvGraphicFramePr>
          <p:cNvPr id="3" name="Diagram 2">
            <a:extLst>
              <a:ext uri="{FF2B5EF4-FFF2-40B4-BE49-F238E27FC236}">
                <a16:creationId xmlns:a16="http://schemas.microsoft.com/office/drawing/2014/main" id="{E61641A7-64C8-429B-8D7D-FADB01486574}"/>
              </a:ext>
            </a:extLst>
          </p:cNvPr>
          <p:cNvGraphicFramePr>
            <a:graphicFrameLocks/>
          </p:cNvGraphicFramePr>
          <p:nvPr>
            <p:extLst>
              <p:ext uri="{D42A27DB-BD31-4B8C-83A1-F6EECF244321}">
                <p14:modId xmlns:p14="http://schemas.microsoft.com/office/powerpoint/2010/main" val="3029987602"/>
              </p:ext>
            </p:extLst>
          </p:nvPr>
        </p:nvGraphicFramePr>
        <p:xfrm>
          <a:off x="629677" y="1413834"/>
          <a:ext cx="9125773" cy="48123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40915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88577" y="280899"/>
            <a:ext cx="10515600" cy="1132935"/>
          </a:xfrm>
        </p:spPr>
        <p:txBody>
          <a:bodyPr>
            <a:normAutofit/>
          </a:bodyPr>
          <a:lstStyle/>
          <a:p>
            <a:r>
              <a:rPr lang="da-DK" sz="3600" b="1">
                <a:solidFill>
                  <a:srgbClr val="297A77"/>
                </a:solidFill>
                <a:latin typeface="+mn-lt"/>
              </a:rPr>
              <a:t>Dialog om igangværende forløb</a:t>
            </a:r>
            <a:br>
              <a:rPr lang="da-DK" sz="4800" b="1">
                <a:solidFill>
                  <a:srgbClr val="297A77"/>
                </a:solidFill>
                <a:latin typeface="+mn-lt"/>
              </a:rPr>
            </a:br>
            <a:r>
              <a:rPr lang="da-DK" sz="2000" b="1">
                <a:solidFill>
                  <a:srgbClr val="297A77"/>
                </a:solidFill>
                <a:latin typeface="+mn-lt"/>
              </a:rPr>
              <a:t>Hvordan fungerer dialogen med akutfunktionen om igangværende forløb? (procent)</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31</a:t>
            </a:fld>
            <a:endParaRPr lang="da-DK" altLang="en-US">
              <a:solidFill>
                <a:schemeClr val="bg1"/>
              </a:solidFill>
            </a:endParaRPr>
          </a:p>
        </p:txBody>
      </p:sp>
      <p:graphicFrame>
        <p:nvGraphicFramePr>
          <p:cNvPr id="3" name="Diagram 2">
            <a:extLst>
              <a:ext uri="{FF2B5EF4-FFF2-40B4-BE49-F238E27FC236}">
                <a16:creationId xmlns:a16="http://schemas.microsoft.com/office/drawing/2014/main" id="{41F3E379-2B0F-4055-9E30-57A5A5EB519B}"/>
              </a:ext>
            </a:extLst>
          </p:cNvPr>
          <p:cNvGraphicFramePr>
            <a:graphicFrameLocks/>
          </p:cNvGraphicFramePr>
          <p:nvPr>
            <p:extLst>
              <p:ext uri="{D42A27DB-BD31-4B8C-83A1-F6EECF244321}">
                <p14:modId xmlns:p14="http://schemas.microsoft.com/office/powerpoint/2010/main" val="3253789053"/>
              </p:ext>
            </p:extLst>
          </p:nvPr>
        </p:nvGraphicFramePr>
        <p:xfrm>
          <a:off x="651578" y="1413834"/>
          <a:ext cx="9007114" cy="466939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005339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5" y="346027"/>
            <a:ext cx="10515600" cy="1132935"/>
          </a:xfrm>
        </p:spPr>
        <p:txBody>
          <a:bodyPr>
            <a:normAutofit fontScale="90000"/>
          </a:bodyPr>
          <a:lstStyle/>
          <a:p>
            <a:r>
              <a:rPr lang="da-DK" b="1">
                <a:solidFill>
                  <a:srgbClr val="297A77"/>
                </a:solidFill>
                <a:latin typeface="+mn-lt"/>
              </a:rPr>
              <a:t>Tilbagemelding fra kommunen </a:t>
            </a:r>
            <a:br>
              <a:rPr lang="da-DK" sz="4800" b="1">
                <a:solidFill>
                  <a:srgbClr val="297A77"/>
                </a:solidFill>
                <a:latin typeface="+mn-lt"/>
              </a:rPr>
            </a:br>
            <a:r>
              <a:rPr lang="da-DK" sz="2200" b="1">
                <a:solidFill>
                  <a:srgbClr val="297A77"/>
                </a:solidFill>
                <a:latin typeface="+mn-lt"/>
              </a:rPr>
              <a:t>Oplever du, at der mangler tilbagemelding fra kommunen om patienter, der er henvist til akutfunktionen? (procent)</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32</a:t>
            </a:fld>
            <a:endParaRPr lang="da-DK" altLang="en-US">
              <a:solidFill>
                <a:schemeClr val="bg1"/>
              </a:solidFill>
            </a:endParaRPr>
          </a:p>
        </p:txBody>
      </p:sp>
      <p:graphicFrame>
        <p:nvGraphicFramePr>
          <p:cNvPr id="3" name="Diagram 2">
            <a:extLst>
              <a:ext uri="{FF2B5EF4-FFF2-40B4-BE49-F238E27FC236}">
                <a16:creationId xmlns:a16="http://schemas.microsoft.com/office/drawing/2014/main" id="{A8627AB8-E15F-4B50-B470-A113ED690F04}"/>
              </a:ext>
            </a:extLst>
          </p:cNvPr>
          <p:cNvGraphicFramePr>
            <a:graphicFrameLocks/>
          </p:cNvGraphicFramePr>
          <p:nvPr>
            <p:extLst>
              <p:ext uri="{D42A27DB-BD31-4B8C-83A1-F6EECF244321}">
                <p14:modId xmlns:p14="http://schemas.microsoft.com/office/powerpoint/2010/main" val="1842690909"/>
              </p:ext>
            </p:extLst>
          </p:nvPr>
        </p:nvGraphicFramePr>
        <p:xfrm>
          <a:off x="531119" y="1609781"/>
          <a:ext cx="9297312" cy="446249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122555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20462" y="280899"/>
            <a:ext cx="10162947" cy="1132935"/>
          </a:xfrm>
        </p:spPr>
        <p:txBody>
          <a:bodyPr>
            <a:normAutofit fontScale="90000"/>
          </a:bodyPr>
          <a:lstStyle/>
          <a:p>
            <a:r>
              <a:rPr lang="da-DK" sz="4000" b="1">
                <a:solidFill>
                  <a:srgbClr val="297A77"/>
                </a:solidFill>
                <a:latin typeface="+mn-lt"/>
              </a:rPr>
              <a:t>Kort opsummering af klyngens besvarelser</a:t>
            </a:r>
            <a:br>
              <a:rPr lang="da-DK" sz="4000" b="1">
                <a:solidFill>
                  <a:srgbClr val="297A77"/>
                </a:solidFill>
                <a:latin typeface="+mn-lt"/>
              </a:rPr>
            </a:b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33</a:t>
            </a:fld>
            <a:endParaRPr lang="da-DK" altLang="en-US">
              <a:solidFill>
                <a:schemeClr val="bg1"/>
              </a:solidFill>
            </a:endParaRPr>
          </a:p>
        </p:txBody>
      </p:sp>
      <p:sp>
        <p:nvSpPr>
          <p:cNvPr id="4" name="Pladsholder til indhold 3">
            <a:extLst>
              <a:ext uri="{FF2B5EF4-FFF2-40B4-BE49-F238E27FC236}">
                <a16:creationId xmlns:a16="http://schemas.microsoft.com/office/drawing/2014/main" id="{461C3D32-FA37-40EC-962C-CD1B8FA5C7D7}"/>
              </a:ext>
            </a:extLst>
          </p:cNvPr>
          <p:cNvSpPr>
            <a:spLocks noGrp="1"/>
          </p:cNvSpPr>
          <p:nvPr>
            <p:ph idx="1"/>
          </p:nvPr>
        </p:nvSpPr>
        <p:spPr>
          <a:xfrm>
            <a:off x="522944" y="1093509"/>
            <a:ext cx="9178508" cy="4706143"/>
          </a:xfrm>
        </p:spPr>
        <p:txBody>
          <a:bodyPr vert="horz" lIns="91440" tIns="45720" rIns="91440" bIns="45720" rtlCol="0" anchor="t">
            <a:noAutofit/>
          </a:bodyPr>
          <a:lstStyle/>
          <a:p>
            <a:pPr marL="0" indent="0">
              <a:buClr>
                <a:srgbClr val="297A77"/>
              </a:buClr>
              <a:buSzPct val="105000"/>
              <a:buNone/>
              <a:tabLst>
                <a:tab pos="520700" algn="l"/>
                <a:tab pos="521335" algn="l"/>
              </a:tabLst>
            </a:pPr>
            <a:r>
              <a:rPr lang="da-DK" sz="2800" u="sng">
                <a:solidFill>
                  <a:srgbClr val="FF0000"/>
                </a:solidFill>
                <a:ea typeface="Times New Roman" panose="02020603050405020304" pitchFamily="18" charset="0"/>
                <a:cs typeface="Verdana" panose="020B0604030504040204" pitchFamily="34" charset="0"/>
              </a:rPr>
              <a:t>[</a:t>
            </a:r>
            <a:r>
              <a:rPr lang="da-DK" sz="2800" u="sng" err="1">
                <a:solidFill>
                  <a:srgbClr val="FF0000"/>
                </a:solidFill>
                <a:ea typeface="Times New Roman" panose="02020603050405020304" pitchFamily="18" charset="0"/>
                <a:cs typeface="Verdana" panose="020B0604030504040204" pitchFamily="34" charset="0"/>
              </a:rPr>
              <a:t>KIAP’s</a:t>
            </a:r>
            <a:r>
              <a:rPr lang="da-DK" sz="2800" u="sng">
                <a:solidFill>
                  <a:srgbClr val="FF0000"/>
                </a:solidFill>
                <a:ea typeface="Times New Roman" panose="02020603050405020304" pitchFamily="18" charset="0"/>
                <a:cs typeface="Verdana" panose="020B0604030504040204" pitchFamily="34" charset="0"/>
              </a:rPr>
              <a:t> bud på opsummering:]</a:t>
            </a:r>
          </a:p>
          <a:p>
            <a:pPr marL="0" indent="0">
              <a:buClr>
                <a:srgbClr val="297A77"/>
              </a:buClr>
              <a:buSzPct val="105000"/>
              <a:buNone/>
              <a:tabLst>
                <a:tab pos="520700" algn="l"/>
                <a:tab pos="521335" algn="l"/>
              </a:tabLst>
            </a:pPr>
            <a:endParaRPr lang="da-DK" u="sng">
              <a:solidFill>
                <a:srgbClr val="FF0000"/>
              </a:solidFill>
              <a:ea typeface="Times New Roman" panose="02020603050405020304" pitchFamily="18" charset="0"/>
              <a:cs typeface="Verdana" panose="020B0604030504040204" pitchFamily="34" charset="0"/>
            </a:endParaRPr>
          </a:p>
          <a:p>
            <a:pPr>
              <a:buClr>
                <a:srgbClr val="297A77"/>
              </a:buClr>
              <a:buSzPct val="105000"/>
              <a:tabLst>
                <a:tab pos="520700" algn="l"/>
                <a:tab pos="521335" algn="l"/>
              </a:tabLst>
            </a:pPr>
            <a:endParaRPr lang="da-DK" sz="2400">
              <a:ea typeface="Times New Roman" panose="02020603050405020304" pitchFamily="18" charset="0"/>
              <a:cs typeface="Verdana" panose="020B0604030504040204" pitchFamily="34" charset="0"/>
            </a:endParaRPr>
          </a:p>
          <a:p>
            <a:pPr>
              <a:buClr>
                <a:srgbClr val="297A77"/>
              </a:buClr>
              <a:buSzPct val="105000"/>
              <a:tabLst>
                <a:tab pos="520700" algn="l"/>
                <a:tab pos="521335" algn="l"/>
              </a:tabLst>
            </a:pPr>
            <a:endParaRPr lang="da-DK" sz="2400">
              <a:ea typeface="Times New Roman" panose="02020603050405020304" pitchFamily="18" charset="0"/>
              <a:cs typeface="Verdana" panose="020B0604030504040204" pitchFamily="34" charset="0"/>
            </a:endParaRPr>
          </a:p>
          <a:p>
            <a:pPr>
              <a:buClr>
                <a:srgbClr val="297A77"/>
              </a:buClr>
              <a:buSzPct val="105000"/>
              <a:tabLst>
                <a:tab pos="520700" algn="l"/>
                <a:tab pos="521335" algn="l"/>
              </a:tabLst>
            </a:pPr>
            <a:endParaRPr lang="da-DK" sz="2400">
              <a:ea typeface="Times New Roman" panose="02020603050405020304" pitchFamily="18" charset="0"/>
              <a:cs typeface="Verdana" panose="020B0604030504040204" pitchFamily="34" charset="0"/>
            </a:endParaRPr>
          </a:p>
          <a:p>
            <a:pPr marL="0" indent="0">
              <a:buClr>
                <a:srgbClr val="297A77"/>
              </a:buClr>
              <a:buSzPct val="105000"/>
              <a:buNone/>
              <a:tabLst>
                <a:tab pos="520700" algn="l"/>
                <a:tab pos="521335" algn="l"/>
              </a:tabLst>
            </a:pPr>
            <a:endParaRPr lang="da-DK" sz="1800" u="sng">
              <a:solidFill>
                <a:srgbClr val="FF0000"/>
              </a:solidFill>
              <a:ea typeface="Times New Roman" panose="02020603050405020304" pitchFamily="18" charset="0"/>
              <a:cs typeface="Verdana" panose="020B0604030504040204" pitchFamily="34" charset="0"/>
            </a:endParaRPr>
          </a:p>
          <a:p>
            <a:pPr marL="0" indent="0">
              <a:buClr>
                <a:srgbClr val="297A77"/>
              </a:buClr>
              <a:buSzPct val="105000"/>
              <a:buNone/>
              <a:tabLst>
                <a:tab pos="520700" algn="l"/>
                <a:tab pos="521335" algn="l"/>
              </a:tabLst>
            </a:pPr>
            <a:endParaRPr lang="da-DK" sz="1800" u="sng">
              <a:solidFill>
                <a:srgbClr val="FF0000"/>
              </a:solidFill>
              <a:ea typeface="Times New Roman" panose="02020603050405020304" pitchFamily="18" charset="0"/>
              <a:cs typeface="Verdana" panose="020B0604030504040204" pitchFamily="34" charset="0"/>
            </a:endParaRPr>
          </a:p>
        </p:txBody>
      </p:sp>
    </p:spTree>
    <p:extLst>
      <p:ext uri="{BB962C8B-B14F-4D97-AF65-F5344CB8AC3E}">
        <p14:creationId xmlns:p14="http://schemas.microsoft.com/office/powerpoint/2010/main" val="31720575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40300" y="393520"/>
            <a:ext cx="10515600" cy="1114634"/>
          </a:xfrm>
        </p:spPr>
        <p:txBody>
          <a:bodyPr>
            <a:normAutofit fontScale="90000"/>
          </a:bodyPr>
          <a:lstStyle/>
          <a:p>
            <a:br>
              <a:rPr lang="da-DK" sz="4800" b="1">
                <a:solidFill>
                  <a:srgbClr val="297A77"/>
                </a:solidFill>
                <a:latin typeface="+mn-lt"/>
              </a:rPr>
            </a:br>
            <a:r>
              <a:rPr lang="da-DK" sz="3600" b="1">
                <a:solidFill>
                  <a:srgbClr val="297A77"/>
                </a:solidFill>
                <a:latin typeface="+mn-lt"/>
              </a:rPr>
              <a:t>Hvordan kan vi forbedre vores henvisningsprocedurer?</a:t>
            </a:r>
            <a:br>
              <a:rPr lang="da-DK" sz="4000" b="1">
                <a:solidFill>
                  <a:srgbClr val="297A77"/>
                </a:solidFill>
                <a:latin typeface="+mn-lt"/>
              </a:rPr>
            </a:br>
            <a:r>
              <a:rPr lang="da-DK" sz="2200" b="1">
                <a:solidFill>
                  <a:srgbClr val="297A77"/>
                </a:solidFill>
                <a:latin typeface="+mn-lt"/>
              </a:rPr>
              <a:t>Drøftelse med sidemanden (10 min.)</a:t>
            </a:r>
            <a:br>
              <a:rPr lang="da-DK" sz="2700" b="1">
                <a:solidFill>
                  <a:srgbClr val="297A77"/>
                </a:solidFill>
                <a:latin typeface="+mn-lt"/>
              </a:rPr>
            </a:br>
            <a:endParaRPr lang="da-DK" sz="2700" b="1">
              <a:solidFill>
                <a:srgbClr val="297A77"/>
              </a:solidFill>
              <a:latin typeface="+mn-lt"/>
            </a:endParaRP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15917" y="1942857"/>
            <a:ext cx="9080503" cy="4283333"/>
          </a:xfrm>
        </p:spPr>
        <p:txBody>
          <a:bodyPr/>
          <a:lstStyle/>
          <a:p>
            <a:pPr>
              <a:spcAft>
                <a:spcPts val="800"/>
              </a:spcAft>
              <a:buClr>
                <a:srgbClr val="297A77"/>
              </a:buClr>
              <a:buSzPct val="105000"/>
              <a:tabLst>
                <a:tab pos="520700" algn="l"/>
                <a:tab pos="521335" algn="l"/>
              </a:tabLst>
            </a:pPr>
            <a:r>
              <a:rPr lang="da-DK"/>
              <a:t>Hvad tænker I om kommunens oplæg? Er der noget der overrasker?</a:t>
            </a:r>
          </a:p>
          <a:p>
            <a:pPr>
              <a:spcAft>
                <a:spcPts val="800"/>
              </a:spcAft>
              <a:buClr>
                <a:srgbClr val="297A77"/>
              </a:buClr>
              <a:buSzPct val="105000"/>
              <a:tabLst>
                <a:tab pos="520700" algn="l"/>
                <a:tab pos="521335" algn="l"/>
              </a:tabLst>
            </a:pPr>
            <a:r>
              <a:rPr lang="da-DK"/>
              <a:t>Hvordan fungerer samarbejdet i patientforløbet? Etableres og afsluttes kontakten på passende vis? </a:t>
            </a:r>
          </a:p>
          <a:p>
            <a:pPr>
              <a:spcAft>
                <a:spcPts val="800"/>
              </a:spcAft>
              <a:buClr>
                <a:srgbClr val="297A77"/>
              </a:buClr>
              <a:buSzPct val="105000"/>
              <a:tabLst>
                <a:tab pos="520700" algn="l"/>
                <a:tab pos="521335" algn="l"/>
              </a:tabLst>
            </a:pPr>
            <a:r>
              <a:rPr lang="da-DK"/>
              <a:t>Fungerer kontakten tilfredsstillende under igangværende forløb?</a:t>
            </a:r>
          </a:p>
          <a:p>
            <a:pPr>
              <a:spcAft>
                <a:spcPts val="800"/>
              </a:spcAft>
              <a:buClr>
                <a:srgbClr val="297A77"/>
              </a:buClr>
              <a:buSzPct val="105000"/>
              <a:tabLst>
                <a:tab pos="520700" algn="l"/>
                <a:tab pos="521335" algn="l"/>
              </a:tabLst>
            </a:pPr>
            <a:r>
              <a:rPr lang="da-DK"/>
              <a:t>Forslag til at forbedringer i henvisningsprocedurer? </a:t>
            </a:r>
          </a:p>
          <a:p>
            <a:pPr>
              <a:buClr>
                <a:srgbClr val="297A77"/>
              </a:buClr>
              <a:buSzPct val="105000"/>
              <a:buFont typeface="Arial" panose="020B0604020202020204" pitchFamily="34" charset="0"/>
              <a:buChar char="•"/>
            </a:pPr>
            <a:endParaRPr lang="da-DK"/>
          </a:p>
        </p:txBody>
      </p:sp>
      <p:sp>
        <p:nvSpPr>
          <p:cNvPr id="8" name="Rektangel 7">
            <a:extLst>
              <a:ext uri="{FF2B5EF4-FFF2-40B4-BE49-F238E27FC236}">
                <a16:creationId xmlns:a16="http://schemas.microsoft.com/office/drawing/2014/main" id="{06D99891-EE55-414E-BC74-5822481FF5C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7C3E967D-EC56-453E-868B-A3948DEBD2ED}"/>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23271DD8-A2A6-45D7-B4A5-C7B16092019D}"/>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34</a:t>
            </a:fld>
            <a:endParaRPr lang="da-DK" altLang="en-US">
              <a:solidFill>
                <a:schemeClr val="bg1"/>
              </a:solidFill>
            </a:endParaRPr>
          </a:p>
        </p:txBody>
      </p:sp>
      <p:pic>
        <p:nvPicPr>
          <p:cNvPr id="16" name="Billede 15">
            <a:extLst>
              <a:ext uri="{FF2B5EF4-FFF2-40B4-BE49-F238E27FC236}">
                <a16:creationId xmlns:a16="http://schemas.microsoft.com/office/drawing/2014/main" id="{654C0937-AD30-4916-AC29-0FB89D06A88E}"/>
              </a:ext>
            </a:extLst>
          </p:cNvPr>
          <p:cNvPicPr>
            <a:picLocks noChangeAspect="1"/>
          </p:cNvPicPr>
          <p:nvPr/>
        </p:nvPicPr>
        <p:blipFill>
          <a:blip r:embed="rId3"/>
          <a:stretch>
            <a:fillRect/>
          </a:stretch>
        </p:blipFill>
        <p:spPr>
          <a:xfrm>
            <a:off x="9922267" y="2819490"/>
            <a:ext cx="1233633" cy="1233633"/>
          </a:xfrm>
          <a:prstGeom prst="rect">
            <a:avLst/>
          </a:prstGeom>
        </p:spPr>
      </p:pic>
    </p:spTree>
    <p:extLst>
      <p:ext uri="{BB962C8B-B14F-4D97-AF65-F5344CB8AC3E}">
        <p14:creationId xmlns:p14="http://schemas.microsoft.com/office/powerpoint/2010/main" val="2629677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26301" y="365125"/>
            <a:ext cx="9643114" cy="1325563"/>
          </a:xfrm>
        </p:spPr>
        <p:txBody>
          <a:bodyPr>
            <a:normAutofit/>
          </a:bodyPr>
          <a:lstStyle/>
          <a:p>
            <a:r>
              <a:rPr lang="da-DK" sz="3200" b="1">
                <a:solidFill>
                  <a:srgbClr val="297A77"/>
                </a:solidFill>
                <a:latin typeface="+mn-lt"/>
              </a:rPr>
              <a:t>Fælles dialog: Er der noget, der skal ændres? (15 min.)</a:t>
            </a:r>
            <a:br>
              <a:rPr lang="da-DK" sz="3200" b="1">
                <a:solidFill>
                  <a:srgbClr val="297A77"/>
                </a:solidFill>
                <a:latin typeface="+mn-lt"/>
              </a:rPr>
            </a:br>
            <a:r>
              <a:rPr lang="da-DK" sz="2000" b="1">
                <a:solidFill>
                  <a:srgbClr val="297A77"/>
                </a:solidFill>
                <a:latin typeface="+mn-lt"/>
              </a:rPr>
              <a:t>Klyngemedlemmer og kommune drøfter i plenum</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516370" y="1508288"/>
            <a:ext cx="9928891" cy="4679215"/>
          </a:xfrm>
        </p:spPr>
        <p:txBody>
          <a:bodyPr vert="horz" lIns="91440" tIns="45720" rIns="91440" bIns="45720" rtlCol="0" anchor="t">
            <a:noAutofit/>
          </a:bodyPr>
          <a:lstStyle/>
          <a:p>
            <a:pPr lvl="0">
              <a:spcAft>
                <a:spcPts val="800"/>
              </a:spcAft>
              <a:buClr>
                <a:srgbClr val="297A77"/>
              </a:buClr>
              <a:buSzPct val="105000"/>
              <a:tabLst>
                <a:tab pos="520700" algn="l"/>
                <a:tab pos="521335" algn="l"/>
              </a:tabLst>
            </a:pPr>
            <a:endParaRPr lang="da-DK"/>
          </a:p>
          <a:p>
            <a:pPr lvl="0">
              <a:spcAft>
                <a:spcPts val="800"/>
              </a:spcAft>
              <a:buClr>
                <a:srgbClr val="297A77"/>
              </a:buClr>
              <a:buSzPct val="105000"/>
              <a:tabLst>
                <a:tab pos="520700" algn="l"/>
                <a:tab pos="521335" algn="l"/>
              </a:tabLst>
            </a:pPr>
            <a:r>
              <a:rPr lang="da-DK"/>
              <a:t>Hvad har I talt om to og to?</a:t>
            </a:r>
          </a:p>
          <a:p>
            <a:pPr lvl="0">
              <a:spcAft>
                <a:spcPts val="800"/>
              </a:spcAft>
              <a:buClr>
                <a:srgbClr val="297A77"/>
              </a:buClr>
              <a:buSzPct val="105000"/>
              <a:tabLst>
                <a:tab pos="520700" algn="l"/>
                <a:tab pos="521335" algn="l"/>
              </a:tabLst>
            </a:pPr>
            <a:r>
              <a:rPr lang="da-DK"/>
              <a:t>Er der forslag til at forbedre den måde, vi henviser og kommunikerer på i dag?</a:t>
            </a:r>
          </a:p>
          <a:p>
            <a:pPr marL="457200" lvl="1" indent="0">
              <a:lnSpc>
                <a:spcPct val="100000"/>
              </a:lnSpc>
              <a:buClr>
                <a:srgbClr val="297A77"/>
              </a:buClr>
              <a:buSzPct val="105000"/>
              <a:buNone/>
            </a:pPr>
            <a:endParaRPr lang="da-DK" sz="2800"/>
          </a:p>
          <a:p>
            <a:pPr marL="0" indent="0">
              <a:buClr>
                <a:srgbClr val="297A77"/>
              </a:buClr>
              <a:buSzPct val="105000"/>
              <a:buNone/>
            </a:pPr>
            <a:endParaRPr lang="da-DK"/>
          </a:p>
          <a:p>
            <a:pPr marL="0" indent="0">
              <a:buNone/>
            </a:pPr>
            <a:r>
              <a:rPr lang="da-DK"/>
              <a:t>               </a:t>
            </a:r>
          </a:p>
          <a:p>
            <a:pPr marL="0" indent="0">
              <a:lnSpc>
                <a:spcPct val="100000"/>
              </a:lnSpc>
              <a:buNone/>
            </a:pPr>
            <a:endParaRPr lang="da-DK" b="1">
              <a:solidFill>
                <a:srgbClr val="297A77"/>
              </a:solidFill>
              <a:ea typeface="+mj-ea"/>
              <a:cs typeface="+mj-cs"/>
            </a:endParaRPr>
          </a:p>
          <a:p>
            <a:pPr marL="0" indent="0">
              <a:lnSpc>
                <a:spcPct val="100000"/>
              </a:lnSpc>
              <a:buNone/>
            </a:pPr>
            <a:r>
              <a:rPr lang="da-DK" b="1">
                <a:solidFill>
                  <a:srgbClr val="297A77"/>
                </a:solidFill>
                <a:ea typeface="+mj-ea"/>
                <a:cs typeface="+mj-cs"/>
              </a:rPr>
              <a:t>           </a:t>
            </a:r>
          </a:p>
          <a:p>
            <a:pPr marL="0" indent="0">
              <a:buNone/>
            </a:pPr>
            <a:endParaRPr lang="da-DK"/>
          </a:p>
          <a:p>
            <a:pPr marL="0" indent="0">
              <a:buNone/>
            </a:pPr>
            <a:endParaRPr lang="da-DK" b="1">
              <a:solidFill>
                <a:srgbClr val="297A77"/>
              </a:solidFill>
              <a:latin typeface="+mn-lt"/>
            </a:endParaRPr>
          </a:p>
          <a:p>
            <a:pPr marL="0" indent="0">
              <a:buNone/>
            </a:pPr>
            <a:endParaRPr lang="da-DK"/>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35</a:t>
            </a:fld>
            <a:endParaRPr lang="da-DK" altLang="en-US">
              <a:solidFill>
                <a:schemeClr val="bg1"/>
              </a:solidFill>
            </a:endParaRPr>
          </a:p>
        </p:txBody>
      </p:sp>
      <p:pic>
        <p:nvPicPr>
          <p:cNvPr id="13" name="Billede 12">
            <a:extLst>
              <a:ext uri="{FF2B5EF4-FFF2-40B4-BE49-F238E27FC236}">
                <a16:creationId xmlns:a16="http://schemas.microsoft.com/office/drawing/2014/main" id="{58337C70-6F5E-41D8-B20F-83B97EBA185E}"/>
              </a:ext>
            </a:extLst>
          </p:cNvPr>
          <p:cNvPicPr>
            <a:picLocks noChangeAspect="1"/>
          </p:cNvPicPr>
          <p:nvPr/>
        </p:nvPicPr>
        <p:blipFill>
          <a:blip r:embed="rId3"/>
          <a:stretch>
            <a:fillRect/>
          </a:stretch>
        </p:blipFill>
        <p:spPr>
          <a:xfrm>
            <a:off x="9948973" y="2804805"/>
            <a:ext cx="1248389" cy="1248389"/>
          </a:xfrm>
          <a:prstGeom prst="rect">
            <a:avLst/>
          </a:prstGeom>
        </p:spPr>
      </p:pic>
    </p:spTree>
    <p:extLst>
      <p:ext uri="{BB962C8B-B14F-4D97-AF65-F5344CB8AC3E}">
        <p14:creationId xmlns:p14="http://schemas.microsoft.com/office/powerpoint/2010/main" val="23883194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EAA4D961-5D95-48E6-B75E-077894A0724E}"/>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7F0653B9-47FE-45C2-BC6D-0B88EA3CE6CF}"/>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89E6C25E-DA67-445C-816B-C617EFBCA088}"/>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36</a:t>
            </a:fld>
            <a:endParaRPr lang="da-DK" altLang="en-US">
              <a:solidFill>
                <a:schemeClr val="bg1"/>
              </a:solidFill>
            </a:endParaRPr>
          </a:p>
        </p:txBody>
      </p:sp>
      <p:sp>
        <p:nvSpPr>
          <p:cNvPr id="13" name="Pladsholder til indhold 12">
            <a:extLst>
              <a:ext uri="{FF2B5EF4-FFF2-40B4-BE49-F238E27FC236}">
                <a16:creationId xmlns:a16="http://schemas.microsoft.com/office/drawing/2014/main" id="{ACCF2745-7A90-4B6F-90AB-A0EEC14E960F}"/>
              </a:ext>
            </a:extLst>
          </p:cNvPr>
          <p:cNvSpPr>
            <a:spLocks noGrp="1"/>
          </p:cNvSpPr>
          <p:nvPr>
            <p:ph idx="1"/>
          </p:nvPr>
        </p:nvSpPr>
        <p:spPr>
          <a:xfrm>
            <a:off x="640681" y="422074"/>
            <a:ext cx="8876460" cy="6028464"/>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endParaRPr lang="da-DK" sz="4400" b="1">
              <a:cs typeface="Calibri"/>
            </a:endParaRPr>
          </a:p>
          <a:p>
            <a:pPr marL="0" indent="0">
              <a:buNone/>
            </a:pPr>
            <a:r>
              <a:rPr lang="da-DK" sz="4300" b="1">
                <a:cs typeface="Calibri"/>
              </a:rPr>
              <a:t>Blok 3: Opsamling og opfølgning</a:t>
            </a:r>
          </a:p>
          <a:p>
            <a:pPr marL="0" indent="0">
              <a:buNone/>
            </a:pPr>
            <a:r>
              <a:rPr lang="da-DK" sz="2400" b="1">
                <a:cs typeface="Calibri"/>
              </a:rPr>
              <a:t>Hvordan kommer vi videre herfra? </a:t>
            </a:r>
          </a:p>
          <a:p>
            <a:pPr marL="0" indent="0">
              <a:buNone/>
            </a:pPr>
            <a:endParaRPr lang="da-DK" sz="2400" b="1">
              <a:cs typeface="Calibri"/>
            </a:endParaRPr>
          </a:p>
          <a:p>
            <a:pPr marL="0" indent="0">
              <a:buNone/>
            </a:pPr>
            <a:endParaRPr lang="da-DK" sz="2400" b="1">
              <a:cs typeface="Calibri"/>
            </a:endParaRPr>
          </a:p>
          <a:p>
            <a:pPr marL="0" indent="0">
              <a:buNone/>
            </a:pPr>
            <a:endParaRPr lang="da-DK" sz="2400" b="1">
              <a:cs typeface="Calibri"/>
            </a:endParaRPr>
          </a:p>
          <a:p>
            <a:pPr marL="0" indent="0">
              <a:buNone/>
            </a:pPr>
            <a:endParaRPr lang="da-DK" sz="2400" b="1">
              <a:cs typeface="Calibri"/>
            </a:endParaRPr>
          </a:p>
          <a:p>
            <a:pPr marL="0" indent="0">
              <a:buNone/>
            </a:pPr>
            <a:endParaRPr lang="da-DK" sz="2400" b="1">
              <a:cs typeface="Calibri"/>
            </a:endParaRPr>
          </a:p>
          <a:p>
            <a:pPr marL="0" indent="0">
              <a:spcBef>
                <a:spcPts val="565"/>
              </a:spcBef>
              <a:buNone/>
            </a:pPr>
            <a:r>
              <a:rPr lang="da-DK" sz="2800" b="1">
                <a:cs typeface="Calibri"/>
              </a:rPr>
              <a:t>Samlet tid: 20 min.</a:t>
            </a:r>
            <a:r>
              <a:rPr lang="da-DK" b="1">
                <a:latin typeface="Calibri"/>
                <a:ea typeface="Calibri" panose="020F0502020204030204" pitchFamily="34" charset="0"/>
                <a:cs typeface="Calibri"/>
              </a:rPr>
              <a:t> </a:t>
            </a:r>
            <a:endParaRPr lang="da-DK" sz="2800" b="1">
              <a:cs typeface="Calibri"/>
            </a:endParaRPr>
          </a:p>
          <a:p>
            <a:pPr marL="0" indent="0">
              <a:buNone/>
            </a:pPr>
            <a:endParaRPr lang="da-DK" sz="2400" b="1">
              <a:cs typeface="Calibri"/>
            </a:endParaRPr>
          </a:p>
          <a:p>
            <a:pPr marL="0" indent="0">
              <a:buNone/>
            </a:pPr>
            <a:endParaRPr lang="da-DK" sz="2400" b="1">
              <a:cs typeface="Calibri"/>
            </a:endParaRPr>
          </a:p>
        </p:txBody>
      </p:sp>
      <p:pic>
        <p:nvPicPr>
          <p:cNvPr id="7" name="Billede 6">
            <a:extLst>
              <a:ext uri="{FF2B5EF4-FFF2-40B4-BE49-F238E27FC236}">
                <a16:creationId xmlns:a16="http://schemas.microsoft.com/office/drawing/2014/main" id="{39277AFD-541A-481C-8424-847C4C0B4AF4}"/>
              </a:ext>
            </a:extLst>
          </p:cNvPr>
          <p:cNvPicPr>
            <a:picLocks noChangeAspect="1"/>
          </p:cNvPicPr>
          <p:nvPr/>
        </p:nvPicPr>
        <p:blipFill>
          <a:blip r:embed="rId3"/>
          <a:stretch>
            <a:fillRect/>
          </a:stretch>
        </p:blipFill>
        <p:spPr>
          <a:xfrm>
            <a:off x="9924782" y="2800088"/>
            <a:ext cx="1233634" cy="1257822"/>
          </a:xfrm>
          <a:prstGeom prst="rect">
            <a:avLst/>
          </a:prstGeom>
        </p:spPr>
      </p:pic>
    </p:spTree>
    <p:extLst>
      <p:ext uri="{BB962C8B-B14F-4D97-AF65-F5344CB8AC3E}">
        <p14:creationId xmlns:p14="http://schemas.microsoft.com/office/powerpoint/2010/main" val="9347243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741218" y="365125"/>
            <a:ext cx="10612582" cy="1325563"/>
          </a:xfrm>
        </p:spPr>
        <p:txBody>
          <a:bodyPr>
            <a:normAutofit/>
          </a:bodyPr>
          <a:lstStyle/>
          <a:p>
            <a:r>
              <a:rPr lang="da-DK" sz="4000" b="1">
                <a:solidFill>
                  <a:srgbClr val="297A77"/>
                </a:solidFill>
                <a:latin typeface="+mn-lt"/>
              </a:rPr>
              <a:t>Opsamling og opfølgning i plenum (20 min.)</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810254" y="1690688"/>
            <a:ext cx="8945196" cy="4351338"/>
          </a:xfrm>
        </p:spPr>
        <p:txBody>
          <a:bodyPr>
            <a:normAutofit/>
          </a:bodyPr>
          <a:lstStyle/>
          <a:p>
            <a:pPr marL="0" indent="0">
              <a:buClr>
                <a:srgbClr val="297A77"/>
              </a:buClr>
              <a:buNone/>
            </a:pPr>
            <a:r>
              <a:rPr lang="da-DK" sz="2000" b="1">
                <a:solidFill>
                  <a:srgbClr val="297A77"/>
                </a:solidFill>
                <a:ea typeface="+mj-ea"/>
                <a:cs typeface="+mj-cs"/>
              </a:rPr>
              <a:t>Opsamling: Gennemgå hovedpointerne fra mødets 2 foregående blokke </a:t>
            </a:r>
          </a:p>
          <a:p>
            <a:pPr lvl="1">
              <a:buClr>
                <a:srgbClr val="297A77"/>
              </a:buClr>
            </a:pPr>
            <a:r>
              <a:rPr lang="da-DK" sz="1800"/>
              <a:t>Skal der ændres i informationerne om akutfunktionen?</a:t>
            </a:r>
          </a:p>
          <a:p>
            <a:pPr lvl="1">
              <a:buClr>
                <a:srgbClr val="297A77"/>
              </a:buClr>
            </a:pPr>
            <a:r>
              <a:rPr lang="da-DK" sz="1800"/>
              <a:t>Skal der ændres i den måde, vi håndterer de forskellige målgrupper på?</a:t>
            </a:r>
          </a:p>
          <a:p>
            <a:pPr lvl="1">
              <a:buClr>
                <a:srgbClr val="297A77"/>
              </a:buClr>
            </a:pPr>
            <a:r>
              <a:rPr lang="da-DK" sz="1800"/>
              <a:t>Skal der ændres i den måde, vi kommunikerer på?</a:t>
            </a:r>
          </a:p>
          <a:p>
            <a:pPr lvl="1">
              <a:buClr>
                <a:srgbClr val="297A77"/>
              </a:buClr>
            </a:pPr>
            <a:endParaRPr lang="da-DK"/>
          </a:p>
          <a:p>
            <a:pPr marL="0" indent="0">
              <a:buClr>
                <a:srgbClr val="297A77"/>
              </a:buClr>
              <a:buNone/>
            </a:pPr>
            <a:r>
              <a:rPr lang="da-DK" sz="2000" b="1">
                <a:solidFill>
                  <a:srgbClr val="297A77"/>
                </a:solidFill>
                <a:ea typeface="+mj-ea"/>
                <a:cs typeface="+mj-cs"/>
              </a:rPr>
              <a:t>Opfølgning: Hvordan skal vi følge op på dagens møde?</a:t>
            </a:r>
          </a:p>
          <a:p>
            <a:pPr lvl="1">
              <a:buClr>
                <a:srgbClr val="297A77"/>
              </a:buClr>
            </a:pPr>
            <a:r>
              <a:rPr lang="da-DK" sz="1800"/>
              <a:t>Hvad aftaler vi konkret at gøre efter mødet? I kommunen og i praksis?</a:t>
            </a:r>
          </a:p>
          <a:p>
            <a:pPr lvl="1">
              <a:buClr>
                <a:srgbClr val="297A77"/>
              </a:buClr>
            </a:pPr>
            <a:r>
              <a:rPr lang="da-DK" sz="1800"/>
              <a:t>Hvem gør hvad: Skal der arbejdes videre fx i KLU? </a:t>
            </a:r>
          </a:p>
          <a:p>
            <a:pPr lvl="1">
              <a:buClr>
                <a:srgbClr val="297A77"/>
              </a:buClr>
            </a:pPr>
            <a:r>
              <a:rPr lang="da-DK" sz="1800"/>
              <a:t>Hvornår mødes vi igen for at følge op?</a:t>
            </a:r>
          </a:p>
          <a:p>
            <a:pPr marL="0" indent="0">
              <a:buNone/>
            </a:pPr>
            <a:endParaRPr lang="da-DK">
              <a:highlight>
                <a:srgbClr val="FFFF00"/>
              </a:highligh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37</a:t>
            </a:fld>
            <a:endParaRPr lang="da-DK" altLang="en-US">
              <a:solidFill>
                <a:schemeClr val="bg1"/>
              </a:solidFill>
            </a:endParaRPr>
          </a:p>
        </p:txBody>
      </p:sp>
      <p:pic>
        <p:nvPicPr>
          <p:cNvPr id="8" name="Grafik 4">
            <a:extLst>
              <a:ext uri="{FF2B5EF4-FFF2-40B4-BE49-F238E27FC236}">
                <a16:creationId xmlns:a16="http://schemas.microsoft.com/office/drawing/2014/main" id="{21FA1FF2-8576-4D42-96AD-0CAFA053D0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33856" y="2826818"/>
            <a:ext cx="1505454" cy="1204363"/>
          </a:xfrm>
          <a:prstGeom prst="rect">
            <a:avLst/>
          </a:prstGeom>
        </p:spPr>
      </p:pic>
      <p:grpSp>
        <p:nvGrpSpPr>
          <p:cNvPr id="3" name="Gruppe 2">
            <a:extLst>
              <a:ext uri="{FF2B5EF4-FFF2-40B4-BE49-F238E27FC236}">
                <a16:creationId xmlns:a16="http://schemas.microsoft.com/office/drawing/2014/main" id="{D34E2E60-C664-091F-DEC3-B786BD693F24}"/>
              </a:ext>
            </a:extLst>
          </p:cNvPr>
          <p:cNvGrpSpPr/>
          <p:nvPr/>
        </p:nvGrpSpPr>
        <p:grpSpPr>
          <a:xfrm>
            <a:off x="1080963" y="5550067"/>
            <a:ext cx="7070122" cy="1041248"/>
            <a:chOff x="740775" y="5184942"/>
            <a:chExt cx="6735435" cy="1041248"/>
          </a:xfrm>
        </p:grpSpPr>
        <p:sp>
          <p:nvSpPr>
            <p:cNvPr id="4" name="Tekstfelt 20">
              <a:extLst>
                <a:ext uri="{FF2B5EF4-FFF2-40B4-BE49-F238E27FC236}">
                  <a16:creationId xmlns:a16="http://schemas.microsoft.com/office/drawing/2014/main" id="{98E4CBDE-9307-309E-E670-585C3605D8B9}"/>
                </a:ext>
              </a:extLst>
            </p:cNvPr>
            <p:cNvSpPr txBox="1"/>
            <p:nvPr/>
          </p:nvSpPr>
          <p:spPr>
            <a:xfrm>
              <a:off x="1671643" y="5425971"/>
              <a:ext cx="5804567" cy="800219"/>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2800" b="1">
                  <a:solidFill>
                    <a:srgbClr val="297A77"/>
                  </a:solidFill>
                  <a:ea typeface="+mj-ea"/>
                  <a:cs typeface="+mj-cs"/>
                </a:rPr>
                <a:t>Notér aftaler</a:t>
              </a:r>
              <a:endParaRPr lang="da-DK" sz="2800" b="1">
                <a:solidFill>
                  <a:srgbClr val="297A77"/>
                </a:solidFill>
                <a:ea typeface="+mj-ea"/>
                <a:cs typeface="Calibri"/>
              </a:endParaRPr>
            </a:p>
            <a:p>
              <a:endParaRPr lang="da-DK"/>
            </a:p>
          </p:txBody>
        </p:sp>
        <p:sp>
          <p:nvSpPr>
            <p:cNvPr id="5" name="Ellipse 4">
              <a:extLst>
                <a:ext uri="{FF2B5EF4-FFF2-40B4-BE49-F238E27FC236}">
                  <a16:creationId xmlns:a16="http://schemas.microsoft.com/office/drawing/2014/main" id="{2807E586-4841-FFD4-96D3-7BEF63CDC9B3}"/>
                </a:ext>
              </a:extLst>
            </p:cNvPr>
            <p:cNvSpPr/>
            <p:nvPr/>
          </p:nvSpPr>
          <p:spPr>
            <a:xfrm>
              <a:off x="740775" y="5184942"/>
              <a:ext cx="869995" cy="869995"/>
            </a:xfrm>
            <a:prstGeom prst="ellipse">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a:p>
          </p:txBody>
        </p:sp>
        <p:pic>
          <p:nvPicPr>
            <p:cNvPr id="6" name="Billede 5" descr="Et billede, der indeholder papirclips&#10;&#10;Automatisk genereret beskrivelse">
              <a:extLst>
                <a:ext uri="{FF2B5EF4-FFF2-40B4-BE49-F238E27FC236}">
                  <a16:creationId xmlns:a16="http://schemas.microsoft.com/office/drawing/2014/main" id="{425FE00F-D57E-BC83-3280-BC7E1E6F210C}"/>
                </a:ext>
              </a:extLst>
            </p:cNvPr>
            <p:cNvPicPr>
              <a:picLocks noChangeAspect="1"/>
            </p:cNvPicPr>
            <p:nvPr/>
          </p:nvPicPr>
          <p:blipFill>
            <a:blip r:embed="rId5"/>
            <a:stretch>
              <a:fillRect/>
            </a:stretch>
          </p:blipFill>
          <p:spPr>
            <a:xfrm>
              <a:off x="960887" y="5405054"/>
              <a:ext cx="429769" cy="429769"/>
            </a:xfrm>
            <a:prstGeom prst="rect">
              <a:avLst/>
            </a:prstGeom>
          </p:spPr>
        </p:pic>
      </p:grpSp>
    </p:spTree>
    <p:extLst>
      <p:ext uri="{BB962C8B-B14F-4D97-AF65-F5344CB8AC3E}">
        <p14:creationId xmlns:p14="http://schemas.microsoft.com/office/powerpoint/2010/main" val="10646104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36887F7-F0B6-4B20-B0B4-572B2E6A5689}"/>
              </a:ext>
            </a:extLst>
          </p:cNvPr>
          <p:cNvSpPr/>
          <p:nvPr/>
        </p:nvSpPr>
        <p:spPr>
          <a:xfrm>
            <a:off x="0" y="0"/>
            <a:ext cx="12192000"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3" name="Billede 12" descr="Et billede, der indeholder personer, mødelokale&#10;&#10;Automatisk genereret beskrivelse">
            <a:extLst>
              <a:ext uri="{FF2B5EF4-FFF2-40B4-BE49-F238E27FC236}">
                <a16:creationId xmlns:a16="http://schemas.microsoft.com/office/drawing/2014/main" id="{79FD8C49-7612-4B8C-94BF-486E18E41DB0}"/>
              </a:ext>
            </a:extLst>
          </p:cNvPr>
          <p:cNvPicPr>
            <a:picLocks noChangeAspect="1"/>
          </p:cNvPicPr>
          <p:nvPr/>
        </p:nvPicPr>
        <p:blipFill rotWithShape="1">
          <a:blip r:embed="rId3">
            <a:alphaModFix amt="21000"/>
          </a:blip>
          <a:srcRect l="17715" t="-1" r="37025" b="197"/>
          <a:stretch/>
        </p:blipFill>
        <p:spPr>
          <a:xfrm>
            <a:off x="0" y="-39648"/>
            <a:ext cx="12192000" cy="7913598"/>
          </a:xfrm>
          <a:prstGeom prst="rect">
            <a:avLst/>
          </a:prstGeom>
        </p:spPr>
      </p:pic>
      <p:sp>
        <p:nvSpPr>
          <p:cNvPr id="16" name="Title 1">
            <a:extLst>
              <a:ext uri="{FF2B5EF4-FFF2-40B4-BE49-F238E27FC236}">
                <a16:creationId xmlns:a16="http://schemas.microsoft.com/office/drawing/2014/main" id="{1167341F-C76B-49D7-9E8A-E2A2678BE035}"/>
              </a:ext>
            </a:extLst>
          </p:cNvPr>
          <p:cNvSpPr txBox="1">
            <a:spLocks/>
          </p:cNvSpPr>
          <p:nvPr/>
        </p:nvSpPr>
        <p:spPr>
          <a:xfrm>
            <a:off x="-1" y="2502819"/>
            <a:ext cx="121919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a-DK" b="1">
                <a:solidFill>
                  <a:schemeClr val="bg1"/>
                </a:solidFill>
                <a:latin typeface="+mn-lt"/>
                <a:cs typeface="Calibri"/>
              </a:rPr>
              <a:t>TAK FOR I DAG</a:t>
            </a:r>
          </a:p>
        </p:txBody>
      </p:sp>
    </p:spTree>
    <p:extLst>
      <p:ext uri="{BB962C8B-B14F-4D97-AF65-F5344CB8AC3E}">
        <p14:creationId xmlns:p14="http://schemas.microsoft.com/office/powerpoint/2010/main" val="208607582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42026" y="298268"/>
            <a:ext cx="10633364" cy="1325563"/>
          </a:xfrm>
        </p:spPr>
        <p:txBody>
          <a:bodyPr>
            <a:normAutofit/>
          </a:bodyPr>
          <a:lstStyle/>
          <a:p>
            <a:r>
              <a:rPr lang="da-DK" sz="4000" b="1">
                <a:solidFill>
                  <a:srgbClr val="297A77"/>
                </a:solidFill>
                <a:latin typeface="+mn-lt"/>
              </a:rPr>
              <a:t>Materialer</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42026" y="1468877"/>
            <a:ext cx="8802599" cy="5023998"/>
          </a:xfrm>
        </p:spPr>
        <p:txBody>
          <a:bodyPr>
            <a:normAutofit fontScale="92500" lnSpcReduction="20000"/>
          </a:bodyPr>
          <a:lstStyle/>
          <a:p>
            <a:pPr marL="0" indent="0">
              <a:buNone/>
            </a:pPr>
            <a:r>
              <a:rPr lang="da-DK" sz="2800" b="1">
                <a:cs typeface="Calibri"/>
              </a:rPr>
              <a:t>Du har inden mødet:</a:t>
            </a:r>
          </a:p>
          <a:p>
            <a:pPr marL="0" indent="0">
              <a:buNone/>
            </a:pPr>
            <a:r>
              <a:rPr lang="da-DK" sz="2400">
                <a:cs typeface="Calibri"/>
              </a:rPr>
              <a:t>Besvaret et spørgeskema om emnet.</a:t>
            </a:r>
          </a:p>
          <a:p>
            <a:pPr marL="0" indent="0">
              <a:buNone/>
            </a:pPr>
            <a:r>
              <a:rPr lang="da-DK" sz="2400">
                <a:cs typeface="Calibri"/>
              </a:rPr>
              <a:t>Hørt en podcast fra </a:t>
            </a:r>
            <a:r>
              <a:rPr lang="da-DK" sz="2400" err="1">
                <a:cs typeface="Calibri"/>
              </a:rPr>
              <a:t>KiAP</a:t>
            </a:r>
            <a:r>
              <a:rPr lang="da-DK" sz="2400">
                <a:cs typeface="Calibri"/>
              </a:rPr>
              <a:t>.</a:t>
            </a:r>
          </a:p>
          <a:p>
            <a:pPr marL="0" indent="0">
              <a:buNone/>
            </a:pPr>
            <a:endParaRPr lang="da-DK" sz="2400" b="1">
              <a:cs typeface="Calibri"/>
            </a:endParaRPr>
          </a:p>
          <a:p>
            <a:pPr marL="0" indent="0">
              <a:buNone/>
            </a:pPr>
            <a:r>
              <a:rPr lang="da-DK" b="1">
                <a:cs typeface="Calibri"/>
              </a:rPr>
              <a:t>På mødet i dag udleveres:</a:t>
            </a:r>
          </a:p>
          <a:p>
            <a:pPr>
              <a:buClr>
                <a:srgbClr val="297A77"/>
              </a:buClr>
              <a:buFont typeface="Arial" panose="020B0604020202020204" pitchFamily="34" charset="0"/>
              <a:buChar char="•"/>
            </a:pPr>
            <a:r>
              <a:rPr lang="da-DK" sz="2400">
                <a:cs typeface="Calibri"/>
              </a:rPr>
              <a:t>Resultaterne af spørgeskemaundersøgelsen.</a:t>
            </a:r>
          </a:p>
          <a:p>
            <a:pPr>
              <a:buClr>
                <a:srgbClr val="297A77"/>
              </a:buClr>
              <a:buFont typeface="Arial" panose="020B0604020202020204" pitchFamily="34" charset="0"/>
              <a:buChar char="•"/>
            </a:pPr>
            <a:r>
              <a:rPr lang="da-DK" sz="2400">
                <a:cs typeface="Calibri"/>
              </a:rPr>
              <a:t>Ydelsesdata.</a:t>
            </a:r>
          </a:p>
          <a:p>
            <a:pPr>
              <a:buClr>
                <a:srgbClr val="297A77"/>
              </a:buClr>
              <a:buFont typeface="Arial" panose="020B0604020202020204" pitchFamily="34" charset="0"/>
              <a:buChar char="•"/>
            </a:pPr>
            <a:endParaRPr lang="da-DK" sz="2400">
              <a:cs typeface="Calibri"/>
            </a:endParaRPr>
          </a:p>
          <a:p>
            <a:pPr marL="0" indent="0">
              <a:buClr>
                <a:srgbClr val="297A77"/>
              </a:buClr>
              <a:buNone/>
            </a:pPr>
            <a:r>
              <a:rPr lang="da-DK" b="1">
                <a:cs typeface="Calibri"/>
              </a:rPr>
              <a:t>Til slut på mødet skal vi:  </a:t>
            </a:r>
          </a:p>
          <a:p>
            <a:pPr>
              <a:buClr>
                <a:srgbClr val="297A77"/>
              </a:buClr>
              <a:buFont typeface="Arial" panose="020B0604020202020204" pitchFamily="34" charset="0"/>
              <a:buChar char="•"/>
            </a:pPr>
            <a:r>
              <a:rPr lang="da-DK" sz="2400">
                <a:cs typeface="Calibri"/>
              </a:rPr>
              <a:t>Beslutte om der skal ske ændringer i samarbejdet</a:t>
            </a:r>
          </a:p>
          <a:p>
            <a:pPr>
              <a:buClr>
                <a:srgbClr val="297A77"/>
              </a:buClr>
              <a:buFont typeface="Arial" panose="020B0604020202020204" pitchFamily="34" charset="0"/>
              <a:buChar char="•"/>
            </a:pPr>
            <a:r>
              <a:rPr lang="da-DK" sz="2400">
                <a:cs typeface="Calibri"/>
              </a:rPr>
              <a:t>Aftale hvordan vi skal følge op.</a:t>
            </a:r>
          </a:p>
          <a:p>
            <a:pPr marL="0" indent="0">
              <a:buClr>
                <a:srgbClr val="297A77"/>
              </a:buClr>
              <a:buNone/>
            </a:pPr>
            <a:endParaRPr lang="da-DK" sz="2400">
              <a:cs typeface="Calibri"/>
            </a:endParaRPr>
          </a:p>
          <a:p>
            <a:pPr marL="0" indent="0">
              <a:buClr>
                <a:srgbClr val="297A77"/>
              </a:buClr>
              <a:buNone/>
            </a:pPr>
            <a:r>
              <a:rPr lang="da-DK" sz="2400">
                <a:cs typeface="Calibri"/>
              </a:rPr>
              <a:t>Husk at udpege en referent.</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4</a:t>
            </a:fld>
            <a:endParaRPr lang="da-DK" altLang="en-US">
              <a:solidFill>
                <a:schemeClr val="bg1"/>
              </a:solidFill>
            </a:endParaRPr>
          </a:p>
        </p:txBody>
      </p:sp>
    </p:spTree>
    <p:extLst>
      <p:ext uri="{BB962C8B-B14F-4D97-AF65-F5344CB8AC3E}">
        <p14:creationId xmlns:p14="http://schemas.microsoft.com/office/powerpoint/2010/main" val="2023221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298526" y="365125"/>
            <a:ext cx="9100159" cy="1415037"/>
          </a:xfrm>
        </p:spPr>
        <p:txBody>
          <a:bodyPr>
            <a:normAutofit/>
          </a:bodyPr>
          <a:lstStyle/>
          <a:p>
            <a:r>
              <a:rPr lang="da-DK" b="1">
                <a:solidFill>
                  <a:srgbClr val="297A77"/>
                </a:solidFill>
                <a:latin typeface="+mn-lt"/>
              </a:rPr>
              <a:t>Introduktionsvideo  (6 min.)</a:t>
            </a:r>
            <a:br>
              <a:rPr lang="da-DK" b="1">
                <a:solidFill>
                  <a:srgbClr val="3C8CFA"/>
                </a:solidFill>
                <a:latin typeface="+mn-lt"/>
              </a:rPr>
            </a:br>
            <a:endParaRPr lang="da-DK" b="1">
              <a:solidFill>
                <a:srgbClr val="3C8CFA"/>
              </a:solidFill>
              <a:latin typeface="+mn-lt"/>
            </a:endParaRPr>
          </a:p>
        </p:txBody>
      </p:sp>
      <p:sp>
        <p:nvSpPr>
          <p:cNvPr id="7" name="Slide Number Placeholder 3">
            <a:extLst>
              <a:ext uri="{FF2B5EF4-FFF2-40B4-BE49-F238E27FC236}">
                <a16:creationId xmlns:a16="http://schemas.microsoft.com/office/drawing/2014/main" id="{D75EFE38-2BBA-4153-B643-0E4369C12B44}"/>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lumMod val="75000"/>
                  </a:schemeClr>
                </a:solidFill>
              </a:rPr>
              <a:pPr algn="ctr"/>
              <a:t>5</a:t>
            </a:fld>
            <a:endParaRPr lang="da-DK" altLang="en-US">
              <a:solidFill>
                <a:schemeClr val="bg1">
                  <a:lumMod val="75000"/>
                </a:schemeClr>
              </a:solidFill>
            </a:endParaRPr>
          </a:p>
        </p:txBody>
      </p:sp>
      <p:sp>
        <p:nvSpPr>
          <p:cNvPr id="13" name="Rektangel 12">
            <a:extLst>
              <a:ext uri="{FF2B5EF4-FFF2-40B4-BE49-F238E27FC236}">
                <a16:creationId xmlns:a16="http://schemas.microsoft.com/office/drawing/2014/main" id="{217937B6-2C7C-476B-96DF-BEA1286C8364}"/>
              </a:ext>
            </a:extLst>
          </p:cNvPr>
          <p:cNvSpPr/>
          <p:nvPr/>
        </p:nvSpPr>
        <p:spPr>
          <a:xfrm>
            <a:off x="0"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Ellipse 10">
            <a:extLst>
              <a:ext uri="{FF2B5EF4-FFF2-40B4-BE49-F238E27FC236}">
                <a16:creationId xmlns:a16="http://schemas.microsoft.com/office/drawing/2014/main" id="{39A3C404-7E63-4A48-9549-BF52F89FB92E}"/>
              </a:ext>
            </a:extLst>
          </p:cNvPr>
          <p:cNvSpPr/>
          <p:nvPr/>
        </p:nvSpPr>
        <p:spPr>
          <a:xfrm>
            <a:off x="855705"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89341903-8BF9-404D-9262-C55636BC44DD}"/>
              </a:ext>
            </a:extLst>
          </p:cNvPr>
          <p:cNvPicPr>
            <a:picLocks noChangeAspect="1"/>
          </p:cNvPicPr>
          <p:nvPr/>
        </p:nvPicPr>
        <p:blipFill>
          <a:blip r:embed="rId4"/>
          <a:stretch>
            <a:fillRect/>
          </a:stretch>
        </p:blipFill>
        <p:spPr>
          <a:xfrm>
            <a:off x="1040703" y="2800088"/>
            <a:ext cx="1257823" cy="1257823"/>
          </a:xfrm>
          <a:prstGeom prst="rect">
            <a:avLst/>
          </a:prstGeom>
        </p:spPr>
      </p:pic>
      <p:pic>
        <p:nvPicPr>
          <p:cNvPr id="9" name="Online Media 1" title="Klyngepakke Akutfunktioner">
            <a:hlinkClick r:id="" action="ppaction://media"/>
            <a:extLst>
              <a:ext uri="{FF2B5EF4-FFF2-40B4-BE49-F238E27FC236}">
                <a16:creationId xmlns:a16="http://schemas.microsoft.com/office/drawing/2014/main" id="{BFF02836-3DC1-E65D-124F-BF3B033CFF65}"/>
              </a:ext>
            </a:extLst>
          </p:cNvPr>
          <p:cNvPicPr>
            <a:picLocks noGrp="1" noRot="1" noChangeAspect="1"/>
          </p:cNvPicPr>
          <p:nvPr>
            <p:ph idx="1"/>
            <a:videoFile r:link="rId1"/>
          </p:nvPr>
        </p:nvPicPr>
        <p:blipFill>
          <a:blip r:embed="rId5"/>
          <a:stretch>
            <a:fillRect/>
          </a:stretch>
        </p:blipFill>
        <p:spPr>
          <a:xfrm>
            <a:off x="2387905" y="1376038"/>
            <a:ext cx="8248964" cy="4850152"/>
          </a:xfrm>
          <a:prstGeom prst="rect">
            <a:avLst/>
          </a:prstGeom>
        </p:spPr>
      </p:pic>
    </p:spTree>
    <p:extLst>
      <p:ext uri="{BB962C8B-B14F-4D97-AF65-F5344CB8AC3E}">
        <p14:creationId xmlns:p14="http://schemas.microsoft.com/office/powerpoint/2010/main" val="379885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9"/>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9"/>
                                        </p:tgtEl>
                                      </p:cBhvr>
                                    </p:cmd>
                                  </p:childTnLst>
                                </p:cTn>
                              </p:par>
                            </p:childTnLst>
                          </p:cTn>
                        </p:par>
                      </p:childTnLst>
                    </p:cTn>
                  </p:par>
                </p:childTnLst>
              </p:cTn>
              <p:nextCondLst>
                <p:cond evt="onClick" delay="0">
                  <p:tgtEl>
                    <p:spTgt spid="9"/>
                  </p:tgtEl>
                </p:cond>
              </p:nextCondLst>
            </p:seq>
            <p:video>
              <p:cMediaNode vol="80000">
                <p:cTn id="12" fill="hold" display="0">
                  <p:stCondLst>
                    <p:cond delay="indefinite"/>
                  </p:stCondLst>
                </p:cTn>
                <p:tgtEl>
                  <p:spTgt spid="9"/>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p:txBody>
          <a:bodyPr>
            <a:normAutofit/>
          </a:bodyPr>
          <a:lstStyle/>
          <a:p>
            <a:r>
              <a:rPr lang="da-DK" b="1">
                <a:solidFill>
                  <a:srgbClr val="297A77"/>
                </a:solidFill>
                <a:latin typeface="+mn-lt"/>
              </a:rPr>
              <a:t>BLOK 1: BE</a:t>
            </a:r>
          </a:p>
        </p:txBody>
      </p:sp>
      <p:sp>
        <p:nvSpPr>
          <p:cNvPr id="6" name="Rektangel 5">
            <a:extLst>
              <a:ext uri="{FF2B5EF4-FFF2-40B4-BE49-F238E27FC236}">
                <a16:creationId xmlns:a16="http://schemas.microsoft.com/office/drawing/2014/main" id="{193653D2-771E-44C7-A346-58F448B8D39D}"/>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Ellipse 7">
            <a:extLst>
              <a:ext uri="{FF2B5EF4-FFF2-40B4-BE49-F238E27FC236}">
                <a16:creationId xmlns:a16="http://schemas.microsoft.com/office/drawing/2014/main" id="{FD2F8E0B-3538-41D1-8474-2A812EF8F358}"/>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9" name="Billede 8">
            <a:extLst>
              <a:ext uri="{FF2B5EF4-FFF2-40B4-BE49-F238E27FC236}">
                <a16:creationId xmlns:a16="http://schemas.microsoft.com/office/drawing/2014/main" id="{391D6197-5277-4808-8CC0-3744D296C1D4}"/>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0" name="Slide Number Placeholder 3">
            <a:extLst>
              <a:ext uri="{FF2B5EF4-FFF2-40B4-BE49-F238E27FC236}">
                <a16:creationId xmlns:a16="http://schemas.microsoft.com/office/drawing/2014/main" id="{3BD3DD8E-DAF2-4441-92AF-C765089C0F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6</a:t>
            </a:fld>
            <a:endParaRPr lang="da-DK" altLang="en-US">
              <a:solidFill>
                <a:schemeClr val="bg1"/>
              </a:solidFill>
            </a:endParaRPr>
          </a:p>
        </p:txBody>
      </p:sp>
      <p:sp>
        <p:nvSpPr>
          <p:cNvPr id="11" name="Pladsholder til indhold 10">
            <a:extLst>
              <a:ext uri="{FF2B5EF4-FFF2-40B4-BE49-F238E27FC236}">
                <a16:creationId xmlns:a16="http://schemas.microsoft.com/office/drawing/2014/main" id="{00C3BF8A-C8D0-4641-833A-87A5358C5085}"/>
              </a:ext>
            </a:extLst>
          </p:cNvPr>
          <p:cNvSpPr>
            <a:spLocks noGrp="1"/>
          </p:cNvSpPr>
          <p:nvPr>
            <p:ph idx="1"/>
          </p:nvPr>
        </p:nvSpPr>
        <p:spPr>
          <a:xfrm>
            <a:off x="757838" y="626814"/>
            <a:ext cx="9096376" cy="5604370"/>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da-DK" sz="4400" b="1">
                <a:cs typeface="Calibri"/>
              </a:rPr>
              <a:t>Blok 1: Kendskab til og oplevelse af akutfunktionen</a:t>
            </a:r>
          </a:p>
          <a:p>
            <a:pPr marL="0" indent="0">
              <a:buNone/>
            </a:pPr>
            <a:endParaRPr lang="da-DK" sz="2400" b="1"/>
          </a:p>
          <a:p>
            <a:pPr marL="0" indent="0">
              <a:buNone/>
            </a:pPr>
            <a:endParaRPr lang="da-DK" sz="2400" b="1"/>
          </a:p>
          <a:p>
            <a:pPr marL="0" indent="0">
              <a:buNone/>
            </a:pPr>
            <a:r>
              <a:rPr lang="da-DK" sz="2400" b="1"/>
              <a:t>Samlet tid: 65 min. herunder</a:t>
            </a:r>
          </a:p>
          <a:p>
            <a:pPr lvl="1"/>
            <a:r>
              <a:rPr lang="da-DK"/>
              <a:t>Resultater fra spørgeskemaundersøgelsen og præsentation af ydelsesdata 15 min. </a:t>
            </a:r>
          </a:p>
          <a:p>
            <a:pPr lvl="1"/>
            <a:r>
              <a:rPr lang="da-DK"/>
              <a:t>Sidemandssamtale 10 min.</a:t>
            </a:r>
          </a:p>
          <a:p>
            <a:pPr lvl="1"/>
            <a:r>
              <a:rPr lang="da-DK"/>
              <a:t>Oplæg ved kommunen 20 min.</a:t>
            </a:r>
          </a:p>
          <a:p>
            <a:pPr lvl="1"/>
            <a:r>
              <a:rPr lang="da-DK"/>
              <a:t>Fælles dialog i plenum 20 min. </a:t>
            </a:r>
          </a:p>
        </p:txBody>
      </p:sp>
    </p:spTree>
    <p:extLst>
      <p:ext uri="{BB962C8B-B14F-4D97-AF65-F5344CB8AC3E}">
        <p14:creationId xmlns:p14="http://schemas.microsoft.com/office/powerpoint/2010/main" val="2716467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5" y="631811"/>
            <a:ext cx="10704894" cy="1084296"/>
          </a:xfrm>
        </p:spPr>
        <p:txBody>
          <a:bodyPr>
            <a:noAutofit/>
          </a:bodyPr>
          <a:lstStyle/>
          <a:p>
            <a:r>
              <a:rPr lang="da-DK" sz="3600" b="1">
                <a:solidFill>
                  <a:srgbClr val="297A77"/>
                </a:solidFill>
                <a:latin typeface="+mn-lt"/>
              </a:rPr>
              <a:t>Kendskab til og oplevelse af akutfunktionen (15 min.)</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484094" y="1716107"/>
            <a:ext cx="8609106" cy="4460855"/>
          </a:xfrm>
        </p:spPr>
        <p:txBody>
          <a:bodyPr>
            <a:normAutofit/>
          </a:bodyPr>
          <a:lstStyle/>
          <a:p>
            <a:pPr marL="0" indent="0">
              <a:lnSpc>
                <a:spcPct val="90000"/>
              </a:lnSpc>
              <a:spcBef>
                <a:spcPts val="1000"/>
              </a:spcBef>
              <a:buNone/>
            </a:pPr>
            <a:r>
              <a:rPr lang="da-DK" sz="2800"/>
              <a:t>Vi skal nu se svarene fra spørgeskemaundersøgelsens spørgsmål om</a:t>
            </a:r>
          </a:p>
          <a:p>
            <a:pPr>
              <a:lnSpc>
                <a:spcPct val="90000"/>
              </a:lnSpc>
              <a:spcBef>
                <a:spcPts val="1000"/>
              </a:spcBef>
              <a:buFontTx/>
              <a:buChar char="-"/>
            </a:pPr>
            <a:r>
              <a:rPr lang="da-DK" sz="2800"/>
              <a:t>I hvilken grad vi har kendskab til akutfunktionen</a:t>
            </a:r>
          </a:p>
          <a:p>
            <a:pPr>
              <a:lnSpc>
                <a:spcPct val="90000"/>
              </a:lnSpc>
              <a:spcBef>
                <a:spcPts val="1000"/>
              </a:spcBef>
              <a:buFontTx/>
              <a:buChar char="-"/>
            </a:pPr>
            <a:r>
              <a:rPr lang="da-DK"/>
              <a:t>Hvordan vi oplever tilbuddet</a:t>
            </a:r>
          </a:p>
          <a:p>
            <a:pPr>
              <a:buFontTx/>
              <a:buChar char="-"/>
            </a:pPr>
            <a:r>
              <a:rPr lang="da-DK"/>
              <a:t>Hvad der kan afholde fra at henvise</a:t>
            </a:r>
          </a:p>
          <a:p>
            <a:pPr>
              <a:lnSpc>
                <a:spcPct val="90000"/>
              </a:lnSpc>
              <a:spcBef>
                <a:spcPts val="1000"/>
              </a:spcBef>
              <a:buFontTx/>
              <a:buChar char="-"/>
            </a:pPr>
            <a:endParaRPr lang="da-DK" sz="2800"/>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7</a:t>
            </a:fld>
            <a:endParaRPr lang="da-DK" altLang="en-US">
              <a:solidFill>
                <a:schemeClr val="bg1"/>
              </a:solidFill>
            </a:endParaRPr>
          </a:p>
        </p:txBody>
      </p:sp>
    </p:spTree>
    <p:extLst>
      <p:ext uri="{BB962C8B-B14F-4D97-AF65-F5344CB8AC3E}">
        <p14:creationId xmlns:p14="http://schemas.microsoft.com/office/powerpoint/2010/main" val="2261482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516857" y="467746"/>
            <a:ext cx="10515600" cy="1132935"/>
          </a:xfrm>
        </p:spPr>
        <p:txBody>
          <a:bodyPr>
            <a:normAutofit fontScale="90000"/>
          </a:bodyPr>
          <a:lstStyle/>
          <a:p>
            <a:r>
              <a:rPr lang="da-DK" sz="4000" b="1">
                <a:solidFill>
                  <a:srgbClr val="297A77"/>
                </a:solidFill>
                <a:latin typeface="+mn-lt"/>
              </a:rPr>
              <a:t>Kendskab til akutfunktionen</a:t>
            </a:r>
            <a:br>
              <a:rPr lang="da-DK" sz="4000" b="1">
                <a:latin typeface="+mn-lt"/>
              </a:rPr>
            </a:br>
            <a:r>
              <a:rPr lang="da-DK" sz="2200" b="1">
                <a:solidFill>
                  <a:srgbClr val="297A77"/>
                </a:solidFill>
                <a:latin typeface="+mn-lt"/>
              </a:rPr>
              <a:t>Hvad er dit kendskab til kommunens akutfunktion? (procent)</a:t>
            </a:r>
            <a:br>
              <a:rPr lang="da-DK" sz="4000" b="1">
                <a:latin typeface="+mn-lt"/>
              </a:rPr>
            </a:b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8</a:t>
            </a:fld>
            <a:endParaRPr lang="da-DK" altLang="en-US">
              <a:solidFill>
                <a:schemeClr val="bg1"/>
              </a:solidFill>
            </a:endParaRPr>
          </a:p>
        </p:txBody>
      </p:sp>
      <p:graphicFrame>
        <p:nvGraphicFramePr>
          <p:cNvPr id="3" name="Diagram 2">
            <a:extLst>
              <a:ext uri="{FF2B5EF4-FFF2-40B4-BE49-F238E27FC236}">
                <a16:creationId xmlns:a16="http://schemas.microsoft.com/office/drawing/2014/main" id="{67B46EA8-C6EA-4756-7AB0-46714DD9824F}"/>
              </a:ext>
            </a:extLst>
          </p:cNvPr>
          <p:cNvGraphicFramePr>
            <a:graphicFrameLocks/>
          </p:cNvGraphicFramePr>
          <p:nvPr>
            <p:extLst>
              <p:ext uri="{D42A27DB-BD31-4B8C-83A1-F6EECF244321}">
                <p14:modId xmlns:p14="http://schemas.microsoft.com/office/powerpoint/2010/main" val="2809398982"/>
              </p:ext>
            </p:extLst>
          </p:nvPr>
        </p:nvGraphicFramePr>
        <p:xfrm>
          <a:off x="678956" y="1423617"/>
          <a:ext cx="9144000" cy="47253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54352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98004" y="490896"/>
            <a:ext cx="10515600" cy="1132935"/>
          </a:xfrm>
        </p:spPr>
        <p:txBody>
          <a:bodyPr>
            <a:normAutofit fontScale="90000"/>
          </a:bodyPr>
          <a:lstStyle/>
          <a:p>
            <a:r>
              <a:rPr lang="da-DK" sz="4000" b="1">
                <a:solidFill>
                  <a:srgbClr val="297A77"/>
                </a:solidFill>
                <a:latin typeface="+mn-lt"/>
              </a:rPr>
              <a:t>Patientgrupper</a:t>
            </a:r>
            <a:br>
              <a:rPr lang="da-DK" sz="4000" b="1">
                <a:latin typeface="+mn-lt"/>
              </a:rPr>
            </a:br>
            <a:r>
              <a:rPr lang="da-DK" sz="2200" b="1">
                <a:solidFill>
                  <a:srgbClr val="297A77"/>
                </a:solidFill>
                <a:latin typeface="+mn-lt"/>
              </a:rPr>
              <a:t>Hvor godt oplever du, at akutfunktionen opfylder behovet for de henviste patienter? </a:t>
            </a:r>
            <a:br>
              <a:rPr lang="da-DK" sz="2200" b="1">
                <a:latin typeface="+mn-lt"/>
              </a:rPr>
            </a:br>
            <a:r>
              <a:rPr lang="da-DK" sz="2200" b="1">
                <a:solidFill>
                  <a:srgbClr val="297A77"/>
                </a:solidFill>
                <a:latin typeface="+mn-lt"/>
              </a:rPr>
              <a:t>(procent)</a:t>
            </a:r>
            <a:br>
              <a:rPr lang="da-DK" sz="4000" b="1">
                <a:latin typeface="+mn-lt"/>
              </a:rPr>
            </a:br>
            <a:endParaRPr lang="da-DK" sz="4000" b="1">
              <a:solidFill>
                <a:srgbClr val="297A77"/>
              </a:solidFill>
              <a:latin typeface="+mn-l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9</a:t>
            </a:fld>
            <a:endParaRPr lang="da-DK" altLang="en-US">
              <a:solidFill>
                <a:schemeClr val="bg1"/>
              </a:solidFill>
            </a:endParaRPr>
          </a:p>
        </p:txBody>
      </p:sp>
      <p:graphicFrame>
        <p:nvGraphicFramePr>
          <p:cNvPr id="3" name="Diagram 2">
            <a:extLst>
              <a:ext uri="{FF2B5EF4-FFF2-40B4-BE49-F238E27FC236}">
                <a16:creationId xmlns:a16="http://schemas.microsoft.com/office/drawing/2014/main" id="{9682FB39-ACD9-4DE4-B5CD-2AB8141877A3}"/>
              </a:ext>
            </a:extLst>
          </p:cNvPr>
          <p:cNvGraphicFramePr>
            <a:graphicFrameLocks/>
          </p:cNvGraphicFramePr>
          <p:nvPr>
            <p:extLst>
              <p:ext uri="{D42A27DB-BD31-4B8C-83A1-F6EECF244321}">
                <p14:modId xmlns:p14="http://schemas.microsoft.com/office/powerpoint/2010/main" val="1861780735"/>
              </p:ext>
            </p:extLst>
          </p:nvPr>
        </p:nvGraphicFramePr>
        <p:xfrm>
          <a:off x="624201" y="1489322"/>
          <a:ext cx="9077250" cy="47368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93374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19b9160-98c9-4814-b699-7a53b2458871">
      <Terms xmlns="http://schemas.microsoft.com/office/infopath/2007/PartnerControls"/>
    </lcf76f155ced4ddcb4097134ff3c332f>
    <TaxCatchAll xmlns="ab13d131-50a7-42c4-8a02-30b9c286ffe1" xsi:nil="true"/>
    <SharedWithUsers xmlns="ab13d131-50a7-42c4-8a02-30b9c286ffe1">
      <UserInfo>
        <DisplayName/>
        <AccountId xsi:nil="true"/>
        <AccountType/>
      </UserInfo>
    </SharedWithUsers>
    <MediaLengthInSeconds xmlns="e19b9160-98c9-4814-b699-7a53b245887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B993C13B96ABA44B8BA0820E957946A" ma:contentTypeVersion="17" ma:contentTypeDescription="Create a new document." ma:contentTypeScope="" ma:versionID="479322fe1ea9d78006102bcbf00ee5c5">
  <xsd:schema xmlns:xsd="http://www.w3.org/2001/XMLSchema" xmlns:xs="http://www.w3.org/2001/XMLSchema" xmlns:p="http://schemas.microsoft.com/office/2006/metadata/properties" xmlns:ns2="e19b9160-98c9-4814-b699-7a53b2458871" xmlns:ns3="ab13d131-50a7-42c4-8a02-30b9c286ffe1" targetNamespace="http://schemas.microsoft.com/office/2006/metadata/properties" ma:root="true" ma:fieldsID="69190a5ef6f1a20837233fbb2ad94f09" ns2:_="" ns3:_="">
    <xsd:import namespace="e19b9160-98c9-4814-b699-7a53b2458871"/>
    <xsd:import namespace="ab13d131-50a7-42c4-8a02-30b9c286ffe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9b9160-98c9-4814-b699-7a53b24588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3b18725-0062-458b-ba13-ac6484c606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b13d131-50a7-42c4-8a02-30b9c286ffe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7689496-4c50-418c-a9e7-b2839757fedc}" ma:internalName="TaxCatchAll" ma:showField="CatchAllData" ma:web="ab13d131-50a7-42c4-8a02-30b9c286ff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6313E7-0275-4B5F-A914-F92A14947304}">
  <ds:schemaRefs>
    <ds:schemaRef ds:uri="http://schemas.microsoft.com/sharepoint/v3/contenttype/forms"/>
  </ds:schemaRefs>
</ds:datastoreItem>
</file>

<file path=customXml/itemProps2.xml><?xml version="1.0" encoding="utf-8"?>
<ds:datastoreItem xmlns:ds="http://schemas.openxmlformats.org/officeDocument/2006/customXml" ds:itemID="{7465785F-4359-4F84-AFAE-EB7B727BC3AA}">
  <ds:schemaRefs>
    <ds:schemaRef ds:uri="658e924a-6452-4f30-ad3a-cb624d28adc8"/>
    <ds:schemaRef ds:uri="dc93761f-51ef-4530-9f5e-6cc80128209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e19b9160-98c9-4814-b699-7a53b2458871"/>
    <ds:schemaRef ds:uri="ab13d131-50a7-42c4-8a02-30b9c286ffe1"/>
  </ds:schemaRefs>
</ds:datastoreItem>
</file>

<file path=customXml/itemProps3.xml><?xml version="1.0" encoding="utf-8"?>
<ds:datastoreItem xmlns:ds="http://schemas.openxmlformats.org/officeDocument/2006/customXml" ds:itemID="{CF0F9DAE-60F9-4ED3-800D-125B53D244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9b9160-98c9-4814-b699-7a53b2458871"/>
    <ds:schemaRef ds:uri="ab13d131-50a7-42c4-8a02-30b9c286ff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112</TotalTime>
  <Words>2877</Words>
  <Application>Microsoft Office PowerPoint</Application>
  <PresentationFormat>Widescreen</PresentationFormat>
  <Paragraphs>391</Paragraphs>
  <Slides>38</Slides>
  <Notes>38</Notes>
  <HiddenSlides>0</HiddenSlides>
  <MMClips>1</MMClips>
  <ScaleCrop>false</ScaleCrop>
  <HeadingPairs>
    <vt:vector size="6" baseType="variant">
      <vt:variant>
        <vt:lpstr>Benyttede skrifttyper</vt:lpstr>
      </vt:variant>
      <vt:variant>
        <vt:i4>8</vt:i4>
      </vt:variant>
      <vt:variant>
        <vt:lpstr>Tema</vt:lpstr>
      </vt:variant>
      <vt:variant>
        <vt:i4>1</vt:i4>
      </vt:variant>
      <vt:variant>
        <vt:lpstr>Slidetitler</vt:lpstr>
      </vt:variant>
      <vt:variant>
        <vt:i4>38</vt:i4>
      </vt:variant>
    </vt:vector>
  </HeadingPairs>
  <TitlesOfParts>
    <vt:vector size="47" baseType="lpstr">
      <vt:lpstr>Arial</vt:lpstr>
      <vt:lpstr>Calibri</vt:lpstr>
      <vt:lpstr>Calibri Light</vt:lpstr>
      <vt:lpstr>Courier New</vt:lpstr>
      <vt:lpstr>Symbol</vt:lpstr>
      <vt:lpstr>Times New Roman</vt:lpstr>
      <vt:lpstr>Verdana</vt:lpstr>
      <vt:lpstr>Wingdings</vt:lpstr>
      <vt:lpstr>Office Theme</vt:lpstr>
      <vt:lpstr>XXX  Kommunale akutfunktioner  Almen praksis’ samarbejde med kommunale akutfunktioner  XXX</vt:lpstr>
      <vt:lpstr>X Kommune</vt:lpstr>
      <vt:lpstr>Program for dagens møde</vt:lpstr>
      <vt:lpstr>Materialer</vt:lpstr>
      <vt:lpstr>Introduktionsvideo  (6 min.) </vt:lpstr>
      <vt:lpstr>BLOK 1: BE</vt:lpstr>
      <vt:lpstr>Kendskab til og oplevelse af akutfunktionen (15 min.)</vt:lpstr>
      <vt:lpstr>Kendskab til akutfunktionen Hvad er dit kendskab til kommunens akutfunktion? (procent) </vt:lpstr>
      <vt:lpstr>Patientgrupper Hvor godt oplever du, at akutfunktionen opfylder behovet for de henviste patienter?  (procent) </vt:lpstr>
      <vt:lpstr>Patientgrupper Er der patientgrupper med akut plejebehov, der ikke er tilstrækkeligt hjulpet i dag?  (fritekst – 1 ud af 2)</vt:lpstr>
      <vt:lpstr>Patientgrupper Er der patientgrupper med akut plejebehov, der ikke er tilstrækkeligt hjulpet i dag?  (fritekst – 2 ud af 2)</vt:lpstr>
      <vt:lpstr>Kapacitet Hvad er din oplevelse af kapaciteten af kommunens akutfunktion? (procent) </vt:lpstr>
      <vt:lpstr>Kompetencer  Hvad er din oplevelse af kompetencen hos kommunens akutfunktion? (procent) </vt:lpstr>
      <vt:lpstr>Forebyggelse Er den kommunale akutfunktion efter din erfaring med til at forebygge indlæggelser?  (procent)</vt:lpstr>
      <vt:lpstr>Hvad kan afholde dig fra at henvise borgere til kommunes akutfunktion?  (fritekst – 1 ud 1) </vt:lpstr>
      <vt:lpstr>Har du idéer til forbedringer?  (fritekst – 1 ud af 2) </vt:lpstr>
      <vt:lpstr>Har du idéer til forbedringer?  (fritekst – 2 ud af 2) </vt:lpstr>
      <vt:lpstr>Kort opsummering af klyngens besvarelser </vt:lpstr>
      <vt:lpstr>Brug af ydelse 0124  (lægefaglig rådgivning og vurdering) </vt:lpstr>
      <vt:lpstr> Sidemandssamtale (10 min) Tal sammen to og to ved bordene </vt:lpstr>
      <vt:lpstr> Oplæg ved kommunen (20 min.) </vt:lpstr>
      <vt:lpstr>Fælles dialog: Er der noget, der skal ændres? (20 min.) Klyngemedlemmer og kommune drøfter i plenum</vt:lpstr>
      <vt:lpstr>PowerPoint-præsentation</vt:lpstr>
      <vt:lpstr>PowerPoint-præsentation</vt:lpstr>
      <vt:lpstr>Oplæg ved kommunen (10 min.) </vt:lpstr>
      <vt:lpstr>Om henvisninger i OK-22 </vt:lpstr>
      <vt:lpstr>Værd at vide om henvisninger </vt:lpstr>
      <vt:lpstr>PowerPoint-præsentation</vt:lpstr>
      <vt:lpstr>Henvisningsprocedurer </vt:lpstr>
      <vt:lpstr>Henvisningsprocedurer Hvordan henviser du til kommunens akutfunktion? (procent – flere svar muligt)</vt:lpstr>
      <vt:lpstr>Dialog om igangværende forløb Hvordan fungerer dialogen med akutfunktionen om igangværende forløb? (procent)</vt:lpstr>
      <vt:lpstr>Tilbagemelding fra kommunen  Oplever du, at der mangler tilbagemelding fra kommunen om patienter, der er henvist til akutfunktionen? (procent)</vt:lpstr>
      <vt:lpstr>Kort opsummering af klyngens besvarelser </vt:lpstr>
      <vt:lpstr> Hvordan kan vi forbedre vores henvisningsprocedurer? Drøftelse med sidemanden (10 min.) </vt:lpstr>
      <vt:lpstr>Fælles dialog: Er der noget, der skal ændres? (15 min.) Klyngemedlemmer og kommune drøfter i plenum</vt:lpstr>
      <vt:lpstr>PowerPoint-præsentation</vt:lpstr>
      <vt:lpstr>Opsamling og opfølgning i plenum (20 min.)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Birgitte Harbo</cp:lastModifiedBy>
  <cp:revision>1</cp:revision>
  <cp:lastPrinted>2022-09-15T12:59:59Z</cp:lastPrinted>
  <dcterms:created xsi:type="dcterms:W3CDTF">2018-05-04T12:52:03Z</dcterms:created>
  <dcterms:modified xsi:type="dcterms:W3CDTF">2024-05-29T12:06:57Z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0x0101006B993C13B96ABA44B8BA0820E957946A</vt:lpwstr>
  </property>
  <property fmtid="{D5CDD505-2E9C-101B-9397-08002B2CF9AE}" pid="3" name="MediaServiceImageTags">
    <vt:lpwstr/>
  </property>
  <property fmtid="{D5CDD505-2E9C-101B-9397-08002B2CF9AE}" pid="4" name="Order">
    <vt:r8>306400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