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740" r:id="rId5"/>
    <p:sldId id="763" r:id="rId6"/>
    <p:sldId id="732" r:id="rId7"/>
    <p:sldId id="774" r:id="rId8"/>
    <p:sldId id="778" r:id="rId9"/>
    <p:sldId id="731" r:id="rId10"/>
    <p:sldId id="658" r:id="rId11"/>
    <p:sldId id="633" r:id="rId12"/>
    <p:sldId id="796" r:id="rId13"/>
    <p:sldId id="768" r:id="rId14"/>
    <p:sldId id="734" r:id="rId15"/>
    <p:sldId id="788" r:id="rId16"/>
    <p:sldId id="797" r:id="rId17"/>
    <p:sldId id="779" r:id="rId18"/>
    <p:sldId id="780" r:id="rId19"/>
    <p:sldId id="789" r:id="rId20"/>
    <p:sldId id="798" r:id="rId21"/>
    <p:sldId id="781" r:id="rId22"/>
    <p:sldId id="790" r:id="rId23"/>
    <p:sldId id="791" r:id="rId24"/>
    <p:sldId id="792" r:id="rId25"/>
    <p:sldId id="799" r:id="rId26"/>
    <p:sldId id="743" r:id="rId27"/>
    <p:sldId id="726" r:id="rId28"/>
    <p:sldId id="744" r:id="rId29"/>
    <p:sldId id="729" r:id="rId30"/>
    <p:sldId id="739" r:id="rId31"/>
    <p:sldId id="661" r:id="rId32"/>
    <p:sldId id="766" r:id="rId33"/>
    <p:sldId id="776" r:id="rId34"/>
    <p:sldId id="664" r:id="rId35"/>
    <p:sldId id="787" r:id="rId36"/>
    <p:sldId id="782" r:id="rId37"/>
    <p:sldId id="665" r:id="rId38"/>
    <p:sldId id="783" r:id="rId39"/>
    <p:sldId id="737" r:id="rId40"/>
    <p:sldId id="746" r:id="rId41"/>
    <p:sldId id="747" r:id="rId42"/>
    <p:sldId id="800" r:id="rId43"/>
    <p:sldId id="751" r:id="rId44"/>
    <p:sldId id="619" r:id="rId45"/>
    <p:sldId id="777" r:id="rId46"/>
    <p:sldId id="761" r:id="rId47"/>
    <p:sldId id="733" r:id="rId48"/>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951F1-86CA-462B-A3BD-D85DC977B48C}" v="4" dt="2022-09-09T07:13:53.39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51"/>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5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o Nielsen" userId="14eaff97-11cb-49e8-b0ec-6f0e4c8efb64" providerId="ADAL" clId="{1A4951F1-86CA-462B-A3BD-D85DC977B48C}"/>
    <pc:docChg chg="undo custSel addSld modSld">
      <pc:chgData name="Thomas Bo Nielsen" userId="14eaff97-11cb-49e8-b0ec-6f0e4c8efb64" providerId="ADAL" clId="{1A4951F1-86CA-462B-A3BD-D85DC977B48C}" dt="2022-09-09T07:14:21.750" v="34" actId="1076"/>
      <pc:docMkLst>
        <pc:docMk/>
      </pc:docMkLst>
      <pc:sldChg chg="modSp mod">
        <pc:chgData name="Thomas Bo Nielsen" userId="14eaff97-11cb-49e8-b0ec-6f0e4c8efb64" providerId="ADAL" clId="{1A4951F1-86CA-462B-A3BD-D85DC977B48C}" dt="2022-08-23T18:39:54.154" v="6" actId="255"/>
        <pc:sldMkLst>
          <pc:docMk/>
          <pc:sldMk cId="1922171778" sldId="799"/>
        </pc:sldMkLst>
        <pc:spChg chg="mod">
          <ac:chgData name="Thomas Bo Nielsen" userId="14eaff97-11cb-49e8-b0ec-6f0e4c8efb64" providerId="ADAL" clId="{1A4951F1-86CA-462B-A3BD-D85DC977B48C}" dt="2022-08-23T18:39:54.154" v="6" actId="255"/>
          <ac:spMkLst>
            <pc:docMk/>
            <pc:sldMk cId="1922171778" sldId="799"/>
            <ac:spMk id="7" creationId="{52053174-5934-468C-8F4D-3453D2B347AF}"/>
          </ac:spMkLst>
        </pc:spChg>
      </pc:sldChg>
      <pc:sldChg chg="addSp delSp modSp add mod">
        <pc:chgData name="Thomas Bo Nielsen" userId="14eaff97-11cb-49e8-b0ec-6f0e4c8efb64" providerId="ADAL" clId="{1A4951F1-86CA-462B-A3BD-D85DC977B48C}" dt="2022-09-09T07:14:21.750" v="34" actId="1076"/>
        <pc:sldMkLst>
          <pc:docMk/>
          <pc:sldMk cId="1913645305" sldId="800"/>
        </pc:sldMkLst>
        <pc:spChg chg="del">
          <ac:chgData name="Thomas Bo Nielsen" userId="14eaff97-11cb-49e8-b0ec-6f0e4c8efb64" providerId="ADAL" clId="{1A4951F1-86CA-462B-A3BD-D85DC977B48C}" dt="2022-09-09T07:12:51.486" v="8" actId="478"/>
          <ac:spMkLst>
            <pc:docMk/>
            <pc:sldMk cId="1913645305" sldId="800"/>
            <ac:spMk id="2" creationId="{3DC6C4A8-ECBD-4694-954C-5444D7E1D574}"/>
          </ac:spMkLst>
        </pc:spChg>
        <pc:spChg chg="del mod">
          <ac:chgData name="Thomas Bo Nielsen" userId="14eaff97-11cb-49e8-b0ec-6f0e4c8efb64" providerId="ADAL" clId="{1A4951F1-86CA-462B-A3BD-D85DC977B48C}" dt="2022-09-09T07:12:59.937" v="11" actId="478"/>
          <ac:spMkLst>
            <pc:docMk/>
            <pc:sldMk cId="1913645305" sldId="800"/>
            <ac:spMk id="5" creationId="{34BAC4A1-EF95-4832-8E08-FA7A8EB315FA}"/>
          </ac:spMkLst>
        </pc:spChg>
        <pc:spChg chg="add del mod">
          <ac:chgData name="Thomas Bo Nielsen" userId="14eaff97-11cb-49e8-b0ec-6f0e4c8efb64" providerId="ADAL" clId="{1A4951F1-86CA-462B-A3BD-D85DC977B48C}" dt="2022-09-09T07:12:54.252" v="9" actId="478"/>
          <ac:spMkLst>
            <pc:docMk/>
            <pc:sldMk cId="1913645305" sldId="800"/>
            <ac:spMk id="6" creationId="{FA402954-6421-5CA6-6676-3C774DB4959E}"/>
          </ac:spMkLst>
        </pc:spChg>
        <pc:spChg chg="add del mod">
          <ac:chgData name="Thomas Bo Nielsen" userId="14eaff97-11cb-49e8-b0ec-6f0e4c8efb64" providerId="ADAL" clId="{1A4951F1-86CA-462B-A3BD-D85DC977B48C}" dt="2022-09-09T07:13:01.904" v="12" actId="478"/>
          <ac:spMkLst>
            <pc:docMk/>
            <pc:sldMk cId="1913645305" sldId="800"/>
            <ac:spMk id="11" creationId="{F3DFA597-ED23-9CDE-D0A4-B8C075658F1F}"/>
          </ac:spMkLst>
        </pc:spChg>
        <pc:picChg chg="add mod">
          <ac:chgData name="Thomas Bo Nielsen" userId="14eaff97-11cb-49e8-b0ec-6f0e4c8efb64" providerId="ADAL" clId="{1A4951F1-86CA-462B-A3BD-D85DC977B48C}" dt="2022-09-09T07:14:18.063" v="33" actId="1076"/>
          <ac:picMkLst>
            <pc:docMk/>
            <pc:sldMk cId="1913645305" sldId="800"/>
            <ac:picMk id="13" creationId="{28D137DE-8786-0A39-92BB-E72C24CC41CF}"/>
          </ac:picMkLst>
        </pc:picChg>
        <pc:picChg chg="add mod">
          <ac:chgData name="Thomas Bo Nielsen" userId="14eaff97-11cb-49e8-b0ec-6f0e4c8efb64" providerId="ADAL" clId="{1A4951F1-86CA-462B-A3BD-D85DC977B48C}" dt="2022-09-09T07:14:21.750" v="34" actId="1076"/>
          <ac:picMkLst>
            <pc:docMk/>
            <pc:sldMk cId="1913645305" sldId="800"/>
            <ac:picMk id="15" creationId="{C1FA7BBE-6FCA-42F6-7B55-2A08CBEB24AE}"/>
          </ac:picMkLst>
        </pc:picChg>
        <pc:picChg chg="add mod">
          <ac:chgData name="Thomas Bo Nielsen" userId="14eaff97-11cb-49e8-b0ec-6f0e4c8efb64" providerId="ADAL" clId="{1A4951F1-86CA-462B-A3BD-D85DC977B48C}" dt="2022-09-09T07:14:02.656" v="27" actId="1076"/>
          <ac:picMkLst>
            <pc:docMk/>
            <pc:sldMk cId="1913645305" sldId="800"/>
            <ac:picMk id="17" creationId="{040BE189-21F3-16B0-FAE8-E78C8BAFCC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1A977FB-8F92-476A-8439-3FFE612C83C7}" type="datetimeFigureOut">
              <a:rPr lang="da-DK" smtClean="0"/>
              <a:t>09-09-2022</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31339"/>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31339"/>
            <a:ext cx="2946400" cy="49847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821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5" y="1"/>
            <a:ext cx="2945659" cy="498215"/>
          </a:xfrm>
          <a:prstGeom prst="rect">
            <a:avLst/>
          </a:prstGeom>
        </p:spPr>
        <p:txBody>
          <a:bodyPr vert="horz" lIns="91440" tIns="45720" rIns="91440" bIns="45720" rtlCol="0"/>
          <a:lstStyle>
            <a:lvl1pPr algn="r">
              <a:defRPr sz="1200"/>
            </a:lvl1pPr>
          </a:lstStyle>
          <a:p>
            <a:fld id="{E8786FF4-F6A9-421A-ADA2-D93A91F28A89}" type="datetimeFigureOut">
              <a:rPr lang="da-DK" smtClean="0"/>
              <a:t>09-09-2022</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31600"/>
            <a:ext cx="2945659" cy="49821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10</a:t>
            </a:fld>
            <a:endParaRPr lang="da-DK"/>
          </a:p>
        </p:txBody>
      </p:sp>
    </p:spTree>
    <p:extLst>
      <p:ext uri="{BB962C8B-B14F-4D97-AF65-F5344CB8AC3E}">
        <p14:creationId xmlns:p14="http://schemas.microsoft.com/office/powerpoint/2010/main" val="414727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12</a:t>
            </a:fld>
            <a:endParaRPr lang="da-DK"/>
          </a:p>
        </p:txBody>
      </p:sp>
    </p:spTree>
    <p:extLst>
      <p:ext uri="{BB962C8B-B14F-4D97-AF65-F5344CB8AC3E}">
        <p14:creationId xmlns:p14="http://schemas.microsoft.com/office/powerpoint/2010/main" val="28765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20633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33536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44100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a:solidFill>
                <a:srgbClr val="231F20"/>
              </a:solidFill>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16</a:t>
            </a:fld>
            <a:endParaRPr lang="da-DK"/>
          </a:p>
        </p:txBody>
      </p:sp>
    </p:spTree>
    <p:extLst>
      <p:ext uri="{BB962C8B-B14F-4D97-AF65-F5344CB8AC3E}">
        <p14:creationId xmlns:p14="http://schemas.microsoft.com/office/powerpoint/2010/main" val="109242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75265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55196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19</a:t>
            </a:fld>
            <a:endParaRPr lang="da-DK"/>
          </a:p>
        </p:txBody>
      </p:sp>
    </p:spTree>
    <p:extLst>
      <p:ext uri="{BB962C8B-B14F-4D97-AF65-F5344CB8AC3E}">
        <p14:creationId xmlns:p14="http://schemas.microsoft.com/office/powerpoint/2010/main" val="5874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rtl="0" fontAlgn="base"/>
            <a:endParaRPr lang="da-DK" sz="1200" b="0" i="1" u="sng"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17001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20</a:t>
            </a:fld>
            <a:endParaRPr lang="da-DK"/>
          </a:p>
        </p:txBody>
      </p:sp>
    </p:spTree>
    <p:extLst>
      <p:ext uri="{BB962C8B-B14F-4D97-AF65-F5344CB8AC3E}">
        <p14:creationId xmlns:p14="http://schemas.microsoft.com/office/powerpoint/2010/main" val="70670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21</a:t>
            </a:fld>
            <a:endParaRPr lang="da-DK"/>
          </a:p>
        </p:txBody>
      </p:sp>
    </p:spTree>
    <p:extLst>
      <p:ext uri="{BB962C8B-B14F-4D97-AF65-F5344CB8AC3E}">
        <p14:creationId xmlns:p14="http://schemas.microsoft.com/office/powerpoint/2010/main" val="164757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402086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8360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40472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306751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i="0" kern="120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350887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1432296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 finder du dine patienter der har et forhøjet systolisk BT og opdelt</a:t>
            </a:r>
            <a:r>
              <a:rPr lang="da-DK" baseline="0" dirty="0"/>
              <a:t> på om de er i medicinsk behandling. </a:t>
            </a:r>
            <a:r>
              <a:rPr lang="da-DK" baseline="0" dirty="0" err="1"/>
              <a:t>Exempelvis</a:t>
            </a:r>
            <a:r>
              <a:rPr lang="da-DK" baseline="0" dirty="0"/>
              <a:t> rød cirkel om de der </a:t>
            </a:r>
            <a:r>
              <a:rPr lang="da-DK" dirty="0"/>
              <a:t>er i </a:t>
            </a:r>
            <a:r>
              <a:rPr lang="da-DK" dirty="0" err="1"/>
              <a:t>antihypertensiv</a:t>
            </a:r>
            <a:r>
              <a:rPr lang="da-DK" dirty="0"/>
              <a:t> medicinsk behandling</a:t>
            </a:r>
            <a:r>
              <a:rPr lang="da-DK" baseline="0" dirty="0"/>
              <a:t> ( det vil sige at det er vurderet at medicinsk behandling er indiceret ud fra en samlet risikovurdering) der ved sidste BT </a:t>
            </a:r>
            <a:r>
              <a:rPr lang="da-DK" baseline="0" dirty="0" err="1"/>
              <a:t>målinge</a:t>
            </a:r>
            <a:r>
              <a:rPr lang="da-DK" baseline="0" dirty="0"/>
              <a:t> havde </a:t>
            </a:r>
            <a:r>
              <a:rPr lang="da-DK" baseline="0" dirty="0" err="1"/>
              <a:t>syst</a:t>
            </a:r>
            <a:r>
              <a:rPr lang="da-DK" baseline="0" dirty="0"/>
              <a:t> BT &gt;150</a:t>
            </a:r>
            <a:endParaRPr lang="da-DK" dirty="0"/>
          </a:p>
        </p:txBody>
      </p:sp>
      <p:sp>
        <p:nvSpPr>
          <p:cNvPr id="4" name="Pladsholder til slidenummer 3"/>
          <p:cNvSpPr>
            <a:spLocks noGrp="1"/>
          </p:cNvSpPr>
          <p:nvPr>
            <p:ph type="sldNum" sz="quarter" idx="10"/>
          </p:nvPr>
        </p:nvSpPr>
        <p:spPr/>
        <p:txBody>
          <a:bodyPr/>
          <a:lstStyle/>
          <a:p>
            <a:fld id="{4D72394A-C10D-42AB-8CF1-29B05F6C07CD}" type="slidenum">
              <a:rPr lang="da-DK" smtClean="0"/>
              <a:t>32</a:t>
            </a:fld>
            <a:endParaRPr lang="da-DK"/>
          </a:p>
        </p:txBody>
      </p:sp>
    </p:spTree>
    <p:extLst>
      <p:ext uri="{BB962C8B-B14F-4D97-AF65-F5344CB8AC3E}">
        <p14:creationId xmlns:p14="http://schemas.microsoft.com/office/powerpoint/2010/main" val="2429443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2671933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2629402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a:t>Sådan finde</a:t>
            </a:r>
            <a:r>
              <a:rPr lang="da-DK" b="0" baseline="0"/>
              <a:t>r du patienterne med </a:t>
            </a:r>
            <a:r>
              <a:rPr lang="da-DK" b="0" baseline="0" err="1"/>
              <a:t>mikro</a:t>
            </a:r>
            <a:r>
              <a:rPr lang="da-DK" b="0" baseline="0"/>
              <a:t> </a:t>
            </a:r>
            <a:r>
              <a:rPr lang="da-DK" b="0" baseline="0" err="1"/>
              <a:t>albuminuri</a:t>
            </a:r>
            <a:r>
              <a:rPr lang="da-DK" b="0" baseline="0"/>
              <a:t>: statistikmodul</a:t>
            </a:r>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4234753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2561201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highlight>
                <a:srgbClr val="FFFF00"/>
              </a:highligh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237221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441930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42</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b="1"/>
          </a:p>
        </p:txBody>
      </p:sp>
      <p:sp>
        <p:nvSpPr>
          <p:cNvPr id="4" name="Slide Number Placeholder 3"/>
          <p:cNvSpPr>
            <a:spLocks noGrp="1"/>
          </p:cNvSpPr>
          <p:nvPr>
            <p:ph type="sldNum" sz="quarter" idx="10"/>
          </p:nvPr>
        </p:nvSpPr>
        <p:spPr/>
        <p:txBody>
          <a:bodyPr/>
          <a:lstStyle/>
          <a:p>
            <a:fld id="{DEB92672-268D-4DB7-963C-35CDB23F1AD2}" type="slidenum">
              <a:rPr lang="da-DK" smtClean="0"/>
              <a:t>43</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29618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24299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74814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player.vimeo.com/video/668234525?h=425f43add4&amp;app_id=122963" TargetMode="External"/><Relationship Id="rId5" Type="http://schemas.openxmlformats.org/officeDocument/2006/relationships/image" Target="../media/image17.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668234376?h=1c5607ffaa&amp;app_id=122963"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dahs.dk/fileadmin/BTmaaling_version-17.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ODMh2bmiNnk?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69851" y="-133349"/>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i="1">
                <a:solidFill>
                  <a:schemeClr val="bg1"/>
                </a:solidFill>
                <a:latin typeface="+mn-lt"/>
              </a:rPr>
              <a:t>Klyngenavn</a:t>
            </a:r>
            <a:br>
              <a:rPr lang="da-DK" b="1">
                <a:solidFill>
                  <a:srgbClr val="3C8CFA"/>
                </a:solidFill>
                <a:latin typeface="+mn-lt"/>
              </a:rPr>
            </a:br>
            <a:br>
              <a:rPr lang="da-DK" b="1">
                <a:solidFill>
                  <a:srgbClr val="3C8CFA"/>
                </a:solidFill>
                <a:latin typeface="+mn-lt"/>
              </a:rPr>
            </a:br>
            <a:r>
              <a:rPr lang="da-DK" b="1">
                <a:solidFill>
                  <a:schemeClr val="bg1"/>
                </a:solidFill>
                <a:latin typeface="+mn-lt"/>
              </a:rPr>
              <a:t>Hypertension</a:t>
            </a:r>
            <a:br>
              <a:rPr lang="da-DK" b="1">
                <a:solidFill>
                  <a:schemeClr val="bg1"/>
                </a:solidFill>
                <a:latin typeface="+mn-lt"/>
              </a:rPr>
            </a:br>
            <a:br>
              <a:rPr lang="da-DK" b="1">
                <a:solidFill>
                  <a:srgbClr val="3C8CFA"/>
                </a:solidFill>
                <a:latin typeface="+mn-lt"/>
              </a:rPr>
            </a:br>
            <a:br>
              <a:rPr lang="da-DK" b="1">
                <a:solidFill>
                  <a:srgbClr val="3C8CFA"/>
                </a:solidFill>
                <a:latin typeface="+mn-lt"/>
              </a:rPr>
            </a:br>
            <a:r>
              <a:rPr lang="da-DK" sz="2000" b="1" i="1">
                <a:solidFill>
                  <a:schemeClr val="bg1"/>
                </a:solidFill>
                <a:latin typeface="+mn-lt"/>
              </a:rPr>
              <a:t>Dato for klyngemødet</a:t>
            </a:r>
            <a:endParaRPr lang="da-DK" i="1">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798A480-04FB-4F43-B1BB-1144FD178F80}"/>
              </a:ext>
            </a:extLst>
          </p:cNvPr>
          <p:cNvSpPr/>
          <p:nvPr/>
        </p:nvSpPr>
        <p:spPr>
          <a:xfrm>
            <a:off x="357862" y="905134"/>
            <a:ext cx="2846143" cy="5543268"/>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448421" y="919077"/>
            <a:ext cx="2665027" cy="5515382"/>
          </a:xfrm>
        </p:spPr>
        <p:txBody>
          <a:bodyPr>
            <a:normAutofit/>
          </a:bodyPr>
          <a:lstStyle/>
          <a:p>
            <a:pPr marL="0" indent="0">
              <a:buNone/>
            </a:pPr>
            <a:r>
              <a:rPr lang="da-DK">
                <a:solidFill>
                  <a:schemeClr val="bg1"/>
                </a:solidFill>
              </a:rPr>
              <a:t>Forløbsplaner giver overblik alle dine patienter med hypertension.</a:t>
            </a:r>
          </a:p>
          <a:p>
            <a:pPr marL="0" indent="0">
              <a:buNone/>
            </a:pPr>
            <a:endParaRPr lang="da-DK" sz="2000">
              <a:solidFill>
                <a:schemeClr val="bg1"/>
              </a:solidFill>
            </a:endParaRPr>
          </a:p>
          <a:p>
            <a:pPr marL="0" indent="0">
              <a:buNone/>
            </a:pPr>
            <a:r>
              <a:rPr lang="da-DK" sz="2400">
                <a:solidFill>
                  <a:schemeClr val="bg1"/>
                </a:solidFill>
              </a:rPr>
              <a:t>Ved at klikke på søjlen ‘Seneste årskontrol’ kan du fx få et hurtigt overblik om alle dine patienter med hypertension har fået en årskontrol.</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8990" y="-69406"/>
            <a:ext cx="10797361" cy="921165"/>
          </a:xfrm>
        </p:spPr>
        <p:txBody>
          <a:bodyPr>
            <a:normAutofit/>
          </a:bodyPr>
          <a:lstStyle/>
          <a:p>
            <a:r>
              <a:rPr lang="da-DK" b="1">
                <a:solidFill>
                  <a:srgbClr val="297A77"/>
                </a:solidFill>
                <a:latin typeface="+mn-lt"/>
              </a:rPr>
              <a:t>Forløbsplansdata: Patientoverblik</a:t>
            </a:r>
          </a:p>
        </p:txBody>
      </p:sp>
      <p:pic>
        <p:nvPicPr>
          <p:cNvPr id="7" name="Billede 6" descr="Et billede, der indeholder bord&#10;&#10;Automatisk genereret beskrivelse">
            <a:extLst>
              <a:ext uri="{FF2B5EF4-FFF2-40B4-BE49-F238E27FC236}">
                <a16:creationId xmlns:a16="http://schemas.microsoft.com/office/drawing/2014/main" id="{6122E651-0E9A-496D-BB37-C399184B166F}"/>
              </a:ext>
            </a:extLst>
          </p:cNvPr>
          <p:cNvPicPr>
            <a:picLocks noChangeAspect="1"/>
          </p:cNvPicPr>
          <p:nvPr/>
        </p:nvPicPr>
        <p:blipFill>
          <a:blip r:embed="rId3"/>
          <a:stretch>
            <a:fillRect/>
          </a:stretch>
        </p:blipFill>
        <p:spPr>
          <a:xfrm>
            <a:off x="3303381" y="757325"/>
            <a:ext cx="8905862" cy="5691077"/>
          </a:xfrm>
          <a:prstGeom prst="rect">
            <a:avLst/>
          </a:prstGeom>
        </p:spPr>
      </p:pic>
      <p:sp>
        <p:nvSpPr>
          <p:cNvPr id="9" name="Ellipse 8">
            <a:extLst>
              <a:ext uri="{FF2B5EF4-FFF2-40B4-BE49-F238E27FC236}">
                <a16:creationId xmlns:a16="http://schemas.microsoft.com/office/drawing/2014/main" id="{5BA53E68-D109-4CC7-AE38-C5C2A2292610}"/>
              </a:ext>
            </a:extLst>
          </p:cNvPr>
          <p:cNvSpPr/>
          <p:nvPr/>
        </p:nvSpPr>
        <p:spPr>
          <a:xfrm>
            <a:off x="9963033" y="1890508"/>
            <a:ext cx="768545" cy="504883"/>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0" name="Pil: nedad 9">
            <a:extLst>
              <a:ext uri="{FF2B5EF4-FFF2-40B4-BE49-F238E27FC236}">
                <a16:creationId xmlns:a16="http://schemas.microsoft.com/office/drawing/2014/main" id="{C6E18F80-7D83-4B08-B38B-66A5343549B0}"/>
              </a:ext>
            </a:extLst>
          </p:cNvPr>
          <p:cNvSpPr/>
          <p:nvPr/>
        </p:nvSpPr>
        <p:spPr>
          <a:xfrm rot="2107806">
            <a:off x="10487076" y="1212273"/>
            <a:ext cx="667568" cy="6971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27508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a:cs typeface="Calibri"/>
              </a:rPr>
              <a:t>Blok 1: Monitorering og opfølgning</a:t>
            </a:r>
          </a:p>
          <a:p>
            <a:pPr marL="457200" lvl="1" indent="0">
              <a:buNone/>
            </a:pPr>
            <a:endParaRPr lang="da-DK" sz="2000" b="1">
              <a:cs typeface="Calibri"/>
            </a:endParaRPr>
          </a:p>
          <a:p>
            <a:pPr marL="0" indent="0">
              <a:buNone/>
            </a:pPr>
            <a:endParaRPr lang="da-DK" sz="2400" b="1">
              <a:cs typeface="Calibri"/>
            </a:endParaRPr>
          </a:p>
          <a:p>
            <a:pPr marL="0" indent="0">
              <a:buNone/>
            </a:pPr>
            <a:r>
              <a:rPr lang="da-DK" sz="2400" b="1">
                <a:cs typeface="Calibri"/>
              </a:rPr>
              <a:t>Samlet tid: 45 min. herunder</a:t>
            </a:r>
          </a:p>
          <a:p>
            <a:pPr marL="0" indent="0">
              <a:buNone/>
            </a:pPr>
            <a:r>
              <a:rPr lang="da-DK" sz="2000" b="1">
                <a:cs typeface="Calibri"/>
              </a:rPr>
              <a:t>Gruppearbejde 25 min.</a:t>
            </a:r>
          </a:p>
          <a:p>
            <a:pPr marL="0" indent="0">
              <a:buNone/>
            </a:pPr>
            <a:endParaRPr lang="da-DK" sz="3600" b="1">
              <a:cs typeface="Calibri"/>
            </a:endParaRPr>
          </a:p>
          <a:p>
            <a:pPr marL="0" indent="0">
              <a:buNone/>
            </a:pPr>
            <a:r>
              <a:rPr lang="da-DK" sz="2000" b="1">
                <a:cs typeface="Calibri"/>
              </a:rPr>
              <a:t>Her skal I </a:t>
            </a:r>
            <a:r>
              <a:rPr lang="da-DK" sz="2000" b="1" u="sng">
                <a:cs typeface="Calibri"/>
              </a:rPr>
              <a:t>ikke</a:t>
            </a:r>
            <a:r>
              <a:rPr lang="da-DK" sz="2000" b="1">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7BB8803-A63F-66DD-C913-65C83AAE42F0}"/>
              </a:ext>
            </a:extLst>
          </p:cNvPr>
          <p:cNvPicPr>
            <a:picLocks noChangeAspect="1"/>
          </p:cNvPicPr>
          <p:nvPr/>
        </p:nvPicPr>
        <p:blipFill>
          <a:blip r:embed="rId3"/>
          <a:stretch>
            <a:fillRect/>
          </a:stretch>
        </p:blipFill>
        <p:spPr>
          <a:xfrm>
            <a:off x="95685" y="339437"/>
            <a:ext cx="12000629" cy="5700297"/>
          </a:xfrm>
          <a:prstGeom prst="rect">
            <a:avLst/>
          </a:prstGeom>
        </p:spPr>
      </p:pic>
    </p:spTree>
    <p:extLst>
      <p:ext uri="{BB962C8B-B14F-4D97-AF65-F5344CB8AC3E}">
        <p14:creationId xmlns:p14="http://schemas.microsoft.com/office/powerpoint/2010/main" val="310375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a:bodyPr>
          <a:lstStyle/>
          <a:p>
            <a:r>
              <a:rPr lang="da-DK" b="1" dirty="0">
                <a:solidFill>
                  <a:srgbClr val="297A77"/>
                </a:solidFill>
                <a:latin typeface="+mn-lt"/>
              </a:rPr>
              <a:t>Forklaringer til grafen om årskontroller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784772" cy="5395937"/>
          </a:xfrm>
        </p:spPr>
        <p:txBody>
          <a:bodyPr>
            <a:noAutofit/>
          </a:bodyPr>
          <a:lstStyle/>
          <a:p>
            <a:pPr marL="0" indent="0">
              <a:lnSpc>
                <a:spcPct val="100000"/>
              </a:lnSpc>
              <a:buNone/>
            </a:pPr>
            <a:r>
              <a:rPr lang="da-DK" sz="1600" b="1" dirty="0"/>
              <a:t>Hvordan er patienter med hypertension er trukket ud?</a:t>
            </a:r>
          </a:p>
          <a:p>
            <a:pPr marL="0" indent="0">
              <a:lnSpc>
                <a:spcPct val="100000"/>
              </a:lnSpc>
              <a:buNone/>
            </a:pPr>
            <a:r>
              <a:rPr lang="da-DK" sz="1600" dirty="0"/>
              <a:t>Diagnoserne K86 og K87 inden for de sidste 3 år.  </a:t>
            </a:r>
          </a:p>
          <a:p>
            <a:pPr>
              <a:lnSpc>
                <a:spcPct val="100000"/>
              </a:lnSpc>
              <a:buFont typeface="Wingdings" panose="05000000000000000000" pitchFamily="2" charset="2"/>
              <a:buChar char="§"/>
            </a:pPr>
            <a:r>
              <a:rPr lang="da-DK" sz="1600" b="1" i="1" dirty="0">
                <a:solidFill>
                  <a:srgbClr val="297A77"/>
                </a:solidFill>
              </a:rPr>
              <a:t>Forkert kodet</a:t>
            </a:r>
            <a:r>
              <a:rPr lang="da-DK" sz="1600" i="1" dirty="0"/>
              <a:t>:</a:t>
            </a:r>
            <a:r>
              <a:rPr lang="da-DK" sz="1600" dirty="0"/>
              <a:t> Diagnosen kan være kommet ind i dit lægepraksissystem (LPS) via en epikrise, fordi pt. har været på sygehuset og fået en diagnose der, som dit LPS har oversat til en ICPC diagnose, da den læste ICD10 koden og epikrisen ind. - FNUX diagnoser tæller også med.  </a:t>
            </a:r>
          </a:p>
          <a:p>
            <a:pPr>
              <a:lnSpc>
                <a:spcPct val="100000"/>
              </a:lnSpc>
              <a:buFont typeface="Wingdings" panose="05000000000000000000" pitchFamily="2" charset="2"/>
              <a:buChar char="§"/>
            </a:pPr>
            <a:r>
              <a:rPr lang="da-DK" sz="1600" b="1" i="1" dirty="0">
                <a:solidFill>
                  <a:srgbClr val="297A77"/>
                </a:solidFill>
              </a:rPr>
              <a:t>Ikke kodet</a:t>
            </a:r>
            <a:r>
              <a:rPr lang="da-DK" sz="1600" i="1" dirty="0"/>
              <a:t>: </a:t>
            </a:r>
            <a:r>
              <a:rPr lang="da-DK" sz="1600" dirty="0"/>
              <a:t>Hvis ikke diagnosen er kodet af praksis eller importeret bliver patienten ikke medtaget i udtrækket</a:t>
            </a:r>
          </a:p>
          <a:p>
            <a:pPr marL="0" indent="0">
              <a:lnSpc>
                <a:spcPct val="100000"/>
              </a:lnSpc>
              <a:buNone/>
            </a:pPr>
            <a:r>
              <a:rPr lang="da-DK" sz="1400" dirty="0"/>
              <a:t>(OBS i forhold til forløbsplaner: Hvis patienten både har hjertekarsygdom/ hypertension/hyperkolesterolæmi OG diabetes type 2 – så får patienten en diabetes plan og kan ikke få en hjerteplan. Alle parametre i en hjerteplan er implementeret i diabetes planen)</a:t>
            </a:r>
          </a:p>
          <a:p>
            <a:pPr marL="0" indent="0">
              <a:lnSpc>
                <a:spcPct val="100000"/>
              </a:lnSpc>
              <a:buNone/>
            </a:pPr>
            <a:r>
              <a:rPr lang="da-DK" sz="1600" b="1" dirty="0"/>
              <a:t>Er det kun patienter der er i live tilmeldt praksis der er med i udtrækket?</a:t>
            </a:r>
          </a:p>
          <a:p>
            <a:pPr>
              <a:lnSpc>
                <a:spcPct val="100000"/>
              </a:lnSpc>
              <a:buFont typeface="Wingdings" panose="05000000000000000000" pitchFamily="2" charset="2"/>
              <a:buChar char="§"/>
            </a:pPr>
            <a:r>
              <a:rPr lang="da-DK" sz="1600" b="1" dirty="0">
                <a:solidFill>
                  <a:srgbClr val="297A77"/>
                </a:solidFill>
              </a:rPr>
              <a:t>Ja</a:t>
            </a:r>
            <a:r>
              <a:rPr lang="da-DK" sz="1600" dirty="0"/>
              <a:t> (kræver en løbende opdatering af patientlisten, bliver dog snart automatisk)</a:t>
            </a:r>
          </a:p>
          <a:p>
            <a:pPr marL="0" indent="0">
              <a:lnSpc>
                <a:spcPct val="100000"/>
              </a:lnSpc>
              <a:buNone/>
            </a:pPr>
            <a:r>
              <a:rPr lang="da-DK" sz="1600" b="1" dirty="0"/>
              <a:t>Hvorfor er der valgt de sidste 18 måneder?</a:t>
            </a:r>
          </a:p>
          <a:p>
            <a:pPr>
              <a:lnSpc>
                <a:spcPct val="100000"/>
              </a:lnSpc>
              <a:buFont typeface="Wingdings" panose="05000000000000000000" pitchFamily="2" charset="2"/>
              <a:buChar char="§"/>
            </a:pPr>
            <a:r>
              <a:rPr lang="da-DK" sz="1600" dirty="0"/>
              <a:t>Hvis patienterne først bestiller tid til årsstatus når der er gået et år, vil der være en del hvor årskontrollen bliver forsinket men alligevel gennemføres inden for 18 måneder, hvilket vurderes at være en passende sikkerhedsmargin</a:t>
            </a:r>
          </a:p>
          <a:p>
            <a:pPr marL="0" indent="0">
              <a:lnSpc>
                <a:spcPct val="100000"/>
              </a:lnSpc>
              <a:buNone/>
            </a:pPr>
            <a:r>
              <a:rPr lang="da-DK" sz="1600" b="1" dirty="0"/>
              <a:t>Hvornår registreres det at patienter har modtaget en 0120 ydelse?</a:t>
            </a:r>
          </a:p>
          <a:p>
            <a:pPr>
              <a:lnSpc>
                <a:spcPct val="100000"/>
              </a:lnSpc>
              <a:buFont typeface="Wingdings" panose="05000000000000000000" pitchFamily="2" charset="2"/>
              <a:buChar char="§"/>
            </a:pPr>
            <a:r>
              <a:rPr lang="da-DK" sz="1600" dirty="0"/>
              <a:t>Hvis der for patienten er registreret en hypertensionsdiagnose inden for +/- 7 dage fra en 0120 ydelse</a:t>
            </a:r>
          </a:p>
          <a:p>
            <a:pPr marL="0" indent="0">
              <a:lnSpc>
                <a:spcPct val="100000"/>
              </a:lnSpc>
              <a:buNone/>
            </a:pPr>
            <a:endParaRPr lang="da-DK" sz="16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Tree>
    <p:extLst>
      <p:ext uri="{BB962C8B-B14F-4D97-AF65-F5344CB8AC3E}">
        <p14:creationId xmlns:p14="http://schemas.microsoft.com/office/powerpoint/2010/main" val="262170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a:solidFill>
                  <a:srgbClr val="297A77"/>
                </a:solidFill>
                <a:latin typeface="+mn-lt"/>
              </a:rPr>
              <a:t>Tre mulige forklaringer på variation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a:bodyPr>
          <a:lstStyle/>
          <a:p>
            <a:pPr>
              <a:lnSpc>
                <a:spcPct val="100000"/>
              </a:lnSpc>
            </a:pPr>
            <a:r>
              <a:rPr lang="da-DK" sz="3200"/>
              <a:t>Forskel i patientpopulation </a:t>
            </a:r>
          </a:p>
          <a:p>
            <a:pPr>
              <a:lnSpc>
                <a:spcPct val="100000"/>
              </a:lnSpc>
            </a:pPr>
            <a:r>
              <a:rPr lang="da-DK" sz="3200"/>
              <a:t>Usikker måling </a:t>
            </a:r>
            <a:r>
              <a:rPr lang="da-DK" sz="3200" err="1"/>
              <a:t>pga</a:t>
            </a:r>
            <a:r>
              <a:rPr lang="da-DK" sz="3200"/>
              <a:t> få patienter</a:t>
            </a:r>
          </a:p>
          <a:p>
            <a:pPr>
              <a:lnSpc>
                <a:spcPct val="100000"/>
              </a:lnSpc>
            </a:pPr>
            <a:r>
              <a:rPr lang="da-DK" sz="3200" b="1"/>
              <a:t>Forskel i klinisk praksis </a:t>
            </a:r>
          </a:p>
          <a:p>
            <a:pPr marL="0" indent="0">
              <a:lnSpc>
                <a:spcPct val="100000"/>
              </a:lnSpc>
              <a:buNone/>
            </a:pPr>
            <a:endParaRPr lang="da-DK" sz="3200"/>
          </a:p>
          <a:p>
            <a:pPr marL="0" indent="0">
              <a:lnSpc>
                <a:spcPct val="100000"/>
              </a:lnSpc>
              <a:buNone/>
            </a:pPr>
            <a:r>
              <a:rPr lang="da-DK" sz="3200"/>
              <a:t>Derudover: Fejlkodning</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Tree>
    <p:extLst>
      <p:ext uri="{BB962C8B-B14F-4D97-AF65-F5344CB8AC3E}">
        <p14:creationId xmlns:p14="http://schemas.microsoft.com/office/powerpoint/2010/main" val="20349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a:solidFill>
                  <a:srgbClr val="297A77"/>
                </a:solidFill>
                <a:ea typeface="+mj-ea"/>
                <a:cs typeface="+mj-cs"/>
              </a:rPr>
              <a:t>Drøft i grupper:</a:t>
            </a:r>
          </a:p>
          <a:p>
            <a:pPr marL="514350" indent="-514350">
              <a:buFont typeface="+mj-lt"/>
              <a:buAutoNum type="arabicPeriod"/>
            </a:pPr>
            <a:r>
              <a:rPr lang="da-DK" sz="3200"/>
              <a:t>Hvilken rolle har praksispersonale og læger i forløbet af årlig statusundersøgelse i jeres praksis og hvad laver de? (Tidsbestilling – lab prøver – svar – statuskonsultation)</a:t>
            </a:r>
          </a:p>
          <a:p>
            <a:pPr marL="514350" indent="-514350">
              <a:buFont typeface="+mj-lt"/>
              <a:buAutoNum type="arabicPeriod"/>
            </a:pPr>
            <a:r>
              <a:rPr lang="da-DK" sz="3200"/>
              <a:t>Hvordan sikrer jeres praksis at alle relevante patienter tilbydes og får foretaget årlig opfølgning?</a:t>
            </a:r>
          </a:p>
          <a:p>
            <a:pPr marL="0" indent="0">
              <a:lnSpc>
                <a:spcPct val="100000"/>
              </a:lnSpc>
              <a:buClr>
                <a:srgbClr val="297A77"/>
              </a:buClr>
              <a:buSzPct val="105000"/>
              <a:buNone/>
            </a:pPr>
            <a:endParaRPr lang="da-DK" sz="3200"/>
          </a:p>
          <a:p>
            <a:pPr marL="0" indent="0">
              <a:buClr>
                <a:srgbClr val="297A77"/>
              </a:buClr>
              <a:buSzPct val="105000"/>
              <a:buNone/>
            </a:pPr>
            <a:endParaRPr lang="da-DK" sz="3200"/>
          </a:p>
          <a:p>
            <a:pPr marL="0" indent="0">
              <a:buNone/>
            </a:pPr>
            <a:r>
              <a:rPr lang="da-DK" sz="3200"/>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88398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FBC5F8C-6A25-D3F3-EC72-F60926ABF808}"/>
              </a:ext>
            </a:extLst>
          </p:cNvPr>
          <p:cNvPicPr>
            <a:picLocks noChangeAspect="1"/>
          </p:cNvPicPr>
          <p:nvPr/>
        </p:nvPicPr>
        <p:blipFill>
          <a:blip r:embed="rId3"/>
          <a:stretch>
            <a:fillRect/>
          </a:stretch>
        </p:blipFill>
        <p:spPr>
          <a:xfrm>
            <a:off x="165484" y="561109"/>
            <a:ext cx="11959489" cy="5563887"/>
          </a:xfrm>
          <a:prstGeom prst="rect">
            <a:avLst/>
          </a:prstGeom>
        </p:spPr>
      </p:pic>
    </p:spTree>
    <p:extLst>
      <p:ext uri="{BB962C8B-B14F-4D97-AF65-F5344CB8AC3E}">
        <p14:creationId xmlns:p14="http://schemas.microsoft.com/office/powerpoint/2010/main" val="109216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dirty="0">
                <a:solidFill>
                  <a:srgbClr val="297A77"/>
                </a:solidFill>
                <a:latin typeface="+mn-lt"/>
              </a:rPr>
              <a:t>Forklaringer til grafen om hjemmeblodtryk</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784772" cy="5395937"/>
          </a:xfrm>
        </p:spPr>
        <p:txBody>
          <a:bodyPr>
            <a:noAutofit/>
          </a:bodyPr>
          <a:lstStyle/>
          <a:p>
            <a:pPr marL="0" indent="0">
              <a:lnSpc>
                <a:spcPct val="100000"/>
              </a:lnSpc>
              <a:buNone/>
            </a:pPr>
            <a:r>
              <a:rPr lang="da-DK" sz="3200" b="1" dirty="0"/>
              <a:t>Manglende registrering</a:t>
            </a:r>
          </a:p>
          <a:p>
            <a:pPr>
              <a:lnSpc>
                <a:spcPct val="100000"/>
              </a:lnSpc>
              <a:buFont typeface="Wingdings" panose="05000000000000000000" pitchFamily="2" charset="2"/>
              <a:buChar char="§"/>
            </a:pPr>
            <a:r>
              <a:rPr lang="da-DK" sz="3200" dirty="0"/>
              <a:t>Den korrekte kode er MCS88019, der registreres automatiske ved brug af web patient skemaet. </a:t>
            </a:r>
          </a:p>
          <a:p>
            <a:pPr>
              <a:lnSpc>
                <a:spcPct val="100000"/>
              </a:lnSpc>
              <a:buFont typeface="Wingdings" panose="05000000000000000000" pitchFamily="2" charset="2"/>
              <a:buChar char="§"/>
            </a:pPr>
            <a:r>
              <a:rPr lang="da-DK" sz="3200" dirty="0"/>
              <a:t>Hvis målingen IKKE registreres via Web skema, kan indtastningen enten mangle eller ske med en forkert kode. </a:t>
            </a:r>
          </a:p>
          <a:p>
            <a:pPr>
              <a:lnSpc>
                <a:spcPct val="100000"/>
              </a:lnSpc>
              <a:buFont typeface="Wingdings" panose="05000000000000000000" pitchFamily="2" charset="2"/>
              <a:buChar char="§"/>
            </a:pPr>
            <a:r>
              <a:rPr lang="da-DK" sz="3200" dirty="0"/>
              <a:t>Hvis der findes både konsultation blodtryk og hjemmeblodtryk samme dag, anvendes hjemme blodtryk.</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Tree>
    <p:extLst>
      <p:ext uri="{BB962C8B-B14F-4D97-AF65-F5344CB8AC3E}">
        <p14:creationId xmlns:p14="http://schemas.microsoft.com/office/powerpoint/2010/main" val="246681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a:solidFill>
                  <a:srgbClr val="297A77"/>
                </a:solidFill>
                <a:ea typeface="+mj-ea"/>
                <a:cs typeface="+mj-cs"/>
              </a:rPr>
              <a:t>Drøft i grupper:</a:t>
            </a:r>
          </a:p>
          <a:p>
            <a:pPr marL="514350" indent="-514350">
              <a:buFont typeface="+mj-lt"/>
              <a:buAutoNum type="arabicPeriod"/>
            </a:pPr>
            <a:r>
              <a:rPr lang="da-DK" sz="3200"/>
              <a:t>Er hjemme BT måling blevet standard ved udredning og behandlingen af hypertension? </a:t>
            </a:r>
          </a:p>
          <a:p>
            <a:pPr marL="0" indent="0">
              <a:buClr>
                <a:srgbClr val="297A77"/>
              </a:buClr>
              <a:buSzPct val="105000"/>
              <a:buNone/>
            </a:pPr>
            <a:endParaRPr lang="da-DK" sz="3200"/>
          </a:p>
          <a:p>
            <a:pPr marL="0" indent="0">
              <a:buNone/>
            </a:pPr>
            <a:r>
              <a:rPr lang="da-DK" sz="3200"/>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61714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1D1165D-4FAD-CA10-C0F5-494E76B107D3}"/>
              </a:ext>
            </a:extLst>
          </p:cNvPr>
          <p:cNvPicPr>
            <a:picLocks noChangeAspect="1"/>
          </p:cNvPicPr>
          <p:nvPr/>
        </p:nvPicPr>
        <p:blipFill>
          <a:blip r:embed="rId3"/>
          <a:stretch>
            <a:fillRect/>
          </a:stretch>
        </p:blipFill>
        <p:spPr>
          <a:xfrm>
            <a:off x="174816" y="464127"/>
            <a:ext cx="11842368" cy="5831317"/>
          </a:xfrm>
          <a:prstGeom prst="rect">
            <a:avLst/>
          </a:prstGeom>
        </p:spPr>
      </p:pic>
    </p:spTree>
    <p:extLst>
      <p:ext uri="{BB962C8B-B14F-4D97-AF65-F5344CB8AC3E}">
        <p14:creationId xmlns:p14="http://schemas.microsoft.com/office/powerpoint/2010/main" val="339528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r>
              <a:rPr lang="da-DK" sz="2800"/>
              <a:t>Få tal for </a:t>
            </a:r>
            <a:r>
              <a:rPr lang="da-DK"/>
              <a:t>monitoreringen og behandlingen af vores patienter med </a:t>
            </a:r>
            <a:r>
              <a:rPr lang="da-DK" err="1"/>
              <a:t>hypertension</a:t>
            </a:r>
            <a:r>
              <a:rPr lang="da-DK" sz="2800"/>
              <a:t> i klyngen og i egen praksis</a:t>
            </a:r>
          </a:p>
          <a:p>
            <a:endParaRPr lang="da-DK" sz="2800"/>
          </a:p>
          <a:p>
            <a:r>
              <a:rPr lang="da-DK" sz="2800"/>
              <a:t>Diskutere hvordan </a:t>
            </a:r>
            <a:r>
              <a:rPr lang="da-DK"/>
              <a:t>den årlige status er tilrettelagt og hvordan den medicinske behandling foregår – ikke mindst i lyset af muligheden for uddelegering i OK22</a:t>
            </a:r>
          </a:p>
          <a:p>
            <a:pPr marL="0" indent="0">
              <a:buNone/>
            </a:pPr>
            <a:endParaRPr lang="da-DK" sz="2800"/>
          </a:p>
          <a:p>
            <a:r>
              <a:rPr lang="da-DK" sz="2800"/>
              <a:t>Overveje om der er elementer vi skal justere i vores egen praksis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343339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241F48C-458F-FF75-E3A2-CD0F64CCAEEC}"/>
              </a:ext>
            </a:extLst>
          </p:cNvPr>
          <p:cNvPicPr>
            <a:picLocks noChangeAspect="1"/>
          </p:cNvPicPr>
          <p:nvPr/>
        </p:nvPicPr>
        <p:blipFill>
          <a:blip r:embed="rId3"/>
          <a:stretch>
            <a:fillRect/>
          </a:stretch>
        </p:blipFill>
        <p:spPr>
          <a:xfrm>
            <a:off x="227831" y="748145"/>
            <a:ext cx="11851602" cy="5734954"/>
          </a:xfrm>
          <a:prstGeom prst="rect">
            <a:avLst/>
          </a:prstGeom>
        </p:spPr>
      </p:pic>
    </p:spTree>
    <p:extLst>
      <p:ext uri="{BB962C8B-B14F-4D97-AF65-F5344CB8AC3E}">
        <p14:creationId xmlns:p14="http://schemas.microsoft.com/office/powerpoint/2010/main" val="332415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ADE04A4-6E31-126E-BC62-AD247DFF96DA}"/>
              </a:ext>
            </a:extLst>
          </p:cNvPr>
          <p:cNvPicPr>
            <a:picLocks noChangeAspect="1"/>
          </p:cNvPicPr>
          <p:nvPr/>
        </p:nvPicPr>
        <p:blipFill>
          <a:blip r:embed="rId3"/>
          <a:stretch>
            <a:fillRect/>
          </a:stretch>
        </p:blipFill>
        <p:spPr>
          <a:xfrm>
            <a:off x="297102" y="442836"/>
            <a:ext cx="11806907" cy="5972327"/>
          </a:xfrm>
          <a:prstGeom prst="rect">
            <a:avLst/>
          </a:prstGeom>
        </p:spPr>
      </p:pic>
    </p:spTree>
    <p:extLst>
      <p:ext uri="{BB962C8B-B14F-4D97-AF65-F5344CB8AC3E}">
        <p14:creationId xmlns:p14="http://schemas.microsoft.com/office/powerpoint/2010/main" val="367326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dirty="0">
                <a:solidFill>
                  <a:srgbClr val="297A77"/>
                </a:solidFill>
                <a:latin typeface="+mn-lt"/>
              </a:rPr>
              <a:t>Forklaringer til grafen om U-</a:t>
            </a:r>
            <a:r>
              <a:rPr lang="da-DK" b="1" dirty="0" err="1">
                <a:solidFill>
                  <a:srgbClr val="297A77"/>
                </a:solidFill>
                <a:latin typeface="+mn-lt"/>
              </a:rPr>
              <a:t>alb</a:t>
            </a:r>
            <a:r>
              <a:rPr lang="da-DK" b="1" dirty="0">
                <a:solidFill>
                  <a:srgbClr val="297A77"/>
                </a:solidFill>
                <a:latin typeface="+mn-lt"/>
              </a:rPr>
              <a:t>/</a:t>
            </a:r>
            <a:r>
              <a:rPr lang="da-DK" b="1" dirty="0" err="1">
                <a:solidFill>
                  <a:srgbClr val="297A77"/>
                </a:solidFill>
                <a:latin typeface="+mn-lt"/>
              </a:rPr>
              <a:t>creatinin</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552966" cy="5395937"/>
          </a:xfrm>
        </p:spPr>
        <p:txBody>
          <a:bodyPr>
            <a:noAutofit/>
          </a:bodyPr>
          <a:lstStyle/>
          <a:p>
            <a:pPr>
              <a:lnSpc>
                <a:spcPct val="100000"/>
              </a:lnSpc>
              <a:buFont typeface="Wingdings" panose="05000000000000000000" pitchFamily="2" charset="2"/>
              <a:buChar char="§"/>
            </a:pPr>
            <a:r>
              <a:rPr lang="da-DK" sz="3200" dirty="0"/>
              <a:t>Den korrekte kode er NPU19661, der overføres automatisk fra laboratorie svaret. </a:t>
            </a:r>
          </a:p>
          <a:p>
            <a:pPr>
              <a:lnSpc>
                <a:spcPct val="100000"/>
              </a:lnSpc>
              <a:buFont typeface="Wingdings" panose="05000000000000000000" pitchFamily="2" charset="2"/>
              <a:buChar char="§"/>
            </a:pPr>
            <a:r>
              <a:rPr lang="da-DK" sz="3200" dirty="0">
                <a:solidFill>
                  <a:srgbClr val="000000"/>
                </a:solidFill>
                <a:effectLst/>
                <a:ea typeface="Times New Roman" panose="02020603050405020304" pitchFamily="18" charset="0"/>
              </a:rPr>
              <a:t>Da u-</a:t>
            </a:r>
            <a:r>
              <a:rPr lang="da-DK" sz="3200" dirty="0" err="1">
                <a:solidFill>
                  <a:srgbClr val="000000"/>
                </a:solidFill>
                <a:effectLst/>
                <a:ea typeface="Times New Roman" panose="02020603050405020304" pitchFamily="18" charset="0"/>
              </a:rPr>
              <a:t>alb</a:t>
            </a:r>
            <a:r>
              <a:rPr lang="da-DK" sz="3200" dirty="0">
                <a:solidFill>
                  <a:srgbClr val="000000"/>
                </a:solidFill>
                <a:effectLst/>
                <a:ea typeface="Times New Roman" panose="02020603050405020304" pitchFamily="18" charset="0"/>
              </a:rPr>
              <a:t>/</a:t>
            </a:r>
            <a:r>
              <a:rPr lang="da-DK" sz="3200" dirty="0" err="1">
                <a:solidFill>
                  <a:srgbClr val="000000"/>
                </a:solidFill>
                <a:effectLst/>
                <a:ea typeface="Times New Roman" panose="02020603050405020304" pitchFamily="18" charset="0"/>
              </a:rPr>
              <a:t>krea</a:t>
            </a:r>
            <a:r>
              <a:rPr lang="da-DK" sz="3200" dirty="0">
                <a:solidFill>
                  <a:srgbClr val="000000"/>
                </a:solidFill>
                <a:effectLst/>
                <a:ea typeface="Times New Roman" panose="02020603050405020304" pitchFamily="18" charset="0"/>
              </a:rPr>
              <a:t> overføres automatisk til laboratorkortet, vil det automatisk stå rigtigt i forløbsplansvisninger. Skriv derfor ikke tekst i værdifeltet for u-</a:t>
            </a:r>
            <a:r>
              <a:rPr lang="da-DK" sz="3200" dirty="0" err="1">
                <a:solidFill>
                  <a:srgbClr val="000000"/>
                </a:solidFill>
                <a:effectLst/>
                <a:ea typeface="Times New Roman" panose="02020603050405020304" pitchFamily="18" charset="0"/>
              </a:rPr>
              <a:t>alb</a:t>
            </a:r>
            <a:r>
              <a:rPr lang="da-DK" sz="3200" dirty="0">
                <a:solidFill>
                  <a:srgbClr val="000000"/>
                </a:solidFill>
                <a:effectLst/>
                <a:ea typeface="Times New Roman" panose="02020603050405020304" pitchFamily="18" charset="0"/>
              </a:rPr>
              <a:t>/</a:t>
            </a:r>
            <a:r>
              <a:rPr lang="da-DK" sz="3200" dirty="0" err="1">
                <a:solidFill>
                  <a:srgbClr val="000000"/>
                </a:solidFill>
                <a:effectLst/>
                <a:ea typeface="Times New Roman" panose="02020603050405020304" pitchFamily="18" charset="0"/>
              </a:rPr>
              <a:t>krea</a:t>
            </a:r>
            <a:r>
              <a:rPr lang="da-DK" sz="3200" dirty="0">
                <a:solidFill>
                  <a:srgbClr val="000000"/>
                </a:solidFill>
                <a:effectLst/>
                <a:ea typeface="Times New Roman" panose="02020603050405020304" pitchFamily="18" charset="0"/>
              </a:rPr>
              <a:t> i dit laboratoriekort - fx "for lav </a:t>
            </a:r>
            <a:r>
              <a:rPr lang="da-DK" sz="3200" dirty="0" err="1">
                <a:solidFill>
                  <a:srgbClr val="000000"/>
                </a:solidFill>
                <a:effectLst/>
                <a:ea typeface="Times New Roman" panose="02020603050405020304" pitchFamily="18" charset="0"/>
              </a:rPr>
              <a:t>alb</a:t>
            </a:r>
            <a:r>
              <a:rPr lang="da-DK" sz="3200" dirty="0">
                <a:solidFill>
                  <a:srgbClr val="000000"/>
                </a:solidFill>
                <a:effectLst/>
                <a:ea typeface="Times New Roman" panose="02020603050405020304" pitchFamily="18" charset="0"/>
              </a:rPr>
              <a:t>" som udtryk for at der ingen protein var i urinen. </a:t>
            </a: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spTree>
    <p:extLst>
      <p:ext uri="{BB962C8B-B14F-4D97-AF65-F5344CB8AC3E}">
        <p14:creationId xmlns:p14="http://schemas.microsoft.com/office/powerpoint/2010/main" val="19221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a:solidFill>
                  <a:srgbClr val="297A77"/>
                </a:solidFill>
                <a:ea typeface="+mj-ea"/>
                <a:cs typeface="+mj-cs"/>
              </a:rPr>
              <a:t>Drøft i grupper:</a:t>
            </a:r>
          </a:p>
          <a:p>
            <a:pPr marL="514350" indent="-514350">
              <a:buFont typeface="+mj-lt"/>
              <a:buAutoNum type="arabicPeriod"/>
            </a:pPr>
            <a:r>
              <a:rPr lang="da-DK" sz="3200"/>
              <a:t>Hvilke prøver ”smutter”? Hvorfor ”smutter” de?</a:t>
            </a:r>
          </a:p>
          <a:p>
            <a:pPr marL="514350" indent="-514350">
              <a:buFont typeface="+mj-lt"/>
              <a:buAutoNum type="arabicPeriod"/>
            </a:pPr>
            <a:r>
              <a:rPr lang="da-DK" sz="3200"/>
              <a:t>Fraser, labprofiler, andet der kan deles?</a:t>
            </a:r>
          </a:p>
          <a:p>
            <a:pPr marL="514350" indent="-514350">
              <a:buFont typeface="+mj-lt"/>
              <a:buAutoNum type="arabicPeriod"/>
            </a:pPr>
            <a:endParaRPr lang="da-DK" sz="3200"/>
          </a:p>
          <a:p>
            <a:pPr marL="0" indent="0">
              <a:buNone/>
            </a:pPr>
            <a:endParaRPr lang="da-DK" sz="3200"/>
          </a:p>
          <a:p>
            <a:pPr marL="514350" lvl="0" indent="-514350">
              <a:buFont typeface="+mj-lt"/>
              <a:buAutoNum type="arabicPeriod" startAt="3"/>
            </a:pPr>
            <a:r>
              <a:rPr lang="da-DK" sz="3200"/>
              <a:t>Hvilke erfaringer har i med at bruge forløbsplaner?</a:t>
            </a:r>
          </a:p>
          <a:p>
            <a:pPr marL="0" indent="0">
              <a:lnSpc>
                <a:spcPct val="100000"/>
              </a:lnSpc>
              <a:buClr>
                <a:srgbClr val="297A77"/>
              </a:buClr>
              <a:buSzPct val="105000"/>
              <a:buNone/>
            </a:pPr>
            <a:endParaRPr lang="da-DK" sz="3200"/>
          </a:p>
          <a:p>
            <a:pPr marL="0" indent="0">
              <a:buClr>
                <a:srgbClr val="297A77"/>
              </a:buClr>
              <a:buSzPct val="105000"/>
              <a:buNone/>
            </a:pPr>
            <a:endParaRPr lang="da-DK" sz="3200"/>
          </a:p>
          <a:p>
            <a:pPr marL="0" indent="0">
              <a:buNone/>
            </a:pPr>
            <a:r>
              <a:rPr lang="da-DK" sz="3200"/>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a:lnSpc>
                <a:spcPct val="100000"/>
              </a:lnSpc>
              <a:buClr>
                <a:srgbClr val="297A77"/>
              </a:buClr>
              <a:buSzPct val="105000"/>
            </a:pPr>
            <a:r>
              <a:rPr lang="da-DK" sz="3200"/>
              <a:t>Gode ideer der kan deles?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9370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tager med jer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71147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247060" y="2260121"/>
            <a:ext cx="12191999" cy="252731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7800" b="1">
                <a:solidFill>
                  <a:schemeClr val="bg1"/>
                </a:solidFill>
                <a:latin typeface="+mn-lt"/>
                <a:cs typeface="Calibri"/>
              </a:rPr>
              <a:t>Pause (15 min.)</a:t>
            </a:r>
          </a:p>
          <a:p>
            <a:pPr algn="ctr"/>
            <a:endParaRPr lang="da-DK" sz="6000" b="1">
              <a:solidFill>
                <a:schemeClr val="bg1"/>
              </a:solidFill>
              <a:latin typeface="+mn-lt"/>
              <a:cs typeface="Calibri"/>
            </a:endParaRPr>
          </a:p>
          <a:p>
            <a:pPr algn="ctr"/>
            <a:r>
              <a:rPr lang="da-DK" sz="6000" b="1">
                <a:solidFill>
                  <a:schemeClr val="bg1"/>
                </a:solidFill>
                <a:latin typeface="+mn-lt"/>
                <a:cs typeface="Calibri"/>
              </a:rPr>
              <a:t>SÆT DIG SAMMEN MED KOLLEGAER </a:t>
            </a:r>
          </a:p>
          <a:p>
            <a:pPr algn="ctr"/>
            <a:r>
              <a:rPr lang="da-DK" sz="6000" b="1">
                <a:solidFill>
                  <a:schemeClr val="bg1"/>
                </a:solidFill>
                <a:latin typeface="+mn-lt"/>
                <a:cs typeface="Calibri"/>
              </a:rPr>
              <a:t>FRA PRAKSIS (SOLOLÆGER SAMMEN)</a:t>
            </a:r>
          </a:p>
          <a:p>
            <a:pPr algn="ctr"/>
            <a:endParaRPr lang="da-DK" sz="6000" b="1">
              <a:solidFill>
                <a:schemeClr val="bg1"/>
              </a:solidFill>
              <a:latin typeface="+mn-lt"/>
              <a:cs typeface="Calibri"/>
            </a:endParaRPr>
          </a:p>
        </p:txBody>
      </p:sp>
    </p:spTree>
    <p:extLst>
      <p:ext uri="{BB962C8B-B14F-4D97-AF65-F5344CB8AC3E}">
        <p14:creationId xmlns:p14="http://schemas.microsoft.com/office/powerpoint/2010/main" val="5521235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8729" y="463565"/>
            <a:ext cx="8945197" cy="612775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5200" b="1">
                <a:cs typeface="Calibri"/>
              </a:rPr>
              <a:t>Blok 2: Behandling </a:t>
            </a:r>
          </a:p>
          <a:p>
            <a:pPr marL="457200" lvl="1" indent="0">
              <a:lnSpc>
                <a:spcPct val="110000"/>
              </a:lnSpc>
              <a:buNone/>
            </a:pPr>
            <a:endParaRPr lang="da-DK" sz="2800" b="1">
              <a:cs typeface="Calibri"/>
            </a:endParaRPr>
          </a:p>
          <a:p>
            <a:pPr marL="457200" lvl="1" indent="0">
              <a:lnSpc>
                <a:spcPct val="110000"/>
              </a:lnSpc>
              <a:buNone/>
            </a:pPr>
            <a:endParaRPr lang="da-DK" sz="2800" b="1">
              <a:cs typeface="Calibri"/>
            </a:endParaRPr>
          </a:p>
          <a:p>
            <a:pPr marL="0" indent="0">
              <a:buNone/>
            </a:pPr>
            <a:endParaRPr lang="da-DK" sz="4200" b="1">
              <a:cs typeface="Calibri"/>
            </a:endParaRPr>
          </a:p>
          <a:p>
            <a:pPr marL="0" indent="0">
              <a:buNone/>
            </a:pPr>
            <a:r>
              <a:rPr lang="da-DK" sz="3400" b="1">
                <a:cs typeface="Calibri"/>
              </a:rPr>
              <a:t>Samlet tid: 45 min. herunder</a:t>
            </a:r>
          </a:p>
          <a:p>
            <a:pPr marL="0" indent="0">
              <a:lnSpc>
                <a:spcPct val="110000"/>
              </a:lnSpc>
              <a:buNone/>
            </a:pPr>
            <a:r>
              <a:rPr lang="da-DK" sz="2900" b="1">
                <a:cs typeface="Calibri"/>
              </a:rPr>
              <a:t>Gruppearbejde 25 min.</a:t>
            </a:r>
          </a:p>
          <a:p>
            <a:pPr marL="0" indent="0">
              <a:buNone/>
            </a:pPr>
            <a:endParaRPr lang="da-DK" sz="4000" b="1">
              <a:cs typeface="Calibri"/>
            </a:endParaRPr>
          </a:p>
          <a:p>
            <a:pPr marL="0" indent="0">
              <a:buNone/>
            </a:pPr>
            <a:r>
              <a:rPr lang="da-DK" sz="2900" b="1">
                <a:cs typeface="Calibri"/>
              </a:rPr>
              <a:t>Her skal I </a:t>
            </a:r>
            <a:r>
              <a:rPr lang="da-DK" sz="2900" b="1" u="sng">
                <a:cs typeface="Calibri"/>
              </a:rPr>
              <a:t>ikke</a:t>
            </a:r>
            <a:r>
              <a:rPr lang="da-DK" sz="2900" b="1">
                <a:cs typeface="Calibri"/>
              </a:rPr>
              <a:t>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28</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Introduktionsvideo (4,5 min.)</a:t>
            </a:r>
            <a:br>
              <a:rPr lang="da-DK" b="1">
                <a:solidFill>
                  <a:srgbClr val="3C8CFA"/>
                </a:solidFill>
                <a:latin typeface="+mn-lt"/>
              </a:rPr>
            </a:br>
            <a:endParaRPr lang="da-DK" b="1">
              <a:solidFill>
                <a:srgbClr val="3C8CFA"/>
              </a:solidFill>
              <a:latin typeface="+mn-lt"/>
            </a:endParaRPr>
          </a:p>
        </p:txBody>
      </p:sp>
      <p:pic>
        <p:nvPicPr>
          <p:cNvPr id="5" name="Onlinemedier 4" title="Hypertension – forslag 2 - video 2.mp4">
            <a:hlinkClick r:id="" action="ppaction://media"/>
            <a:extLst>
              <a:ext uri="{FF2B5EF4-FFF2-40B4-BE49-F238E27FC236}">
                <a16:creationId xmlns:a16="http://schemas.microsoft.com/office/drawing/2014/main" id="{0B345FAE-F371-4178-B95B-8AF1A18739EE}"/>
              </a:ext>
            </a:extLst>
          </p:cNvPr>
          <p:cNvPicPr>
            <a:picLocks noRot="1" noChangeAspect="1"/>
          </p:cNvPicPr>
          <p:nvPr>
            <a:videoFile r:link="rId1"/>
          </p:nvPr>
        </p:nvPicPr>
        <p:blipFill>
          <a:blip r:embed="rId5"/>
          <a:stretch>
            <a:fillRect/>
          </a:stretch>
        </p:blipFill>
        <p:spPr>
          <a:xfrm>
            <a:off x="2482002" y="1417638"/>
            <a:ext cx="8128000" cy="4572000"/>
          </a:xfrm>
          <a:prstGeom prst="rect">
            <a:avLst/>
          </a:prstGeom>
        </p:spPr>
      </p:pic>
      <p:sp>
        <p:nvSpPr>
          <p:cNvPr id="9" name="Tekstfelt 8">
            <a:extLst>
              <a:ext uri="{FF2B5EF4-FFF2-40B4-BE49-F238E27FC236}">
                <a16:creationId xmlns:a16="http://schemas.microsoft.com/office/drawing/2014/main" id="{9C4CEEAD-BC95-48BD-AEC2-E5BC15526517}"/>
              </a:ext>
            </a:extLst>
          </p:cNvPr>
          <p:cNvSpPr txBox="1"/>
          <p:nvPr/>
        </p:nvSpPr>
        <p:spPr>
          <a:xfrm>
            <a:off x="2393170" y="6177919"/>
            <a:ext cx="8662179" cy="461665"/>
          </a:xfrm>
          <a:prstGeom prst="rect">
            <a:avLst/>
          </a:prstGeom>
          <a:noFill/>
        </p:spPr>
        <p:txBody>
          <a:bodyPr wrap="square" rtlCol="0">
            <a:spAutoFit/>
          </a:bodyPr>
          <a:lstStyle/>
          <a:p>
            <a:r>
              <a:rPr lang="da-DK" sz="2400" b="1"/>
              <a:t>Praktiserende læger og professor i almen medicin Bo Christensen</a:t>
            </a:r>
          </a:p>
        </p:txBody>
      </p:sp>
    </p:spTree>
    <p:extLst>
      <p:ext uri="{BB962C8B-B14F-4D97-AF65-F5344CB8AC3E}">
        <p14:creationId xmlns:p14="http://schemas.microsoft.com/office/powerpoint/2010/main" val="301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8169" y="231776"/>
            <a:ext cx="4991101" cy="1084296"/>
          </a:xfrm>
        </p:spPr>
        <p:txBody>
          <a:bodyPr>
            <a:normAutofit/>
          </a:bodyPr>
          <a:lstStyle/>
          <a:p>
            <a:r>
              <a:rPr lang="da-DK" b="1">
                <a:solidFill>
                  <a:srgbClr val="297A77"/>
                </a:solidFill>
                <a:latin typeface="+mn-lt"/>
              </a:rPr>
              <a:t>Behandlingsmål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2970" y="1316072"/>
            <a:ext cx="9826401" cy="5009644"/>
          </a:xfrm>
        </p:spPr>
        <p:txBody>
          <a:bodyPr>
            <a:normAutofit/>
          </a:bodyPr>
          <a:lstStyle/>
          <a:p>
            <a:pPr marL="0" indent="0">
              <a:lnSpc>
                <a:spcPct val="100000"/>
              </a:lnSpc>
              <a:buNone/>
            </a:pPr>
            <a:endParaRPr lang="da-DK" sz="1000" dirty="0"/>
          </a:p>
          <a:p>
            <a:r>
              <a:rPr lang="da-DK" sz="3600" dirty="0"/>
              <a:t>Systolisk BT: 120-135 (&lt;80 år) - 130-145 (80+) </a:t>
            </a:r>
            <a:endParaRPr lang="da-DK" dirty="0"/>
          </a:p>
          <a:p>
            <a:r>
              <a:rPr lang="da-DK" sz="3600" dirty="0"/>
              <a:t>Aftal i klinikken en enkel behandlings algoritme</a:t>
            </a:r>
          </a:p>
          <a:p>
            <a:r>
              <a:rPr lang="da-DK" sz="3600" dirty="0"/>
              <a:t>Tal med patienten om behandlingsvalget</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2554" y="255259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48885" y="2736829"/>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Tree>
    <p:extLst>
      <p:ext uri="{BB962C8B-B14F-4D97-AF65-F5344CB8AC3E}">
        <p14:creationId xmlns:p14="http://schemas.microsoft.com/office/powerpoint/2010/main" val="189513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80486" y="-42191"/>
            <a:ext cx="7112524" cy="1325563"/>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4" name="Tabel 4">
            <a:extLst>
              <a:ext uri="{FF2B5EF4-FFF2-40B4-BE49-F238E27FC236}">
                <a16:creationId xmlns:a16="http://schemas.microsoft.com/office/drawing/2014/main" id="{EF09DE0D-9772-487A-8E64-0C3E78A38FD3}"/>
              </a:ext>
            </a:extLst>
          </p:cNvPr>
          <p:cNvGraphicFramePr>
            <a:graphicFrameLocks noGrp="1"/>
          </p:cNvGraphicFramePr>
          <p:nvPr>
            <p:extLst>
              <p:ext uri="{D42A27DB-BD31-4B8C-83A1-F6EECF244321}">
                <p14:modId xmlns:p14="http://schemas.microsoft.com/office/powerpoint/2010/main" val="1925667061"/>
              </p:ext>
            </p:extLst>
          </p:nvPr>
        </p:nvGraphicFramePr>
        <p:xfrm>
          <a:off x="874159" y="1283372"/>
          <a:ext cx="8303499" cy="4691302"/>
        </p:xfrm>
        <a:graphic>
          <a:graphicData uri="http://schemas.openxmlformats.org/drawingml/2006/table">
            <a:tbl>
              <a:tblPr firstRow="1" bandRow="1">
                <a:tableStyleId>{9D7B26C5-4107-4FEC-AEDC-1716B250A1EF}</a:tableStyleId>
              </a:tblPr>
              <a:tblGrid>
                <a:gridCol w="1513961">
                  <a:extLst>
                    <a:ext uri="{9D8B030D-6E8A-4147-A177-3AD203B41FA5}">
                      <a16:colId xmlns:a16="http://schemas.microsoft.com/office/drawing/2014/main" val="696826958"/>
                    </a:ext>
                  </a:extLst>
                </a:gridCol>
                <a:gridCol w="6789538">
                  <a:extLst>
                    <a:ext uri="{9D8B030D-6E8A-4147-A177-3AD203B41FA5}">
                      <a16:colId xmlns:a16="http://schemas.microsoft.com/office/drawing/2014/main" val="1186282865"/>
                    </a:ext>
                  </a:extLst>
                </a:gridCol>
              </a:tblGrid>
              <a:tr h="610512">
                <a:tc>
                  <a:txBody>
                    <a:bodyPr/>
                    <a:lstStyle/>
                    <a:p>
                      <a:endParaRPr lang="da-DK" sz="3200"/>
                    </a:p>
                  </a:txBody>
                  <a:tcPr/>
                </a:tc>
                <a:tc>
                  <a:txBody>
                    <a:bodyPr/>
                    <a:lstStyle/>
                    <a:p>
                      <a:r>
                        <a:rPr lang="da-DK" sz="3200">
                          <a:solidFill>
                            <a:schemeClr val="bg1">
                              <a:lumMod val="75000"/>
                            </a:schemeClr>
                          </a:solidFill>
                        </a:rPr>
                        <a:t>OPFØLGNING FRA SIDSTE MØDE</a:t>
                      </a:r>
                    </a:p>
                  </a:txBody>
                  <a:tcPr/>
                </a:tc>
                <a:extLst>
                  <a:ext uri="{0D108BD9-81ED-4DB2-BD59-A6C34878D82A}">
                    <a16:rowId xmlns:a16="http://schemas.microsoft.com/office/drawing/2014/main" val="1684644259"/>
                  </a:ext>
                </a:extLst>
              </a:tr>
              <a:tr h="610512">
                <a:tc>
                  <a:txBody>
                    <a:bodyPr/>
                    <a:lstStyle/>
                    <a:p>
                      <a:r>
                        <a:rPr lang="da-DK" sz="3200">
                          <a:solidFill>
                            <a:srgbClr val="297A77"/>
                          </a:solidFill>
                        </a:rPr>
                        <a:t>15 min.</a:t>
                      </a:r>
                    </a:p>
                  </a:txBody>
                  <a:tcPr/>
                </a:tc>
                <a:tc>
                  <a:txBody>
                    <a:bodyPr/>
                    <a:lstStyle/>
                    <a:p>
                      <a:r>
                        <a:rPr lang="da-DK" sz="3200">
                          <a:solidFill>
                            <a:srgbClr val="297A77"/>
                          </a:solidFill>
                        </a:rPr>
                        <a:t>INTRODUKTION</a:t>
                      </a:r>
                    </a:p>
                  </a:txBody>
                  <a:tcPr/>
                </a:tc>
                <a:extLst>
                  <a:ext uri="{0D108BD9-81ED-4DB2-BD59-A6C34878D82A}">
                    <a16:rowId xmlns:a16="http://schemas.microsoft.com/office/drawing/2014/main" val="820488714"/>
                  </a:ext>
                </a:extLst>
              </a:tr>
              <a:tr h="1124627">
                <a:tc>
                  <a:txBody>
                    <a:bodyPr/>
                    <a:lstStyle/>
                    <a:p>
                      <a:r>
                        <a:rPr lang="da-DK" sz="3200">
                          <a:solidFill>
                            <a:srgbClr val="297A77"/>
                          </a:solidFill>
                        </a:rPr>
                        <a:t>45 min.</a:t>
                      </a:r>
                    </a:p>
                  </a:txBody>
                  <a:tcPr/>
                </a:tc>
                <a:tc>
                  <a:txBody>
                    <a:bodyPr/>
                    <a:lstStyle/>
                    <a:p>
                      <a:r>
                        <a:rPr lang="da-DK" sz="3200">
                          <a:solidFill>
                            <a:srgbClr val="297A77"/>
                          </a:solidFill>
                        </a:rPr>
                        <a:t>BLOK 1: MONITORERING OG OPFØLGNING</a:t>
                      </a:r>
                    </a:p>
                  </a:txBody>
                  <a:tcPr/>
                </a:tc>
                <a:extLst>
                  <a:ext uri="{0D108BD9-81ED-4DB2-BD59-A6C34878D82A}">
                    <a16:rowId xmlns:a16="http://schemas.microsoft.com/office/drawing/2014/main" val="2749003540"/>
                  </a:ext>
                </a:extLst>
              </a:tr>
              <a:tr h="610512">
                <a:tc>
                  <a:txBody>
                    <a:bodyPr/>
                    <a:lstStyle/>
                    <a:p>
                      <a:r>
                        <a:rPr lang="da-DK" sz="3200">
                          <a:solidFill>
                            <a:srgbClr val="297A77"/>
                          </a:solidFill>
                        </a:rPr>
                        <a:t>15 min.</a:t>
                      </a:r>
                    </a:p>
                  </a:txBody>
                  <a:tcPr/>
                </a:tc>
                <a:tc>
                  <a:txBody>
                    <a:bodyPr/>
                    <a:lstStyle/>
                    <a:p>
                      <a:r>
                        <a:rPr lang="da-DK" sz="3200">
                          <a:solidFill>
                            <a:srgbClr val="297A77"/>
                          </a:solidFill>
                        </a:rPr>
                        <a:t>PAUSE</a:t>
                      </a:r>
                    </a:p>
                  </a:txBody>
                  <a:tcPr/>
                </a:tc>
                <a:extLst>
                  <a:ext uri="{0D108BD9-81ED-4DB2-BD59-A6C34878D82A}">
                    <a16:rowId xmlns:a16="http://schemas.microsoft.com/office/drawing/2014/main" val="4257141178"/>
                  </a:ext>
                </a:extLst>
              </a:tr>
              <a:tr h="610512">
                <a:tc>
                  <a:txBody>
                    <a:bodyPr/>
                    <a:lstStyle/>
                    <a:p>
                      <a:r>
                        <a:rPr lang="da-DK" sz="3200">
                          <a:solidFill>
                            <a:srgbClr val="297A77"/>
                          </a:solidFill>
                        </a:rPr>
                        <a:t>45 min.</a:t>
                      </a:r>
                    </a:p>
                  </a:txBody>
                  <a:tcPr/>
                </a:tc>
                <a:tc>
                  <a:txBody>
                    <a:bodyPr/>
                    <a:lstStyle/>
                    <a:p>
                      <a:r>
                        <a:rPr lang="da-DK" sz="3200">
                          <a:solidFill>
                            <a:srgbClr val="297A77"/>
                          </a:solidFill>
                        </a:rPr>
                        <a:t>BLOK 2: BEHANDLING</a:t>
                      </a:r>
                    </a:p>
                  </a:txBody>
                  <a:tcPr/>
                </a:tc>
                <a:extLst>
                  <a:ext uri="{0D108BD9-81ED-4DB2-BD59-A6C34878D82A}">
                    <a16:rowId xmlns:a16="http://schemas.microsoft.com/office/drawing/2014/main" val="3564924289"/>
                  </a:ext>
                </a:extLst>
              </a:tr>
              <a:tr h="1124627">
                <a:tc>
                  <a:txBody>
                    <a:bodyPr/>
                    <a:lstStyle/>
                    <a:p>
                      <a:r>
                        <a:rPr lang="da-DK" sz="3200">
                          <a:solidFill>
                            <a:srgbClr val="297A77"/>
                          </a:solidFill>
                        </a:rPr>
                        <a:t>30 min.</a:t>
                      </a:r>
                    </a:p>
                  </a:txBody>
                  <a:tcPr/>
                </a:tc>
                <a:tc>
                  <a:txBody>
                    <a:bodyPr/>
                    <a:lstStyle/>
                    <a:p>
                      <a:r>
                        <a:rPr lang="da-DK" sz="3200">
                          <a:solidFill>
                            <a:srgbClr val="297A77"/>
                          </a:solidFill>
                        </a:rPr>
                        <a:t>BLOK 3: IMPLEMENTERING OG OPFØLGNING</a:t>
                      </a:r>
                    </a:p>
                  </a:txBody>
                  <a:tcPr/>
                </a:tc>
                <a:extLst>
                  <a:ext uri="{0D108BD9-81ED-4DB2-BD59-A6C34878D82A}">
                    <a16:rowId xmlns:a16="http://schemas.microsoft.com/office/drawing/2014/main" val="2267854594"/>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85531" y="-9095"/>
            <a:ext cx="9239251" cy="1084296"/>
          </a:xfrm>
        </p:spPr>
        <p:txBody>
          <a:bodyPr>
            <a:normAutofit/>
          </a:bodyPr>
          <a:lstStyle/>
          <a:p>
            <a:r>
              <a:rPr lang="da-DK" b="1">
                <a:solidFill>
                  <a:srgbClr val="297A77"/>
                </a:solidFill>
                <a:latin typeface="+mn-lt"/>
              </a:rPr>
              <a:t>Behandlingsalgoritme – et eksempel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075201"/>
            <a:ext cx="9185480" cy="5009644"/>
          </a:xfrm>
        </p:spPr>
        <p:txBody>
          <a:bodyPr>
            <a:noAutofit/>
          </a:bodyPr>
          <a:lstStyle/>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Opstart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 (ACE eller AIIA) – ved  ældre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evt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C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Algoritme</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A+C+D –  ved ældre C+A+D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Titrering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Hurtig 2-4 uger per trin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Dosis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AIIA /ACE: Gå op til maksimal dosis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diuretika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og betablokker brug lav/moderat dosis</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 Ved BT </a:t>
            </a:r>
            <a:r>
              <a:rPr lang="da-DK" sz="2000" noProof="0" dirty="0">
                <a:solidFill>
                  <a:prstClr val="black"/>
                </a:solidFill>
                <a:latin typeface="Calibri" panose="020F0502020204030204"/>
              </a:rPr>
              <a:t>&gt;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20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mmHg</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fra mål:</a:t>
            </a:r>
            <a:r>
              <a:rPr kumimoji="0" lang="da-DK" sz="2000" b="0" i="0" u="none" strike="noStrike" kern="1200" cap="none" spc="0" normalizeH="0" noProof="0" dirty="0">
                <a:ln>
                  <a:noFill/>
                </a:ln>
                <a:solidFill>
                  <a:prstClr val="black"/>
                </a:solidFill>
                <a:effectLst/>
                <a:uLnTx/>
                <a:uFillTx/>
                <a:latin typeface="Calibri" panose="020F0502020204030204"/>
                <a:ea typeface="+mn-ea"/>
                <a:cs typeface="+mn-cs"/>
              </a:rPr>
              <a:t> </a:t>
            </a:r>
            <a:r>
              <a:rPr lang="da-DK" sz="2000" dirty="0">
                <a:solidFill>
                  <a:prstClr val="black"/>
                </a:solidFill>
                <a:latin typeface="Calibri" panose="020F0502020204030204"/>
              </a:rPr>
              <a:t>S</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tart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med kombinationsbehandling</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Trinvis </a:t>
            </a:r>
            <a:r>
              <a:rPr kumimoji="0" lang="da-DK" sz="2000" b="0" i="0" u="none" strike="noStrike" kern="1200" cap="none" spc="0" normalizeH="0" baseline="0" noProof="0" dirty="0" err="1">
                <a:ln>
                  <a:noFill/>
                </a:ln>
                <a:solidFill>
                  <a:srgbClr val="297A77"/>
                </a:solidFill>
                <a:effectLst/>
                <a:uLnTx/>
                <a:uFillTx/>
                <a:latin typeface="Calibri" panose="020F0502020204030204"/>
                <a:ea typeface="+mn-ea"/>
                <a:cs typeface="+mn-cs"/>
              </a:rPr>
              <a:t>optitrering</a:t>
            </a: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1 AIIA op til max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2 tillæg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lav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3 tillæg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thiazid</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 lav/moderat dosis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Eksempel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Candesartan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8-32 mg –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losartan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50-100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Amlodipin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5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mite</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m. kaliumklorid</a:t>
            </a:r>
            <a:endParaRPr lang="da-DK" sz="20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Tree>
    <p:extLst>
      <p:ext uri="{BB962C8B-B14F-4D97-AF65-F5344CB8AC3E}">
        <p14:creationId xmlns:p14="http://schemas.microsoft.com/office/powerpoint/2010/main" val="118367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D860A862-BC83-C7B7-B9FB-1D49A3D4CB38}"/>
              </a:ext>
            </a:extLst>
          </p:cNvPr>
          <p:cNvPicPr>
            <a:picLocks noChangeAspect="1"/>
          </p:cNvPicPr>
          <p:nvPr/>
        </p:nvPicPr>
        <p:blipFill>
          <a:blip r:embed="rId3"/>
          <a:stretch>
            <a:fillRect/>
          </a:stretch>
        </p:blipFill>
        <p:spPr>
          <a:xfrm>
            <a:off x="246832" y="160467"/>
            <a:ext cx="11779699" cy="6582532"/>
          </a:xfrm>
          <a:prstGeom prst="rect">
            <a:avLst/>
          </a:prstGeom>
        </p:spPr>
      </p:pic>
    </p:spTree>
    <p:extLst>
      <p:ext uri="{BB962C8B-B14F-4D97-AF65-F5344CB8AC3E}">
        <p14:creationId xmlns:p14="http://schemas.microsoft.com/office/powerpoint/2010/main" val="16384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rotWithShape="1">
          <a:blip r:embed="rId3"/>
          <a:srcRect l="29293" t="9507" r="30541" b="8206"/>
          <a:stretch/>
        </p:blipFill>
        <p:spPr>
          <a:xfrm>
            <a:off x="2899144" y="365125"/>
            <a:ext cx="5479311" cy="6314176"/>
          </a:xfrm>
          <a:prstGeom prst="rect">
            <a:avLst/>
          </a:prstGeom>
          <a:ln>
            <a:solidFill>
              <a:schemeClr val="tx1"/>
            </a:solidFill>
          </a:ln>
        </p:spPr>
      </p:pic>
      <p:sp>
        <p:nvSpPr>
          <p:cNvPr id="6" name="Ellipse 5"/>
          <p:cNvSpPr/>
          <p:nvPr/>
        </p:nvSpPr>
        <p:spPr>
          <a:xfrm>
            <a:off x="4954772" y="282045"/>
            <a:ext cx="1205023" cy="446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7427495" y="3400929"/>
            <a:ext cx="192506" cy="800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3253562" y="629375"/>
            <a:ext cx="956932" cy="372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1536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r>
              <a:rPr lang="da-DK" b="1">
                <a:solidFill>
                  <a:srgbClr val="297A77"/>
                </a:solidFill>
                <a:latin typeface="+mn-lt"/>
              </a:rPr>
              <a:t>Gruppedrøftelse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17636" cy="4679980"/>
          </a:xfrm>
        </p:spPr>
        <p:txBody>
          <a:bodyPr vert="horz" lIns="91440" tIns="45720" rIns="91440" bIns="45720" rtlCol="0" anchor="t">
            <a:noAutofit/>
          </a:bodyPr>
          <a:lstStyle/>
          <a:p>
            <a:r>
              <a:rPr lang="da-DK" sz="3200" dirty="0"/>
              <a:t>Er der flere end ventet med for højt systolisk BT? Hvad er forklaringen? Ses an? Hvordan iværksættes og følges der op på medicinændringer? Personalets rolle? Lægens rolle?</a:t>
            </a:r>
          </a:p>
          <a:p>
            <a:pPr lvl="0"/>
            <a:r>
              <a:rPr lang="da-DK" sz="3200" dirty="0"/>
              <a:t>Ideer til ændringer?</a:t>
            </a:r>
          </a:p>
          <a:p>
            <a:r>
              <a:rPr lang="da-DK" sz="3200" dirty="0"/>
              <a:t>Patienterne der har fx sys BT&gt;135 eller sys BT&gt;150 kan findes i forløbsplansoverblikket opdelt på om de er i medicinsk behandling. Vil det være en prioritet for din praksis at finde dem frem?</a:t>
            </a:r>
          </a:p>
          <a:p>
            <a:pPr marL="0" indent="0">
              <a:buNone/>
            </a:pPr>
            <a:r>
              <a:rPr lang="da-DK" sz="3200" dirty="0"/>
              <a:t>               </a:t>
            </a:r>
            <a:endParaRPr lang="da-DK" sz="3200" dirty="0">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26112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4B67008-0DAD-899C-32E9-77DD657A0271}"/>
              </a:ext>
            </a:extLst>
          </p:cNvPr>
          <p:cNvPicPr>
            <a:picLocks noChangeAspect="1"/>
          </p:cNvPicPr>
          <p:nvPr/>
        </p:nvPicPr>
        <p:blipFill>
          <a:blip r:embed="rId3"/>
          <a:stretch>
            <a:fillRect/>
          </a:stretch>
        </p:blipFill>
        <p:spPr>
          <a:xfrm>
            <a:off x="768928" y="112765"/>
            <a:ext cx="10266218" cy="6632470"/>
          </a:xfrm>
          <a:prstGeom prst="rect">
            <a:avLst/>
          </a:prstGeom>
        </p:spPr>
      </p:pic>
    </p:spTree>
    <p:extLst>
      <p:ext uri="{BB962C8B-B14F-4D97-AF65-F5344CB8AC3E}">
        <p14:creationId xmlns:p14="http://schemas.microsoft.com/office/powerpoint/2010/main" val="1909957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Sådan finder du patienter der mangler ACE/AT2</a:t>
            </a: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3" name="Billede 2"/>
          <p:cNvPicPr>
            <a:picLocks noChangeAspect="1"/>
          </p:cNvPicPr>
          <p:nvPr/>
        </p:nvPicPr>
        <p:blipFill rotWithShape="1">
          <a:blip r:embed="rId4"/>
          <a:srcRect l="29502" t="29816" r="30651" b="10585"/>
          <a:stretch/>
        </p:blipFill>
        <p:spPr>
          <a:xfrm>
            <a:off x="2337262" y="1530219"/>
            <a:ext cx="6015472" cy="5061096"/>
          </a:xfrm>
          <a:prstGeom prst="rect">
            <a:avLst/>
          </a:prstGeom>
          <a:ln>
            <a:solidFill>
              <a:schemeClr val="tx1"/>
            </a:solidFill>
          </a:ln>
        </p:spPr>
      </p:pic>
      <p:sp>
        <p:nvSpPr>
          <p:cNvPr id="9" name="Ellipse 8"/>
          <p:cNvSpPr/>
          <p:nvPr/>
        </p:nvSpPr>
        <p:spPr>
          <a:xfrm>
            <a:off x="5181601" y="2804805"/>
            <a:ext cx="311888" cy="1024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7059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70203" y="181961"/>
            <a:ext cx="9129149" cy="1325563"/>
          </a:xfrm>
        </p:spPr>
        <p:txBody>
          <a:bodyPr>
            <a:normAutofit/>
          </a:bodyPr>
          <a:lstStyle/>
          <a:p>
            <a:r>
              <a:rPr lang="da-DK" b="1">
                <a:solidFill>
                  <a:srgbClr val="297A77"/>
                </a:solidFill>
                <a:latin typeface="+mn-lt"/>
              </a:rPr>
              <a:t>Gruppedrøftelse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17636" cy="4679980"/>
          </a:xfrm>
        </p:spPr>
        <p:txBody>
          <a:bodyPr vert="horz" lIns="91440" tIns="45720" rIns="91440" bIns="45720" rtlCol="0" anchor="t">
            <a:noAutofit/>
          </a:bodyPr>
          <a:lstStyle/>
          <a:p>
            <a:pPr marL="457200" indent="-457200">
              <a:buFont typeface="+mj-lt"/>
              <a:buAutoNum type="arabicPeriod"/>
            </a:pPr>
            <a:r>
              <a:rPr lang="da-DK" sz="3200" dirty="0"/>
              <a:t>Hvad kan forklaringen være på manglende ACE/AT2 behandling af patienter med </a:t>
            </a:r>
            <a:r>
              <a:rPr lang="da-DK" sz="3200" dirty="0" err="1"/>
              <a:t>mikro</a:t>
            </a:r>
            <a:r>
              <a:rPr lang="da-DK" sz="3200" dirty="0"/>
              <a:t>/makro </a:t>
            </a:r>
            <a:r>
              <a:rPr lang="da-DK" sz="3200" dirty="0" err="1"/>
              <a:t>albuminuri</a:t>
            </a:r>
            <a:r>
              <a:rPr lang="da-DK" sz="3200" dirty="0"/>
              <a:t>? </a:t>
            </a:r>
          </a:p>
          <a:p>
            <a:pPr marL="457200" indent="-457200">
              <a:buFont typeface="+mj-lt"/>
              <a:buAutoNum type="arabicPeriod"/>
            </a:pPr>
            <a:r>
              <a:rPr lang="da-DK" sz="3200" dirty="0"/>
              <a:t>Patienterne kan findes i statistikoverblikket i dit journalsystem – kan det udnyttes eller er der andre ideer til hvad den enkelte praksis kan gøre?</a:t>
            </a:r>
            <a:endParaRPr lang="da-DK" sz="3200" dirty="0">
              <a:cs typeface="Calibri"/>
            </a:endParaRPr>
          </a:p>
          <a:p>
            <a:pPr marL="0" indent="0">
              <a:buNone/>
            </a:pPr>
            <a:r>
              <a:rPr lang="da-DK" sz="3200" dirty="0"/>
              <a:t>               </a:t>
            </a:r>
            <a:endParaRPr lang="da-DK" sz="3200" dirty="0">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922790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85000" lnSpcReduction="20000"/>
          </a:bodyPr>
          <a:lstStyle/>
          <a:p>
            <a:pPr marL="0" indent="0">
              <a:lnSpc>
                <a:spcPct val="100000"/>
              </a:lnSpc>
              <a:buClr>
                <a:srgbClr val="297A77"/>
              </a:buClr>
              <a:buSzPct val="105000"/>
              <a:buNone/>
            </a:pPr>
            <a:r>
              <a:rPr lang="da-DK" sz="3300" dirty="0"/>
              <a:t>Hvad har I talt om:</a:t>
            </a:r>
          </a:p>
          <a:p>
            <a:pPr marL="514350" indent="-514350">
              <a:lnSpc>
                <a:spcPct val="100000"/>
              </a:lnSpc>
              <a:buClr>
                <a:srgbClr val="297A77"/>
              </a:buClr>
              <a:buSzPct val="105000"/>
              <a:buFont typeface="+mj-lt"/>
              <a:buAutoNum type="arabicPeriod"/>
            </a:pPr>
            <a:r>
              <a:rPr lang="da-DK" sz="3300" dirty="0"/>
              <a:t>i forhold til at forhindre BT&gt;150 hos patienter i medicinsk behandling?</a:t>
            </a:r>
          </a:p>
          <a:p>
            <a:pPr marL="514350" indent="-514350">
              <a:lnSpc>
                <a:spcPct val="100000"/>
              </a:lnSpc>
              <a:buClr>
                <a:srgbClr val="297A77"/>
              </a:buClr>
              <a:buSzPct val="105000"/>
              <a:buFont typeface="+mj-lt"/>
              <a:buAutoNum type="arabicPeriod"/>
            </a:pPr>
            <a:r>
              <a:rPr lang="da-DK" sz="3300" dirty="0"/>
              <a:t>I forhold til at få flest mulige patienter med påvirket nyrefunktion sat i behandling med ACE/AT2?</a:t>
            </a:r>
          </a:p>
          <a:p>
            <a:pPr marL="0" indent="0">
              <a:lnSpc>
                <a:spcPct val="100000"/>
              </a:lnSpc>
              <a:buClr>
                <a:srgbClr val="297A77"/>
              </a:buClr>
              <a:buSzPct val="105000"/>
              <a:buNone/>
            </a:pPr>
            <a:r>
              <a:rPr lang="da-DK" sz="3200" dirty="0"/>
              <a:t> </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fontScale="92500" lnSpcReduction="10000"/>
          </a:bodyPr>
          <a:lstStyle/>
          <a:p>
            <a:pPr>
              <a:buClr>
                <a:srgbClr val="297A77"/>
              </a:buClr>
              <a:buSzPct val="105000"/>
            </a:pPr>
            <a:r>
              <a:rPr lang="da-DK" sz="3200"/>
              <a:t>Stille refleksion og notér de vigtigste pointer i tager med jer</a:t>
            </a:r>
            <a:endParaRPr lang="da-DK" sz="4400"/>
          </a:p>
          <a:p>
            <a:pPr>
              <a:buClr>
                <a:srgbClr val="297A77"/>
              </a:buClr>
              <a:buSzPct val="105000"/>
            </a:pPr>
            <a:endParaRPr lang="da-DK" sz="3200"/>
          </a:p>
          <a:p>
            <a:pPr>
              <a:buClr>
                <a:srgbClr val="297A77"/>
              </a:buClr>
              <a:buSzPct val="105000"/>
            </a:pPr>
            <a:endParaRPr lang="da-DK" sz="3200"/>
          </a:p>
          <a:p>
            <a:pPr>
              <a:buClr>
                <a:srgbClr val="297A77"/>
              </a:buClr>
              <a:buSzPct val="105000"/>
            </a:pPr>
            <a:endParaRPr lang="da-DK" sz="3200"/>
          </a:p>
          <a:p>
            <a:pPr marL="0" indent="0">
              <a:buClr>
                <a:srgbClr val="297A77"/>
              </a:buClr>
              <a:buSzPct val="105000"/>
              <a:buNone/>
            </a:pPr>
            <a:endParaRPr lang="da-DK" sz="3200"/>
          </a:p>
          <a:p>
            <a:pPr marL="0" indent="0">
              <a:buClr>
                <a:srgbClr val="297A77"/>
              </a:buClr>
              <a:buSzPct val="105000"/>
              <a:buNone/>
            </a:pPr>
            <a:endParaRPr lang="da-DK" sz="3200"/>
          </a:p>
          <a:p>
            <a:pPr marL="0" indent="0">
              <a:buClr>
                <a:srgbClr val="297A77"/>
              </a:buClr>
              <a:buSzPct val="105000"/>
              <a:buNone/>
            </a:pPr>
            <a:endParaRPr lang="da-DK" sz="3200"/>
          </a:p>
          <a:p>
            <a:pPr marL="0" indent="0">
              <a:buClr>
                <a:srgbClr val="297A77"/>
              </a:buClr>
              <a:buSzPct val="105000"/>
              <a:buNone/>
            </a:pP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pic>
        <p:nvPicPr>
          <p:cNvPr id="13" name="Billede 12">
            <a:extLst>
              <a:ext uri="{FF2B5EF4-FFF2-40B4-BE49-F238E27FC236}">
                <a16:creationId xmlns:a16="http://schemas.microsoft.com/office/drawing/2014/main" id="{28D137DE-8786-0A39-92BB-E72C24CC41CF}"/>
              </a:ext>
            </a:extLst>
          </p:cNvPr>
          <p:cNvPicPr>
            <a:picLocks noChangeAspect="1"/>
          </p:cNvPicPr>
          <p:nvPr/>
        </p:nvPicPr>
        <p:blipFill>
          <a:blip r:embed="rId4"/>
          <a:stretch>
            <a:fillRect/>
          </a:stretch>
        </p:blipFill>
        <p:spPr>
          <a:xfrm>
            <a:off x="485899" y="2003436"/>
            <a:ext cx="7533983" cy="3928764"/>
          </a:xfrm>
          <a:prstGeom prst="rect">
            <a:avLst/>
          </a:prstGeom>
        </p:spPr>
      </p:pic>
      <p:pic>
        <p:nvPicPr>
          <p:cNvPr id="15" name="Billede 14" descr="Et billede, der indeholder tekst&#10;&#10;Automatisk genereret beskrivelse">
            <a:extLst>
              <a:ext uri="{FF2B5EF4-FFF2-40B4-BE49-F238E27FC236}">
                <a16:creationId xmlns:a16="http://schemas.microsoft.com/office/drawing/2014/main" id="{C1FA7BBE-6FCA-42F6-7B55-2A08CBEB24AE}"/>
              </a:ext>
            </a:extLst>
          </p:cNvPr>
          <p:cNvPicPr>
            <a:picLocks noChangeAspect="1"/>
          </p:cNvPicPr>
          <p:nvPr/>
        </p:nvPicPr>
        <p:blipFill>
          <a:blip r:embed="rId5"/>
          <a:stretch>
            <a:fillRect/>
          </a:stretch>
        </p:blipFill>
        <p:spPr>
          <a:xfrm>
            <a:off x="4307398" y="4631551"/>
            <a:ext cx="6097449" cy="2054464"/>
          </a:xfrm>
          <a:prstGeom prst="rect">
            <a:avLst/>
          </a:prstGeom>
        </p:spPr>
      </p:pic>
      <p:pic>
        <p:nvPicPr>
          <p:cNvPr id="17" name="Billede 16" descr="Et billede, der indeholder tekst&#10;&#10;Automatisk genereret beskrivelse">
            <a:extLst>
              <a:ext uri="{FF2B5EF4-FFF2-40B4-BE49-F238E27FC236}">
                <a16:creationId xmlns:a16="http://schemas.microsoft.com/office/drawing/2014/main" id="{040BE189-21F3-16B0-FAE8-E78C8BAFCCD3}"/>
              </a:ext>
            </a:extLst>
          </p:cNvPr>
          <p:cNvPicPr>
            <a:picLocks noChangeAspect="1"/>
          </p:cNvPicPr>
          <p:nvPr/>
        </p:nvPicPr>
        <p:blipFill>
          <a:blip r:embed="rId6"/>
          <a:stretch>
            <a:fillRect/>
          </a:stretch>
        </p:blipFill>
        <p:spPr>
          <a:xfrm>
            <a:off x="426346" y="-66961"/>
            <a:ext cx="9884496" cy="1928998"/>
          </a:xfrm>
          <a:prstGeom prst="rect">
            <a:avLst/>
          </a:prstGeom>
        </p:spPr>
      </p:pic>
    </p:spTree>
    <p:extLst>
      <p:ext uri="{BB962C8B-B14F-4D97-AF65-F5344CB8AC3E}">
        <p14:creationId xmlns:p14="http://schemas.microsoft.com/office/powerpoint/2010/main" val="191364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12140" y="17828"/>
            <a:ext cx="10633364" cy="1021405"/>
          </a:xfrm>
        </p:spPr>
        <p:txBody>
          <a:bodyPr>
            <a:normAutofit/>
          </a:bodyPr>
          <a:lstStyle/>
          <a:p>
            <a:r>
              <a:rPr lang="da-DK" b="1">
                <a:solidFill>
                  <a:srgbClr val="297A77"/>
                </a:solidFill>
                <a:latin typeface="+mn-lt"/>
              </a:rPr>
              <a:t>Mødenoter og implementeringsplan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112140" y="943770"/>
            <a:ext cx="11070381" cy="5597728"/>
          </a:xfrm>
        </p:spPr>
        <p:txBody>
          <a:bodyPr>
            <a:normAutofit/>
          </a:bodyPr>
          <a:lstStyle/>
          <a:p>
            <a:pPr marL="0" indent="0">
              <a:buNone/>
            </a:pPr>
            <a:r>
              <a:rPr lang="da-DK" sz="2800">
                <a:cs typeface="Calibri"/>
              </a:rPr>
              <a:t>Brug </a:t>
            </a:r>
            <a:r>
              <a:rPr lang="da-DK" sz="2800" i="1">
                <a:cs typeface="Calibri"/>
              </a:rPr>
              <a:t>mødenoterne</a:t>
            </a:r>
            <a:r>
              <a:rPr lang="da-DK" sz="2800">
                <a:cs typeface="Calibri"/>
              </a:rPr>
              <a:t> til at notere de vigtigste pointer i løbet af mødet. </a:t>
            </a:r>
          </a:p>
          <a:p>
            <a:pPr marL="0" indent="0">
              <a:buNone/>
            </a:pPr>
            <a:r>
              <a:rPr lang="da-DK" sz="2700">
                <a:cs typeface="Calibri"/>
              </a:rPr>
              <a:t>Du skal bruge noterne, når </a:t>
            </a:r>
            <a:r>
              <a:rPr lang="da-DK" sz="2700" i="1">
                <a:cs typeface="Calibri"/>
              </a:rPr>
              <a:t>Implementeringsplanen</a:t>
            </a:r>
            <a:r>
              <a:rPr lang="da-DK" sz="2700">
                <a:cs typeface="Calibri"/>
              </a:rPr>
              <a:t> udfyldes til sidst i dag. </a:t>
            </a:r>
            <a:endParaRPr lang="da-DK" sz="27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48886" y="2800089"/>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pic>
        <p:nvPicPr>
          <p:cNvPr id="5" name="Billede 4">
            <a:extLst>
              <a:ext uri="{FF2B5EF4-FFF2-40B4-BE49-F238E27FC236}">
                <a16:creationId xmlns:a16="http://schemas.microsoft.com/office/drawing/2014/main" id="{B5841956-2D5D-424A-8FD4-3BA9604E02D0}"/>
              </a:ext>
            </a:extLst>
          </p:cNvPr>
          <p:cNvPicPr>
            <a:picLocks noChangeAspect="1"/>
          </p:cNvPicPr>
          <p:nvPr/>
        </p:nvPicPr>
        <p:blipFill>
          <a:blip r:embed="rId4"/>
          <a:stretch>
            <a:fillRect/>
          </a:stretch>
        </p:blipFill>
        <p:spPr>
          <a:xfrm>
            <a:off x="420422" y="2001313"/>
            <a:ext cx="6218459" cy="3482642"/>
          </a:xfrm>
          <a:prstGeom prst="rect">
            <a:avLst/>
          </a:prstGeom>
        </p:spPr>
      </p:pic>
      <p:pic>
        <p:nvPicPr>
          <p:cNvPr id="3" name="Billede 2">
            <a:extLst>
              <a:ext uri="{FF2B5EF4-FFF2-40B4-BE49-F238E27FC236}">
                <a16:creationId xmlns:a16="http://schemas.microsoft.com/office/drawing/2014/main" id="{E895DBB1-2911-4149-BC9C-B29B6253D745}"/>
              </a:ext>
            </a:extLst>
          </p:cNvPr>
          <p:cNvPicPr>
            <a:picLocks noChangeAspect="1"/>
          </p:cNvPicPr>
          <p:nvPr/>
        </p:nvPicPr>
        <p:blipFill>
          <a:blip r:embed="rId5"/>
          <a:stretch>
            <a:fillRect/>
          </a:stretch>
        </p:blipFill>
        <p:spPr>
          <a:xfrm>
            <a:off x="3003211" y="4430291"/>
            <a:ext cx="7285015" cy="2312900"/>
          </a:xfrm>
          <a:prstGeom prst="rect">
            <a:avLst/>
          </a:prstGeom>
        </p:spPr>
      </p:pic>
    </p:spTree>
    <p:extLst>
      <p:ext uri="{BB962C8B-B14F-4D97-AF65-F5344CB8AC3E}">
        <p14:creationId xmlns:p14="http://schemas.microsoft.com/office/powerpoint/2010/main" val="114160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3: Implementering og opfølgning</a:t>
            </a:r>
          </a:p>
          <a:p>
            <a:pPr marL="0" indent="0">
              <a:buNone/>
            </a:pPr>
            <a:endParaRPr lang="da-DK" sz="2400" b="1">
              <a:cs typeface="Calibri"/>
            </a:endParaRPr>
          </a:p>
          <a:p>
            <a:pPr marL="0" indent="0">
              <a:buNone/>
            </a:pPr>
            <a:r>
              <a:rPr lang="da-DK" sz="2400" b="1">
                <a:cs typeface="Calibri"/>
              </a:rPr>
              <a:t>I skal nu sidde sammen med kolleger fra egen praksis. Sololæger sidder sammen.</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r>
              <a:rPr lang="da-DK" sz="2800" b="1">
                <a:cs typeface="Calibri"/>
              </a:rPr>
              <a:t>Samlet tid: 30 minutter</a:t>
            </a:r>
          </a:p>
          <a:p>
            <a:pPr marL="0" indent="0">
              <a:buNone/>
            </a:pPr>
            <a:r>
              <a:rPr lang="da-DK" sz="2400" b="1">
                <a:cs typeface="Calibri"/>
              </a:rPr>
              <a:t>I skal udfylde implementeringsplanen.</a:t>
            </a:r>
          </a:p>
          <a:p>
            <a:pPr marL="0" indent="0">
              <a:buNone/>
            </a:pPr>
            <a:endParaRPr lang="da-DK" sz="2400" b="1">
              <a:cs typeface="Calibri"/>
            </a:endParaRPr>
          </a:p>
          <a:p>
            <a:pPr marL="0" indent="0">
              <a:buNone/>
            </a:pPr>
            <a:endParaRPr lang="da-DK" sz="2400" b="1">
              <a:cs typeface="Calibri"/>
            </a:endParaRPr>
          </a:p>
        </p:txBody>
      </p:sp>
      <p:pic>
        <p:nvPicPr>
          <p:cNvPr id="8" name="Billede 7">
            <a:extLst>
              <a:ext uri="{FF2B5EF4-FFF2-40B4-BE49-F238E27FC236}">
                <a16:creationId xmlns:a16="http://schemas.microsoft.com/office/drawing/2014/main" id="{CE521E28-F340-4327-B100-3F8D6E20927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Blok 3: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lvl="0" indent="0">
              <a:buClr>
                <a:srgbClr val="297A77"/>
              </a:buClr>
              <a:buSzPct val="105000"/>
              <a:buNone/>
            </a:pPr>
            <a:r>
              <a:rPr lang="da-DK" sz="3000" b="1">
                <a:solidFill>
                  <a:srgbClr val="297A77"/>
                </a:solidFill>
                <a:ea typeface="+mj-ea"/>
                <a:cs typeface="+mj-cs"/>
              </a:rPr>
              <a:t>Drøft i gruppen og udfyld implementeringsplanen (15 min.)</a:t>
            </a:r>
          </a:p>
          <a:p>
            <a:pPr lvl="0"/>
            <a:r>
              <a:rPr lang="da-DK" sz="2400"/>
              <a:t>Hvilke gode ideer til organisering af opfølgning og behandling er der kommet på mødet?</a:t>
            </a:r>
            <a:endParaRPr lang="da-DK" sz="2400">
              <a:cs typeface="Calibri"/>
            </a:endParaRPr>
          </a:p>
          <a:p>
            <a:r>
              <a:rPr lang="da-DK" sz="2400"/>
              <a:t>Hvilke ændringer vil det være vigtigst og lettest at gennemføre? </a:t>
            </a:r>
          </a:p>
          <a:p>
            <a:pPr lvl="0"/>
            <a:r>
              <a:rPr lang="en-US" sz="2400" err="1"/>
              <a:t>Hvordan</a:t>
            </a:r>
            <a:r>
              <a:rPr lang="en-US" sz="2400"/>
              <a:t> </a:t>
            </a:r>
            <a:r>
              <a:rPr lang="en-US" sz="2400" err="1"/>
              <a:t>kan</a:t>
            </a:r>
            <a:r>
              <a:rPr lang="en-US" sz="2400"/>
              <a:t> </a:t>
            </a:r>
            <a:r>
              <a:rPr lang="en-US" sz="2400" err="1"/>
              <a:t>ændringer</a:t>
            </a:r>
            <a:r>
              <a:rPr lang="en-US" sz="2400"/>
              <a:t> </a:t>
            </a:r>
            <a:r>
              <a:rPr lang="en-US" sz="2400" err="1"/>
              <a:t>ske</a:t>
            </a:r>
            <a:r>
              <a:rPr lang="en-US" sz="2400"/>
              <a:t>? </a:t>
            </a:r>
            <a:endParaRPr lang="da-DK" sz="2400"/>
          </a:p>
          <a:p>
            <a:r>
              <a:rPr lang="da-DK" sz="2400"/>
              <a:t>Er der retningslinjer/fraser/andet materiale fra klyngemødet der kan bruges? </a:t>
            </a:r>
            <a:endParaRPr lang="da-DK" sz="2400" i="1"/>
          </a:p>
          <a:p>
            <a:pPr marL="0" indent="0">
              <a:buClr>
                <a:srgbClr val="297A77"/>
              </a:buClr>
              <a:buSzPct val="105000"/>
              <a:buNone/>
            </a:pPr>
            <a:endParaRPr lang="da-DK" sz="2700" b="1">
              <a:solidFill>
                <a:srgbClr val="297A77"/>
              </a:solidFill>
              <a:ea typeface="+mj-ea"/>
              <a:cs typeface="+mj-cs"/>
            </a:endParaRPr>
          </a:p>
          <a:p>
            <a:pPr marL="0" indent="0">
              <a:buClr>
                <a:srgbClr val="297A77"/>
              </a:buClr>
              <a:buSzPct val="105000"/>
              <a:buNone/>
            </a:pPr>
            <a:endParaRPr lang="da-DK" b="1">
              <a:solidFill>
                <a:srgbClr val="297A77"/>
              </a:solidFill>
              <a:ea typeface="+mj-ea"/>
              <a:cs typeface="Calibri"/>
            </a:endParaRP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2993661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Opsamling i plenum (10 min)</a:t>
            </a:r>
            <a:br>
              <a:rPr lang="da-DK" b="1">
                <a:solidFill>
                  <a:srgbClr val="297A77"/>
                </a:solidFill>
                <a:latin typeface="+mn-lt"/>
              </a:rPr>
            </a:br>
            <a:endParaRPr lang="da-DK" sz="2000" b="1">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a:solidFill>
                  <a:srgbClr val="297A77"/>
                </a:solidFill>
                <a:ea typeface="+mj-ea"/>
                <a:cs typeface="+mj-cs"/>
              </a:rPr>
              <a:t>Hvad nåede I frem til at ville arbejde videre med derhjemme?</a:t>
            </a:r>
            <a:endParaRPr lang="da-DK" sz="3000" b="1">
              <a:solidFill>
                <a:srgbClr val="297A77"/>
              </a:solidFill>
              <a:ea typeface="+mj-ea"/>
              <a:cs typeface="Calibri"/>
            </a:endParaRPr>
          </a:p>
          <a:p>
            <a:pPr marL="0" indent="0">
              <a:buNone/>
            </a:pPr>
            <a:r>
              <a:rPr lang="da-DK" sz="3000" b="1">
                <a:solidFill>
                  <a:srgbClr val="297A77"/>
                </a:solidFill>
                <a:ea typeface="+mj-ea"/>
                <a:cs typeface="Calibri"/>
              </a:rPr>
              <a:t>Hvordan vil i gribe det an?</a:t>
            </a:r>
          </a:p>
          <a:p>
            <a:pPr lvl="0"/>
            <a:endParaRPr lang="da-DK" sz="2400">
              <a:solidFill>
                <a:srgbClr val="000000"/>
              </a:solidFill>
              <a:ea typeface="+mj-ea"/>
              <a:cs typeface="Calibri"/>
            </a:endParaRP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42</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43</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28703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66685"/>
            <a:ext cx="10633364" cy="1325563"/>
          </a:xfrm>
        </p:spPr>
        <p:txBody>
          <a:bodyPr>
            <a:normAutofit/>
          </a:bodyPr>
          <a:lstStyle/>
          <a:p>
            <a:r>
              <a:rPr lang="da-DK" b="1">
                <a:solidFill>
                  <a:srgbClr val="297A77"/>
                </a:solidFill>
                <a:latin typeface="+mn-lt"/>
              </a:rPr>
              <a:t>Gruppedrøftelser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02404" y="1642781"/>
            <a:ext cx="8609890" cy="4253136"/>
          </a:xfrm>
        </p:spPr>
        <p:txBody>
          <a:bodyPr>
            <a:normAutofit/>
          </a:bodyPr>
          <a:lstStyle/>
          <a:p>
            <a:pPr marL="0" indent="0">
              <a:buNone/>
            </a:pPr>
            <a:r>
              <a:rPr lang="da-DK" sz="3600" b="1">
                <a:cs typeface="Calibri"/>
              </a:rPr>
              <a:t>Under blok 1 skal du </a:t>
            </a:r>
            <a:r>
              <a:rPr lang="da-DK" sz="3600" b="1">
                <a:solidFill>
                  <a:srgbClr val="FF0000"/>
                </a:solidFill>
                <a:cs typeface="Calibri"/>
              </a:rPr>
              <a:t>IKKE</a:t>
            </a:r>
            <a:r>
              <a:rPr lang="da-DK" sz="3600" b="1">
                <a:cs typeface="Calibri"/>
              </a:rPr>
              <a:t> sidde sammen med kollegaer fra din egen praksis!</a:t>
            </a:r>
          </a:p>
          <a:p>
            <a:pPr marL="0" indent="0">
              <a:buNone/>
            </a:pPr>
            <a:endParaRPr lang="da-DK" sz="3600" b="1">
              <a:cs typeface="Calibri"/>
            </a:endParaRPr>
          </a:p>
          <a:p>
            <a:pPr marL="0" indent="0">
              <a:buNone/>
            </a:pPr>
            <a:r>
              <a:rPr lang="da-DK" sz="3600" b="1">
                <a:cs typeface="Calibri"/>
              </a:rPr>
              <a:t>Under blok 2 og blok 3 om implementering </a:t>
            </a:r>
            <a:r>
              <a:rPr lang="da-DK" sz="3600" b="1">
                <a:solidFill>
                  <a:srgbClr val="FF0000"/>
                </a:solidFill>
                <a:cs typeface="Calibri"/>
              </a:rPr>
              <a:t>SKAL</a:t>
            </a:r>
            <a:r>
              <a:rPr lang="da-DK" sz="3600" b="1">
                <a:cs typeface="Calibri"/>
              </a:rPr>
              <a:t> du sidde sammen med kollegaer fra din praksis – sololæger sidder sammen.</a:t>
            </a:r>
          </a:p>
          <a:p>
            <a:pPr marL="0" indent="0">
              <a:buNone/>
            </a:pPr>
            <a:endParaRPr lang="da-DK" sz="36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334018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5" y="0"/>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294972"/>
            <a:ext cx="9006857" cy="5023998"/>
          </a:xfrm>
        </p:spPr>
        <p:txBody>
          <a:bodyPr>
            <a:normAutofit/>
          </a:bodyPr>
          <a:lstStyle/>
          <a:p>
            <a:pPr marL="0" indent="0">
              <a:buNone/>
            </a:pPr>
            <a:r>
              <a:rPr lang="da-DK" sz="3600" b="1">
                <a:cs typeface="Calibri"/>
              </a:rPr>
              <a:t>Tjek at der på bordet foran dig ligger følgende materiale</a:t>
            </a:r>
            <a:r>
              <a:rPr lang="da-DK" sz="3600">
                <a:cs typeface="Calibri"/>
              </a:rPr>
              <a:t>:</a:t>
            </a:r>
          </a:p>
          <a:p>
            <a:pPr>
              <a:buClr>
                <a:srgbClr val="297A77"/>
              </a:buClr>
            </a:pPr>
            <a:r>
              <a:rPr lang="da-DK" sz="3600">
                <a:cs typeface="Calibri"/>
              </a:rPr>
              <a:t>Grafer over målepunkter med pseudonymiseret ydernumre – klyngekoordinator har en liste over hvem der er hvem i graferne.</a:t>
            </a:r>
          </a:p>
          <a:p>
            <a:pPr>
              <a:buClr>
                <a:srgbClr val="297A77"/>
              </a:buClr>
            </a:pPr>
            <a:r>
              <a:rPr lang="da-DK" sz="3600">
                <a:cs typeface="Calibri"/>
              </a:rPr>
              <a:t>Ark til mødenoter.</a:t>
            </a:r>
          </a:p>
          <a:p>
            <a:pPr>
              <a:buClr>
                <a:srgbClr val="297A77"/>
              </a:buClr>
            </a:pPr>
            <a:r>
              <a:rPr lang="da-DK" sz="3600">
                <a:cs typeface="Calibri"/>
              </a:rPr>
              <a:t>Plan for implementering i praksis: Tag dine ideer med hjem.</a:t>
            </a:r>
          </a:p>
          <a:p>
            <a:pPr marL="0" indent="0">
              <a:buNone/>
            </a:pPr>
            <a:endParaRPr lang="da-DK" sz="36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415037"/>
          </a:xfrm>
        </p:spPr>
        <p:txBody>
          <a:bodyPr>
            <a:normAutofit/>
          </a:bodyPr>
          <a:lstStyle/>
          <a:p>
            <a:r>
              <a:rPr lang="da-DK" b="1">
                <a:solidFill>
                  <a:srgbClr val="297A77"/>
                </a:solidFill>
                <a:latin typeface="+mn-lt"/>
              </a:rPr>
              <a:t>Introduktionsvideo  (6 min.)</a:t>
            </a:r>
            <a:br>
              <a:rPr lang="da-DK" b="1">
                <a:solidFill>
                  <a:srgbClr val="3C8CFA"/>
                </a:solidFill>
                <a:latin typeface="+mn-lt"/>
              </a:rPr>
            </a:br>
            <a:endParaRPr lang="da-DK" b="1">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7</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49696"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9" name="Onlinemedier 8" title="Hypertension – forslag 2 - video 1.mp4">
            <a:hlinkClick r:id="" action="ppaction://media"/>
            <a:extLst>
              <a:ext uri="{FF2B5EF4-FFF2-40B4-BE49-F238E27FC236}">
                <a16:creationId xmlns:a16="http://schemas.microsoft.com/office/drawing/2014/main" id="{F9327E36-F72A-43E8-8A4E-937A80D1C774}"/>
              </a:ext>
            </a:extLst>
          </p:cNvPr>
          <p:cNvPicPr>
            <a:picLocks noRot="1" noChangeAspect="1"/>
          </p:cNvPicPr>
          <p:nvPr>
            <a:videoFile r:link="rId1"/>
          </p:nvPr>
        </p:nvPicPr>
        <p:blipFill>
          <a:blip r:embed="rId5"/>
          <a:stretch>
            <a:fillRect/>
          </a:stretch>
        </p:blipFill>
        <p:spPr>
          <a:xfrm>
            <a:off x="2615421" y="1603005"/>
            <a:ext cx="8128000" cy="4572000"/>
          </a:xfrm>
          <a:prstGeom prst="rect">
            <a:avLst/>
          </a:prstGeom>
        </p:spPr>
      </p:pic>
      <p:sp>
        <p:nvSpPr>
          <p:cNvPr id="3" name="Tekstfelt 2">
            <a:extLst>
              <a:ext uri="{FF2B5EF4-FFF2-40B4-BE49-F238E27FC236}">
                <a16:creationId xmlns:a16="http://schemas.microsoft.com/office/drawing/2014/main" id="{ACC66ABB-EEB8-4EFF-AC34-2A7E7C66AAEB}"/>
              </a:ext>
            </a:extLst>
          </p:cNvPr>
          <p:cNvSpPr txBox="1"/>
          <p:nvPr/>
        </p:nvSpPr>
        <p:spPr>
          <a:xfrm>
            <a:off x="2558270" y="6308209"/>
            <a:ext cx="8662179" cy="461665"/>
          </a:xfrm>
          <a:prstGeom prst="rect">
            <a:avLst/>
          </a:prstGeom>
          <a:noFill/>
        </p:spPr>
        <p:txBody>
          <a:bodyPr wrap="square" rtlCol="0">
            <a:spAutoFit/>
          </a:bodyPr>
          <a:lstStyle/>
          <a:p>
            <a:r>
              <a:rPr lang="da-DK" sz="2400" b="1"/>
              <a:t>Praktiserende læge og professor i almen medicin Bo Christensen</a:t>
            </a:r>
          </a:p>
        </p:txBody>
      </p:sp>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Den årlige status</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fontScale="92500"/>
          </a:bodyPr>
          <a:lstStyle/>
          <a:p>
            <a:pPr>
              <a:lnSpc>
                <a:spcPct val="100000"/>
              </a:lnSpc>
              <a:buClr>
                <a:srgbClr val="297A77"/>
              </a:buClr>
              <a:buSzPct val="105000"/>
            </a:pPr>
            <a:r>
              <a:rPr lang="da-DK" sz="3200" dirty="0"/>
              <a:t>Hjemmeblodtryk (*alternativt </a:t>
            </a:r>
            <a:r>
              <a:rPr lang="da-DK" sz="3200" dirty="0" err="1"/>
              <a:t>uobserveret</a:t>
            </a:r>
            <a:r>
              <a:rPr lang="da-DK" sz="3200" dirty="0"/>
              <a:t> BT i klinik)</a:t>
            </a:r>
          </a:p>
          <a:p>
            <a:r>
              <a:rPr lang="da-DK" sz="3200" dirty="0"/>
              <a:t>U-</a:t>
            </a:r>
            <a:r>
              <a:rPr lang="da-DK" sz="3200" dirty="0" err="1"/>
              <a:t>alb</a:t>
            </a:r>
            <a:r>
              <a:rPr lang="da-DK" sz="3200" dirty="0"/>
              <a:t>/</a:t>
            </a:r>
            <a:r>
              <a:rPr lang="da-DK" sz="3200" dirty="0" err="1"/>
              <a:t>creatinin</a:t>
            </a:r>
            <a:r>
              <a:rPr lang="da-DK" sz="3200" dirty="0"/>
              <a:t> ratio måling</a:t>
            </a:r>
          </a:p>
          <a:p>
            <a:pPr marL="0" indent="0">
              <a:buNone/>
            </a:pPr>
            <a:endParaRPr lang="da-DK" sz="2200" dirty="0"/>
          </a:p>
          <a:p>
            <a:pPr marL="0" indent="0">
              <a:buNone/>
            </a:pPr>
            <a:r>
              <a:rPr lang="da-DK" sz="2200" dirty="0"/>
              <a:t>*Fuldautomatisk blodtryksmåling med 3-6 målinger i et roligt rum efter 5 minutters hvile og over 5 minutter uden tilstedeværelse af </a:t>
            </a:r>
            <a:r>
              <a:rPr lang="da-DK" sz="2200" dirty="0" err="1"/>
              <a:t>sundhedsperson.Læs</a:t>
            </a:r>
            <a:r>
              <a:rPr lang="da-DK" sz="2200" dirty="0"/>
              <a:t> mere om BT måling: </a:t>
            </a:r>
            <a:r>
              <a:rPr lang="da-DK" sz="2200" dirty="0">
                <a:hlinkClick r:id="rId3"/>
              </a:rPr>
              <a:t>http://www.dahs.dk/fileadmin/BTmaaling_version-17.pdf</a:t>
            </a:r>
            <a:endParaRPr lang="da-DK" sz="2200" dirty="0"/>
          </a:p>
          <a:p>
            <a:pPr marL="0" indent="0">
              <a:buNone/>
            </a:pPr>
            <a:endParaRPr lang="da-DK" sz="3200" dirty="0"/>
          </a:p>
          <a:p>
            <a:r>
              <a:rPr lang="da-DK" sz="3200" dirty="0"/>
              <a:t>Aftal i klinikken et fast indhold for standard års-status </a:t>
            </a:r>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Tree>
    <p:extLst>
      <p:ext uri="{BB962C8B-B14F-4D97-AF65-F5344CB8AC3E}">
        <p14:creationId xmlns:p14="http://schemas.microsoft.com/office/powerpoint/2010/main" val="22674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Få overblik via forløbsplanerne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621237"/>
            <a:ext cx="8432747" cy="4555726"/>
          </a:xfrm>
        </p:spPr>
        <p:txBody>
          <a:bodyPr>
            <a:normAutofit/>
          </a:bodyPr>
          <a:lstStyle/>
          <a:p>
            <a:pPr marL="0" indent="0">
              <a:buNone/>
            </a:pPr>
            <a:endParaRPr lang="da-DK" sz="3200" dirty="0"/>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9</a:t>
            </a:fld>
            <a:endParaRPr lang="da-DK" altLang="en-US">
              <a:solidFill>
                <a:schemeClr val="bg1"/>
              </a:solidFill>
            </a:endParaRPr>
          </a:p>
        </p:txBody>
      </p:sp>
      <p:pic>
        <p:nvPicPr>
          <p:cNvPr id="3" name="Onlinemedier 2" title="Overblik over patientlisten for hjertesygdomme MIX">
            <a:hlinkClick r:id="" action="ppaction://media"/>
            <a:extLst>
              <a:ext uri="{FF2B5EF4-FFF2-40B4-BE49-F238E27FC236}">
                <a16:creationId xmlns:a16="http://schemas.microsoft.com/office/drawing/2014/main" id="{90282460-4CFD-D4A0-E8E7-7DB6552379C5}"/>
              </a:ext>
            </a:extLst>
          </p:cNvPr>
          <p:cNvPicPr>
            <a:picLocks noRot="1" noChangeAspect="1"/>
          </p:cNvPicPr>
          <p:nvPr>
            <a:videoFile r:link="rId1"/>
          </p:nvPr>
        </p:nvPicPr>
        <p:blipFill>
          <a:blip r:embed="rId5"/>
          <a:stretch>
            <a:fillRect/>
          </a:stretch>
        </p:blipFill>
        <p:spPr>
          <a:xfrm>
            <a:off x="1475382" y="1682945"/>
            <a:ext cx="7291834" cy="4119886"/>
          </a:xfrm>
          <a:prstGeom prst="rect">
            <a:avLst/>
          </a:prstGeom>
        </p:spPr>
      </p:pic>
    </p:spTree>
    <p:extLst>
      <p:ext uri="{BB962C8B-B14F-4D97-AF65-F5344CB8AC3E}">
        <p14:creationId xmlns:p14="http://schemas.microsoft.com/office/powerpoint/2010/main" val="660600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993C13B96ABA44B8BA0820E957946A" ma:contentTypeVersion="12" ma:contentTypeDescription="Create a new document." ma:contentTypeScope="" ma:versionID="ebee0e0ef010b4346aa37fce81cb399c">
  <xsd:schema xmlns:xsd="http://www.w3.org/2001/XMLSchema" xmlns:xs="http://www.w3.org/2001/XMLSchema" xmlns:p="http://schemas.microsoft.com/office/2006/metadata/properties" xmlns:ns2="e19b9160-98c9-4814-b699-7a53b2458871" xmlns:ns3="ab13d131-50a7-42c4-8a02-30b9c286ffe1" targetNamespace="http://schemas.microsoft.com/office/2006/metadata/properties" ma:root="true" ma:fieldsID="550b72041907d030c574d8aa44259eb3" ns2:_="" ns3:_="">
    <xsd:import namespace="e19b9160-98c9-4814-b699-7a53b2458871"/>
    <xsd:import namespace="ab13d131-50a7-42c4-8a02-30b9c286f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160-98c9-4814-b699-7a53b245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3d131-50a7-42c4-8a02-30b9c286ff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5785F-4359-4F84-AFAE-EB7B727BC3AA}">
  <ds:schemaRefs>
    <ds:schemaRef ds:uri="e19b9160-98c9-4814-b699-7a53b245887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b13d131-50a7-42c4-8a02-30b9c286ffe1"/>
    <ds:schemaRef ds:uri="http://www.w3.org/XML/1998/namespace"/>
  </ds:schemaRefs>
</ds:datastoreItem>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050D799A-EE03-4143-8B8C-46470710303E}">
  <ds:schemaRefs>
    <ds:schemaRef ds:uri="ab13d131-50a7-42c4-8a02-30b9c286ffe1"/>
    <ds:schemaRef ds:uri="e19b9160-98c9-4814-b699-7a53b2458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103</TotalTime>
  <Words>1696</Words>
  <Application>Microsoft Office PowerPoint</Application>
  <PresentationFormat>Widescreen</PresentationFormat>
  <Paragraphs>305</Paragraphs>
  <Slides>44</Slides>
  <Notes>44</Notes>
  <HiddenSlides>0</HiddenSlides>
  <MMClips>3</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44</vt:i4>
      </vt:variant>
    </vt:vector>
  </HeadingPairs>
  <TitlesOfParts>
    <vt:vector size="49" baseType="lpstr">
      <vt:lpstr>Arial</vt:lpstr>
      <vt:lpstr>Calibri</vt:lpstr>
      <vt:lpstr>Calibri Light</vt:lpstr>
      <vt:lpstr>Wingdings</vt:lpstr>
      <vt:lpstr>Office Theme</vt:lpstr>
      <vt:lpstr>Klyngenavn  Hypertension   Dato for klyngemødet</vt:lpstr>
      <vt:lpstr>Formål med dagens møde</vt:lpstr>
      <vt:lpstr>Program for dagens møde</vt:lpstr>
      <vt:lpstr>Mødenoter og implementeringsplan</vt:lpstr>
      <vt:lpstr>Gruppedrøftelser</vt:lpstr>
      <vt:lpstr>Materialer</vt:lpstr>
      <vt:lpstr>Introduktionsvideo  (6 min.) </vt:lpstr>
      <vt:lpstr>Den årlige status</vt:lpstr>
      <vt:lpstr>Få overblik via forløbsplanerne</vt:lpstr>
      <vt:lpstr>Forløbsplansdata: Patientoverblik</vt:lpstr>
      <vt:lpstr>BLOK 1: BE</vt:lpstr>
      <vt:lpstr>PowerPoint-præsentation</vt:lpstr>
      <vt:lpstr>Forklaringer til grafen om årskontroller</vt:lpstr>
      <vt:lpstr>Tre mulige forklaringer på variation</vt:lpstr>
      <vt:lpstr>Gruppedrøftelser (10 min.)</vt:lpstr>
      <vt:lpstr>PowerPoint-præsentation</vt:lpstr>
      <vt:lpstr>Forklaringer til grafen om hjemmeblodtryk</vt:lpstr>
      <vt:lpstr>Gruppedrøftelser (5 min.)</vt:lpstr>
      <vt:lpstr>PowerPoint-præsentation</vt:lpstr>
      <vt:lpstr>PowerPoint-præsentation</vt:lpstr>
      <vt:lpstr>PowerPoint-præsentation</vt:lpstr>
      <vt:lpstr>Forklaringer til grafen om U-alb/creatinin</vt:lpstr>
      <vt:lpstr>Gruppedrøftelser (10 min.)</vt:lpstr>
      <vt:lpstr>Plenum gennemgang (10 min.)</vt:lpstr>
      <vt:lpstr>Notér i mødenoter (5 min.) </vt:lpstr>
      <vt:lpstr>PowerPoint-præsentation</vt:lpstr>
      <vt:lpstr>PowerPoint-præsentation</vt:lpstr>
      <vt:lpstr>PowerPoint-præsentation</vt:lpstr>
      <vt:lpstr>Behandlingsmål</vt:lpstr>
      <vt:lpstr>Behandlingsalgoritme – et eksempel</vt:lpstr>
      <vt:lpstr>PowerPoint-præsentation</vt:lpstr>
      <vt:lpstr>PowerPoint-præsentation</vt:lpstr>
      <vt:lpstr>Gruppedrøftelse (15 min.)</vt:lpstr>
      <vt:lpstr>PowerPoint-præsentation</vt:lpstr>
      <vt:lpstr>Sådan finder du patienter der mangler ACE/AT2</vt:lpstr>
      <vt:lpstr>Gruppedrøftelse (10 min.)</vt:lpstr>
      <vt:lpstr>Plenum gennemgang (10 min.)</vt:lpstr>
      <vt:lpstr>Notér i mødenoter (5 min.) </vt:lpstr>
      <vt:lpstr>PowerPoint-præsentation</vt:lpstr>
      <vt:lpstr>PowerPoint-præsentation</vt:lpstr>
      <vt:lpstr>Blok 3: Implementering og opfølgning Er der potentiale for forandringer?</vt:lpstr>
      <vt:lpstr>Opsamling i plenum (10 min) </vt:lpstr>
      <vt:lpstr>Opsamling og opfølgning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Bo Nielsen</cp:lastModifiedBy>
  <cp:revision>11</cp:revision>
  <cp:lastPrinted>2021-10-14T11:09:26Z</cp:lastPrinted>
  <dcterms:created xsi:type="dcterms:W3CDTF">2018-05-04T12:52:03Z</dcterms:created>
  <dcterms:modified xsi:type="dcterms:W3CDTF">2022-09-09T07:14:23Z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0x0101006B993C13B96ABA44B8BA0820E957946A</vt:lpwstr>
  </property>
</Properties>
</file>